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65" r:id="rId4"/>
    <p:sldId id="264" r:id="rId5"/>
    <p:sldId id="285" r:id="rId6"/>
    <p:sldId id="293" r:id="rId8"/>
    <p:sldId id="302" r:id="rId9"/>
    <p:sldId id="260" r:id="rId10"/>
    <p:sldId id="281" r:id="rId11"/>
    <p:sldId id="271" r:id="rId12"/>
    <p:sldId id="273" r:id="rId13"/>
    <p:sldId id="313" r:id="rId14"/>
    <p:sldId id="314" r:id="rId15"/>
    <p:sldId id="315" r:id="rId16"/>
    <p:sldId id="318" r:id="rId17"/>
    <p:sldId id="301" r:id="rId18"/>
    <p:sldId id="31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8090F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76"/>
        <p:guide pos="3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66.xml"/><Relationship Id="rId7" Type="http://schemas.openxmlformats.org/officeDocument/2006/relationships/image" Target="../media/image4.png"/><Relationship Id="rId6" Type="http://schemas.openxmlformats.org/officeDocument/2006/relationships/tags" Target="../tags/tag65.xml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9.jpeg"/><Relationship Id="rId7" Type="http://schemas.openxmlformats.org/officeDocument/2006/relationships/tags" Target="../tags/tag72.xml"/><Relationship Id="rId6" Type="http://schemas.openxmlformats.org/officeDocument/2006/relationships/image" Target="../media/image8.png"/><Relationship Id="rId5" Type="http://schemas.openxmlformats.org/officeDocument/2006/relationships/tags" Target="../tags/tag71.xml"/><Relationship Id="rId4" Type="http://schemas.openxmlformats.org/officeDocument/2006/relationships/image" Target="../media/image7.png"/><Relationship Id="rId3" Type="http://schemas.openxmlformats.org/officeDocument/2006/relationships/tags" Target="../tags/tag70.xml"/><Relationship Id="rId2" Type="http://schemas.openxmlformats.org/officeDocument/2006/relationships/image" Target="../media/image6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25.png"/><Relationship Id="rId7" Type="http://schemas.openxmlformats.org/officeDocument/2006/relationships/hyperlink" Target="mda-kgscwwym8ewtbnbz.mp4" TargetMode="External"/><Relationship Id="rId6" Type="http://schemas.openxmlformats.org/officeDocument/2006/relationships/image" Target="../media/image24.png"/><Relationship Id="rId5" Type="http://schemas.openxmlformats.org/officeDocument/2006/relationships/tags" Target="../tags/tag82.xml"/><Relationship Id="rId4" Type="http://schemas.openxmlformats.org/officeDocument/2006/relationships/image" Target="../media/image23.png"/><Relationship Id="rId3" Type="http://schemas.openxmlformats.org/officeDocument/2006/relationships/tags" Target="../tags/tag81.xml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4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FFFFFF">
                <a:alpha val="68000"/>
                <a:lumMod val="94000"/>
              </a:srgbClr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15010" y="1473200"/>
            <a:ext cx="10761980" cy="1564640"/>
          </a:xfrm>
        </p:spPr>
        <p:txBody>
          <a:bodyPr>
            <a:prstTxWarp prst="textCurveUp">
              <a:avLst/>
            </a:prstTxWarp>
            <a:normAutofit/>
          </a:bodyPr>
          <a:p>
            <a:r>
              <a:rPr lang="zh-CN" altLang="zh-CN" sz="4000"/>
              <a:t>对标世赛</a:t>
            </a:r>
            <a:r>
              <a:rPr lang="en-US" altLang="zh-CN" sz="4000"/>
              <a:t>  </a:t>
            </a:r>
            <a:r>
              <a:rPr lang="zh-CN" altLang="en-US" sz="4000"/>
              <a:t>提质培优</a:t>
            </a:r>
            <a:r>
              <a:rPr lang="en-US" altLang="zh-CN" sz="4000"/>
              <a:t> </a:t>
            </a:r>
            <a:r>
              <a:rPr lang="zh-CN" altLang="en-US" sz="4000"/>
              <a:t>职教成就出</a:t>
            </a:r>
            <a:r>
              <a:rPr lang="zh-CN" altLang="en-US">
                <a:ln w="22225">
                  <a:solidFill>
                    <a:srgbClr val="D8090F"/>
                  </a:solidFill>
                  <a:prstDash val="solid"/>
                </a:ln>
                <a:gradFill>
                  <a:gsLst>
                    <a:gs pos="0">
                      <a:srgbClr val="E5D5C6"/>
                    </a:gs>
                    <a:gs pos="100000">
                      <a:srgbClr val="B3725C"/>
                    </a:gs>
                  </a:gsLst>
                  <a:lin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彩</a:t>
            </a:r>
            <a:r>
              <a:rPr lang="zh-CN" altLang="en-US" sz="4000"/>
              <a:t>人生</a:t>
            </a:r>
            <a:endParaRPr lang="zh-CN" altLang="en-US" sz="40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6260" y="3560400"/>
            <a:ext cx="9799200" cy="1472400"/>
          </a:xfrm>
        </p:spPr>
        <p:txBody>
          <a:bodyPr/>
          <a:p>
            <a:r>
              <a:rPr lang="en-US" altLang="zh-CN"/>
              <a:t>                                          </a:t>
            </a:r>
            <a:endParaRPr lang="zh-CN" altLang="en-US"/>
          </a:p>
        </p:txBody>
      </p:sp>
      <p:pic>
        <p:nvPicPr>
          <p:cNvPr id="42" name="图片 19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" y="4768215"/>
            <a:ext cx="2185035" cy="1932305"/>
          </a:xfrm>
          <a:prstGeom prst="rect">
            <a:avLst/>
          </a:prstGeom>
          <a:noFill/>
          <a:ln w="9525">
            <a:noFill/>
          </a:ln>
          <a:effectLst>
            <a:softEdge rad="12700"/>
          </a:effectLst>
        </p:spPr>
      </p:pic>
      <p:pic>
        <p:nvPicPr>
          <p:cNvPr id="39" name="图片 9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4770120"/>
            <a:ext cx="2526030" cy="1932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7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560" y="4770120"/>
            <a:ext cx="2414905" cy="193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12" descr="IMG_2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28240" y="4766945"/>
            <a:ext cx="2308225" cy="193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" descr="IMG_25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596755" y="4766945"/>
            <a:ext cx="2510155" cy="193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9" descr="IMG_25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90" y="4770755"/>
            <a:ext cx="2375535" cy="1932305"/>
          </a:xfrm>
          <a:prstGeom prst="rect">
            <a:avLst/>
          </a:prstGeom>
          <a:noFill/>
          <a:ln w="9525">
            <a:noFill/>
          </a:ln>
          <a:effectLst>
            <a:softEdge rad="12700"/>
          </a:effec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82245" y="2466975"/>
            <a:ext cx="4422775" cy="777240"/>
          </a:xfrm>
        </p:spPr>
        <p:txBody>
          <a:bodyPr>
            <a:normAutofit/>
          </a:bodyPr>
          <a:p>
            <a:r>
              <a:rPr lang="zh-CN" altLang="en-US" sz="2800">
                <a:sym typeface="+mn-ea"/>
              </a:rPr>
              <a:t>组织技能大赛的意义</a:t>
            </a:r>
            <a:endParaRPr lang="zh-CN" altLang="zh-CN" sz="28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23215" y="307975"/>
            <a:ext cx="7134860" cy="776605"/>
          </a:xfrm>
        </p:spPr>
        <p:txBody>
          <a:bodyPr>
            <a:normAutofit/>
          </a:bodyPr>
          <a:p>
            <a:endParaRPr lang="zh-CN" altLang="en-US"/>
          </a:p>
          <a:p>
            <a:pPr marL="0" lvl="0" indent="0">
              <a:buNone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05375" y="544195"/>
            <a:ext cx="6786245" cy="6047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（一）以赛促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教</a:t>
            </a:r>
            <a:r>
              <a:rPr lang="en-US" altLang="zh-CN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对接教学标准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紧跟产业发展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锻炼教师队伍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强化资源转化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（二）以赛促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学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聚焦专业技能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培养专业兴趣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促进就业创业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（三）以赛促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改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引领教学模式改革</a:t>
            </a:r>
            <a:endParaRPr lang="en-US" alt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                     促进产教融合校企合作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endParaRPr lang="en-US" altLang="zh-CN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4476115" y="1255395"/>
            <a:ext cx="522605" cy="37115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7255" y="0"/>
            <a:ext cx="1078420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5450" y="174625"/>
            <a:ext cx="11320780" cy="6551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2915" y="171450"/>
            <a:ext cx="11101705" cy="6487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64185" y="291465"/>
          <a:ext cx="11078845" cy="614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850"/>
                <a:gridCol w="1380490"/>
                <a:gridCol w="1212215"/>
                <a:gridCol w="1212215"/>
                <a:gridCol w="1212215"/>
                <a:gridCol w="1212215"/>
                <a:gridCol w="1212215"/>
                <a:gridCol w="1211580"/>
                <a:gridCol w="1212850"/>
              </a:tblGrid>
              <a:tr h="1075690"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ea typeface="等线" panose="02010600030101010101" charset="-122"/>
                        </a:rPr>
                        <a:t>2016-2021常州市在全国、全省技能竞赛中的获奖情况</a:t>
                      </a:r>
                      <a:endParaRPr lang="zh-CN" altLang="en-US" sz="2800" b="1">
                        <a:solidFill>
                          <a:srgbClr val="000000"/>
                        </a:solidFill>
                        <a:uFillTx/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7785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年份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省赛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省赛成绩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全国技能赛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8961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竞赛项目数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竞赛人数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一等奖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二等奖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三等奖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一等奖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二等奖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三等奖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43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2016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440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67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121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5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2017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519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53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128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11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30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2018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63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511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70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137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5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2019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560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62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113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144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12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30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380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37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91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/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/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/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635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2021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346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39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1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YVGP@9RLASF3BJW9OQE]TXK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627360" cy="664210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005" y="0"/>
            <a:ext cx="10557510" cy="6642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a5d1b966ad2c80192f25fb846a50d11\insertfi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 descr="7b0a2020202022776f7264617274223a20227b5c2269645c223a32303330383037392c5c227469645c223a31333437397d220a7d0a"/>
          <p:cNvSpPr/>
          <p:nvPr/>
        </p:nvSpPr>
        <p:spPr>
          <a:xfrm>
            <a:off x="3869690" y="1532255"/>
            <a:ext cx="4000500" cy="31381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 i="1">
                <a:ln w="34925">
                  <a:solidFill>
                    <a:srgbClr val="F9FBF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10B31"/>
                  </a:outerShdw>
                </a:effectLst>
                <a:latin typeface="汉仪铸字美心体简" charset="0"/>
                <a:ea typeface="汉仪铸字美心体简" charset="0"/>
              </a:rPr>
              <a:t>劳动光荣</a:t>
            </a:r>
            <a:r>
              <a:rPr lang="en-US" altLang="zh-CN" sz="6600" b="1" i="1">
                <a:ln w="34925">
                  <a:solidFill>
                    <a:srgbClr val="F9FBF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10B31"/>
                  </a:outerShdw>
                </a:effectLst>
                <a:latin typeface="汉仪铸字美心体简" charset="0"/>
                <a:ea typeface="汉仪铸字美心体简" charset="0"/>
              </a:rPr>
              <a:t> </a:t>
            </a:r>
            <a:endParaRPr lang="en-US" altLang="zh-CN" sz="6600" b="1" i="1">
              <a:ln w="34925">
                <a:solidFill>
                  <a:srgbClr val="F9FBFA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10B31"/>
                </a:outerShdw>
              </a:effectLst>
              <a:latin typeface="汉仪铸字美心体简" charset="0"/>
              <a:ea typeface="汉仪铸字美心体简" charset="0"/>
            </a:endParaRPr>
          </a:p>
          <a:p>
            <a:pPr algn="ctr"/>
            <a:r>
              <a:rPr lang="zh-CN" altLang="en-US" sz="6600" b="1" i="1">
                <a:ln w="34925">
                  <a:solidFill>
                    <a:srgbClr val="F9FBF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10B31"/>
                  </a:outerShdw>
                </a:effectLst>
                <a:latin typeface="汉仪铸字美心体简" charset="0"/>
                <a:ea typeface="宋体" panose="02010600030101010101" pitchFamily="2" charset="-122"/>
              </a:rPr>
              <a:t>技能宝贵</a:t>
            </a:r>
            <a:r>
              <a:rPr lang="en-US" altLang="zh-CN" sz="6600" b="1" i="1">
                <a:ln w="34925">
                  <a:solidFill>
                    <a:srgbClr val="F9FBF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10B31"/>
                  </a:outerShdw>
                </a:effectLst>
                <a:latin typeface="汉仪铸字美心体简" charset="0"/>
                <a:ea typeface="宋体" panose="02010600030101010101" pitchFamily="2" charset="-122"/>
              </a:rPr>
              <a:t> </a:t>
            </a:r>
            <a:r>
              <a:rPr lang="zh-CN" altLang="en-US" sz="6600" b="1" i="1">
                <a:ln w="34925">
                  <a:solidFill>
                    <a:srgbClr val="F9FBFA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10B31"/>
                  </a:outerShdw>
                </a:effectLst>
                <a:latin typeface="汉仪铸字美心体简" charset="0"/>
                <a:ea typeface="宋体" panose="02010600030101010101" pitchFamily="2" charset="-122"/>
              </a:rPr>
              <a:t>创造伟大</a:t>
            </a:r>
            <a:endParaRPr lang="zh-CN" altLang="en-US" sz="6600" b="1" i="1">
              <a:ln w="34925">
                <a:solidFill>
                  <a:srgbClr val="F9FBFA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10B31"/>
                </a:outerShdw>
              </a:effectLst>
              <a:latin typeface="汉仪铸字美心体简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2" name="PA-图片 14" descr="几何拼接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852" r="6852"/>
          <a:stretch>
            <a:fillRect/>
          </a:stretch>
        </p:blipFill>
        <p:spPr>
          <a:xfrm>
            <a:off x="355600" y="607695"/>
            <a:ext cx="6393815" cy="50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44080" y="607695"/>
            <a:ext cx="4567555" cy="5727700"/>
          </a:xfrm>
        </p:spPr>
        <p:txBody>
          <a:bodyPr>
            <a:normAutofit/>
          </a:bodyPr>
          <a:p>
            <a:r>
              <a:rPr lang="en-US" altLang="zh-CN"/>
              <a:t>    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宋彪，在第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44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届世赛中，荣获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工业机械装调</a:t>
            </a: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项目的金牌，更是在1260余名参赛选手中脱颖而出，以最高分获得本届大赛唯一的</a:t>
            </a:r>
            <a:r>
              <a:rPr lang="zh-CN" altLang="en-US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阿尔伯特大奖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226" name="PA-图片 21" descr="字体感觉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559" r="12559"/>
          <a:stretch>
            <a:fillRect/>
          </a:stretch>
        </p:blipFill>
        <p:spPr>
          <a:xfrm>
            <a:off x="355600" y="607695"/>
            <a:ext cx="6569075" cy="5473700"/>
          </a:xfrm>
          <a:prstGeom prst="rect">
            <a:avLst/>
          </a:prstGeom>
        </p:spPr>
      </p:pic>
      <p:pic>
        <p:nvPicPr>
          <p:cNvPr id="227" name="PA-图片 24" descr="几何图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559" r="12559"/>
          <a:stretch>
            <a:fillRect/>
          </a:stretch>
        </p:blipFill>
        <p:spPr>
          <a:xfrm>
            <a:off x="355600" y="607695"/>
            <a:ext cx="6569075" cy="5474335"/>
          </a:xfrm>
          <a:prstGeom prst="rect">
            <a:avLst/>
          </a:prstGeom>
        </p:spPr>
      </p:pic>
      <p:pic>
        <p:nvPicPr>
          <p:cNvPr id="228" name="PA-图片 14" descr="几何拼接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521" r="5521"/>
          <a:stretch>
            <a:fillRect/>
          </a:stretch>
        </p:blipFill>
        <p:spPr>
          <a:xfrm>
            <a:off x="355600" y="607695"/>
            <a:ext cx="6674485" cy="57277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99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世界技能大赛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049710"/>
            <a:ext cx="10969200" cy="4759200"/>
          </a:xfrm>
        </p:spPr>
        <p:txBody>
          <a:bodyPr>
            <a:normAutofit fontScale="90000" lnSpcReduction="10000"/>
          </a:bodyPr>
          <a:p>
            <a:pPr marL="0" indent="0">
              <a:buNone/>
            </a:pPr>
            <a:endParaRPr lang="zh-CN" altLang="en-US"/>
          </a:p>
          <a:p>
            <a:r>
              <a:rPr lang="zh-CN" altLang="en-US" sz="2220" b="1">
                <a:sym typeface="+mn-ea"/>
              </a:rPr>
              <a:t>世界技能组织</a:t>
            </a:r>
            <a:r>
              <a:rPr lang="zh-CN" altLang="en-US">
                <a:sym typeface="+mn-ea"/>
              </a:rPr>
              <a:t>的产生背景：1946年，西班牙国内技术工人大量短缺，为应对这一困境，时任西班牙青年组织总干事的何塞·安东尼奥·埃尔拉·奥拉索（José Antonio Elola Olaso）萌生了以职业技能竞赛吸引年轻人接受职业教育的想法。在他的授意下，时任西班牙最大技能培训中心负责人的弗朗西斯科·阿尔伯特·维达（Francisco Albert-Vidal）和其他几位同事一起，将这一想法变为了现实。阿尔伯特·维达提出通过组织这项特别的行动来激发年轻人学习技能的激情，并使得他们的父母、老师和雇主相信：良好的技能训练也可以为年轻人带来光明的未来。在他的带领下，西班牙于1947年进行了第1次尝试——在国内成功举办了第1届全国职业技能大赛，共有约4000名学徒参与其中。</a:t>
            </a:r>
            <a:endParaRPr lang="zh-CN" altLang="en-US">
              <a:sym typeface="+mn-ea"/>
            </a:endParaRPr>
          </a:p>
          <a:p>
            <a:r>
              <a:rPr lang="zh-CN" altLang="en-US" sz="2220" b="1">
                <a:sym typeface="+mn-ea"/>
              </a:rPr>
              <a:t>第一届世界技能大赛</a:t>
            </a:r>
            <a:r>
              <a:rPr lang="zh-CN" altLang="en-US">
                <a:sym typeface="+mn-ea"/>
              </a:rPr>
              <a:t>　随后，经过一系列努力，</a:t>
            </a:r>
            <a:r>
              <a:rPr lang="zh-CN" altLang="en-US" b="1">
                <a:sym typeface="+mn-ea"/>
              </a:rPr>
              <a:t>1950年</a:t>
            </a:r>
            <a:r>
              <a:rPr lang="zh-CN" altLang="en-US">
                <a:sym typeface="+mn-ea"/>
              </a:rPr>
              <a:t>，西班牙与历史、文化、语言都相似的葡萄牙携手，在西班牙马德里举办了</a:t>
            </a:r>
            <a:r>
              <a:rPr lang="zh-CN" altLang="en-US" b="1">
                <a:sym typeface="+mn-ea"/>
              </a:rPr>
              <a:t>第一届世界技能大赛</a:t>
            </a:r>
            <a:r>
              <a:rPr lang="zh-CN" altLang="en-US">
                <a:sym typeface="+mn-ea"/>
              </a:rPr>
              <a:t>，世界技能大赛的帷幕正式拉开。作为当今世界最负盛名的技能赛事，世界技能大赛最初的赛事规模并不宏大，只有来自两个国家的24名青年技术工人参加。与此同时，两国在西班牙创立了世界技能组织的前身——“国际职业技能训练组织”（International Vocation Training Organization，IVTO），这个组织也就是后来各届世界技能大赛的举办者。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2170" y="121920"/>
            <a:ext cx="3719830" cy="1228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975" y="234370"/>
            <a:ext cx="10969200" cy="4759200"/>
          </a:xfrm>
        </p:spPr>
        <p:txBody>
          <a:bodyPr/>
          <a:p>
            <a:pPr marL="0" indent="0">
              <a:buNone/>
            </a:pPr>
            <a:r>
              <a:rPr lang="zh-CN" altLang="en-US" sz="2000" b="1"/>
              <a:t>世界技能大赛的赛项设置</a:t>
            </a:r>
            <a:endParaRPr lang="zh-CN" altLang="en-US" sz="2000" b="1"/>
          </a:p>
        </p:txBody>
      </p:sp>
      <p:pic>
        <p:nvPicPr>
          <p:cNvPr id="5" name="图片 4" descr="Y$~$O7~_)5`~DHTHB61Q]0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95985"/>
            <a:ext cx="6878320" cy="5720080"/>
          </a:xfrm>
          <a:prstGeom prst="rect">
            <a:avLst/>
          </a:prstGeom>
        </p:spPr>
      </p:pic>
      <p:pic>
        <p:nvPicPr>
          <p:cNvPr id="6" name="图片 5" descr=")X6OF}RWM2~(9]H(]7RV]I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20" y="105410"/>
            <a:ext cx="5579110" cy="3316605"/>
          </a:xfrm>
          <a:prstGeom prst="rect">
            <a:avLst/>
          </a:prstGeom>
        </p:spPr>
      </p:pic>
      <p:pic>
        <p:nvPicPr>
          <p:cNvPr id="7" name="图片 6" descr="27QV$($N96A50~PI1Z]0U0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20" y="3521075"/>
            <a:ext cx="5578475" cy="29552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$$FPYKHCKFK%`O5ZN5C14Y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965"/>
            <a:ext cx="7352030" cy="2428240"/>
          </a:xfrm>
          <a:prstGeom prst="rect">
            <a:avLst/>
          </a:prstGeom>
        </p:spPr>
      </p:pic>
      <p:pic>
        <p:nvPicPr>
          <p:cNvPr id="8" name="图片 7" descr="PLICCAVW`OR5L_QF`%O7)H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9205"/>
            <a:ext cx="7352030" cy="3721100"/>
          </a:xfrm>
          <a:prstGeom prst="rect">
            <a:avLst/>
          </a:prstGeom>
        </p:spPr>
      </p:pic>
      <p:pic>
        <p:nvPicPr>
          <p:cNvPr id="9" name="图片 8" descr="CZ0L@QV95@1KS}]U41(%I(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3131185"/>
            <a:ext cx="5057775" cy="3008630"/>
          </a:xfrm>
          <a:prstGeom prst="rect">
            <a:avLst/>
          </a:prstGeom>
        </p:spPr>
      </p:pic>
      <p:pic>
        <p:nvPicPr>
          <p:cNvPr id="10" name="图片 9" descr="B[KIQ~GV61~)U0OFG~$7@$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0" y="100330"/>
            <a:ext cx="5076825" cy="3030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309245"/>
            <a:ext cx="5188585" cy="6583680"/>
          </a:xfrm>
          <a:prstGeom prst="rect">
            <a:avLst/>
          </a:prstGeom>
        </p:spPr>
      </p:pic>
      <p:pic>
        <p:nvPicPr>
          <p:cNvPr id="2" name="图片 1" descr="A_H6C~J[CCVY@13{4B}631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309245"/>
            <a:ext cx="4830445" cy="3028950"/>
          </a:xfrm>
          <a:prstGeom prst="rect">
            <a:avLst/>
          </a:prstGeom>
        </p:spPr>
      </p:pic>
      <p:pic>
        <p:nvPicPr>
          <p:cNvPr id="5" name="图片 4" descr="6][XZ]6{[SJ~13C[H`Z6UU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517265"/>
            <a:ext cx="4885690" cy="3203575"/>
          </a:xfrm>
          <a:prstGeom prst="rect">
            <a:avLst/>
          </a:prstGeom>
        </p:spPr>
      </p:pic>
      <p:pic>
        <p:nvPicPr>
          <p:cNvPr id="6" name="图片 5" descr="R]~9~H17MRRICF$[6YGTE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45" y="309245"/>
            <a:ext cx="5408295" cy="6411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241935"/>
            <a:ext cx="10968990" cy="1221105"/>
          </a:xfrm>
        </p:spPr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  </a:t>
            </a:r>
            <a:r>
              <a:rPr lang="zh-CN" altLang="en-US" sz="4000">
                <a:sym typeface="+mn-ea"/>
              </a:rPr>
              <a:t>世界技能大赛与中国 </a:t>
            </a:r>
            <a:br>
              <a:rPr lang="zh-CN" altLang="en-US" sz="4000"/>
            </a:b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025" y="1463040"/>
            <a:ext cx="11687810" cy="5153025"/>
          </a:xfrm>
        </p:spPr>
        <p:txBody>
          <a:bodyPr>
            <a:normAutofit/>
          </a:bodyPr>
          <a:p>
            <a:r>
              <a:rPr lang="zh-CN" altLang="en-US"/>
              <a:t>第41届世界技能大赛于2011年10月5日至8日在英国伦敦举办，我国</a:t>
            </a:r>
            <a:r>
              <a:rPr lang="zh-CN" altLang="en-US" b="1">
                <a:solidFill>
                  <a:srgbClr val="FF0000"/>
                </a:solidFill>
              </a:rPr>
              <a:t>第一次</a:t>
            </a:r>
            <a:r>
              <a:rPr lang="zh-CN" altLang="en-US"/>
              <a:t>组团参赛。</a:t>
            </a:r>
            <a:endParaRPr lang="zh-CN" altLang="en-US"/>
          </a:p>
          <a:p>
            <a:r>
              <a:rPr lang="zh-CN" altLang="en-US"/>
              <a:t>第43届世界技能大赛于2015年8月10日至16日在巴西圣保罗（São Paulo, Brazil）举行。</a:t>
            </a:r>
            <a:endParaRPr lang="zh-CN" altLang="en-US"/>
          </a:p>
          <a:p>
            <a:pPr marL="0" indent="0">
              <a:buNone/>
            </a:pPr>
            <a:r>
              <a:rPr lang="en-US" altLang="zh-CN">
                <a:sym typeface="+mn-ea"/>
              </a:rPr>
              <a:t>     </a:t>
            </a:r>
            <a:r>
              <a:rPr lang="zh-CN" altLang="en-US">
                <a:sym typeface="+mn-ea"/>
              </a:rPr>
              <a:t>第43届世界技能大赛在巴西圣保罗安年比会展中心举行，中国代表团第三次参加，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首次实现金牌零的突破</a:t>
            </a:r>
            <a:r>
              <a:rPr lang="zh-CN" altLang="en-US">
                <a:sym typeface="+mn-ea"/>
              </a:rPr>
              <a:t>，获得5金、6银、4铜的优异成绩。</a:t>
            </a:r>
            <a:endParaRPr lang="zh-CN" altLang="en-US"/>
          </a:p>
          <a:p>
            <a:r>
              <a:rPr lang="zh-CN" altLang="en-US"/>
              <a:t>第44届世界技能大赛于2017年10月14日-17日在阿联酋阿布扎比（Abu Dhabi, UAE）举行。</a:t>
            </a:r>
            <a:endParaRPr lang="zh-CN" altLang="en-US"/>
          </a:p>
          <a:p>
            <a:pPr marL="0" indent="0">
              <a:buNone/>
            </a:pPr>
            <a:r>
              <a:rPr lang="en-US" altLang="zh-CN">
                <a:sym typeface="+mn-ea"/>
              </a:rPr>
              <a:t>    </a:t>
            </a:r>
            <a:r>
              <a:rPr lang="zh-CN" altLang="en-US">
                <a:sym typeface="+mn-ea"/>
              </a:rPr>
              <a:t>中国代表团夺得辉煌战绩，获得了15枚金牌、7枚银牌、8枚铜牌和12个优胜奖，并取得金牌榜、奖牌榜、平均奖牌点第一，并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首次获得“阿尔伯特·维达大奖</a:t>
            </a:r>
            <a:r>
              <a:rPr lang="zh-CN" altLang="en-US">
                <a:sym typeface="+mn-ea"/>
              </a:rPr>
              <a:t>”</a:t>
            </a:r>
            <a:endParaRPr lang="zh-CN" altLang="en-US"/>
          </a:p>
          <a:p>
            <a:r>
              <a:rPr lang="zh-CN" altLang="en-US"/>
              <a:t>第45届世界技能大赛于2019年8月22日-27日在俄罗斯喀山（Kazan, Russia）举行。</a:t>
            </a:r>
            <a:r>
              <a:rPr lang="zh-CN" altLang="en-US">
                <a:sym typeface="+mn-ea"/>
              </a:rPr>
              <a:t>中国代表团参加了全部赛项的比赛，共获得16枚金牌、14枚银牌、5枚铜牌和17个优胜奖，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再次荣登金牌榜、奖牌榜、团体总分第一</a:t>
            </a:r>
            <a:r>
              <a:rPr lang="zh-CN" altLang="en-US">
                <a:sym typeface="+mn-ea"/>
              </a:rPr>
              <a:t>，为新中国成立70周年增光添彩。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2170" y="121920"/>
            <a:ext cx="3719830" cy="1228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66140" y="1615440"/>
            <a:ext cx="1046035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习近平总书记指出，世界技能大赛在中国举办，将有利于推动中国同各国在技能领域的交流互鉴，带动中国全国民众尤其是近2亿青少年关注、热爱、投身技能活动，让中国人民有机会为世界技能运动发展作出贡献。</a:t>
            </a:r>
            <a:endParaRPr lang="zh-CN" altLang="en-US" sz="3200">
              <a:solidFill>
                <a:schemeClr val="accent6">
                  <a:lumMod val="7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7" name="图片 6" descr="(]Y2UY3(6D9}1CI3YP@}}TJ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305" y="4261485"/>
            <a:ext cx="6549390" cy="2143760"/>
          </a:xfrm>
          <a:prstGeom prst="rect">
            <a:avLst/>
          </a:prstGeom>
        </p:spPr>
      </p:pic>
      <p:pic>
        <p:nvPicPr>
          <p:cNvPr id="8" name="图片 7" descr="NMVVOPK9Q9O}Y$1L4VRNA@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71535" y="4387850"/>
            <a:ext cx="1626870" cy="2017395"/>
          </a:xfrm>
          <a:prstGeom prst="rect">
            <a:avLst/>
          </a:prstGeom>
        </p:spPr>
      </p:pic>
      <p:pic>
        <p:nvPicPr>
          <p:cNvPr id="9" name="图片 8" descr="A@V`}3E04``P[1{U_19XQJ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98405" y="4387850"/>
            <a:ext cx="1545590" cy="2017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4445" y="264795"/>
            <a:ext cx="51752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spc="3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世界技能大赛与中国 </a:t>
            </a:r>
            <a:br>
              <a:rPr lang="zh-CN" altLang="en-US" sz="3600" b="1" spc="3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</a:br>
            <a:endParaRPr lang="zh-CN" altLang="en-US"/>
          </a:p>
        </p:txBody>
      </p:sp>
      <p:pic>
        <p:nvPicPr>
          <p:cNvPr id="2" name="图片 1" descr="VVNJS{`TIP@WJ_[5_@%64RY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440" y="19685"/>
            <a:ext cx="2510155" cy="14122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上箭头标注 35"/>
          <p:cNvSpPr/>
          <p:nvPr/>
        </p:nvSpPr>
        <p:spPr>
          <a:xfrm>
            <a:off x="926465" y="4261485"/>
            <a:ext cx="3854450" cy="1862455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校赛</a:t>
            </a:r>
            <a:r>
              <a:rPr lang="en-US" altLang="zh-CN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市赛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7" name="上箭头标注 36"/>
          <p:cNvSpPr/>
          <p:nvPr/>
        </p:nvSpPr>
        <p:spPr>
          <a:xfrm>
            <a:off x="926465" y="2312035"/>
            <a:ext cx="3853180" cy="1847850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省</a:t>
            </a:r>
            <a:r>
              <a:rPr lang="en-US" altLang="zh-CN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赛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1" name="左箭头标注 40"/>
          <p:cNvSpPr/>
          <p:nvPr/>
        </p:nvSpPr>
        <p:spPr>
          <a:xfrm>
            <a:off x="5133975" y="1632585"/>
            <a:ext cx="1741805" cy="2628900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行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业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赛</a:t>
            </a:r>
            <a:endParaRPr lang="zh-CN" altLang="en-US"/>
          </a:p>
        </p:txBody>
      </p:sp>
      <p:pic>
        <p:nvPicPr>
          <p:cNvPr id="2" name="图片 1" descr="WB}XGDV_2@ZGQSZR32O47_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30" y="560705"/>
            <a:ext cx="5255895" cy="124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780" y="1632585"/>
            <a:ext cx="5090795" cy="42557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82335" y="690880"/>
            <a:ext cx="4868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树旗、导航、定标、催化</a:t>
            </a:r>
            <a:endParaRPr lang="zh-CN" altLang="en-US" sz="32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7" grpId="0" bldLvl="0" animBg="1"/>
      <p:bldP spid="41" grpId="0" bldLvl="0" animBg="1"/>
      <p:bldP spid="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PLACING_PICTURE_USER_VIEWPORT" val="{&quot;height&quot;:3045,&quot;width&quot;:3635}"/>
</p:tagLst>
</file>

<file path=ppt/tags/tag66.xml><?xml version="1.0" encoding="utf-8"?>
<p:tagLst xmlns:p="http://schemas.openxmlformats.org/presentationml/2006/main">
  <p:tag name="KSO_WM_UNIT_PLACING_PICTURE_USER_VIEWPORT" val="{&quot;height&quot;:3043,&quot;width&quot;:3646}"/>
</p:tagLst>
</file>

<file path=ppt/tags/tag67.xml><?xml version="1.0" encoding="utf-8"?>
<p:tagLst xmlns:p="http://schemas.openxmlformats.org/presentationml/2006/main">
  <p:tag name="KSO_WM_UNIT_PLACING_PICTURE_USER_VIEWPORT" val="{&quot;height&quot;:3043,&quot;width&quot;:3630}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2_1*ζ_h_d*1_1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2_1*ζ_h_d*1_2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71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2_1*ζ_h_d*1_3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72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2_1*ζ_h_d*1_4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UNIT_PLACING_PICTURE_USER_VIEWPORT" val="{&quot;height&quot;:3675,&quot;width&quot;:7920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3064,&quot;width&quot;:8648}"/>
</p:tagLst>
</file>

<file path=ppt/tags/tag81.xml><?xml version="1.0" encoding="utf-8"?>
<p:tagLst xmlns:p="http://schemas.openxmlformats.org/presentationml/2006/main">
  <p:tag name="KSO_WM_UNIT_PLACING_PICTURE_USER_VIEWPORT" val="{&quot;height&quot;:3177,&quot;width&quot;:2562}"/>
</p:tagLst>
</file>

<file path=ppt/tags/tag82.xml><?xml version="1.0" encoding="utf-8"?>
<p:tagLst xmlns:p="http://schemas.openxmlformats.org/presentationml/2006/main">
  <p:tag name="KSO_WM_UNIT_PLACING_PICTURE_USER_VIEWPORT" val="{&quot;height&quot;:3177,&quot;width&quot;:2434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UNIT_TABLE_BEAUTIFY" val="smartTable{a02b2809-e0b2-481b-b4d2-59105b327c92}"/>
  <p:tag name="TABLE_ENDDRAG_ORIGIN_RECT" val="872*484"/>
  <p:tag name="TABLE_ENDDRAG_RECT" val="36*22*872*484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UNIT_PLACING_PICTURE_USER_VIEWPORT" val="{&quot;height&quot;:6465,&quot;width&quot;:8850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2057</Words>
  <Application>WPS 演示</Application>
  <PresentationFormat>宽屏</PresentationFormat>
  <Paragraphs>222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华文楷体</vt:lpstr>
      <vt:lpstr>华文新魏</vt:lpstr>
      <vt:lpstr>楷体</vt:lpstr>
      <vt:lpstr>华文彩云</vt:lpstr>
      <vt:lpstr>等线</vt:lpstr>
      <vt:lpstr>汉仪铸字美心体简</vt:lpstr>
      <vt:lpstr>Segoe Print</vt:lpstr>
      <vt:lpstr>Arial Unicode MS</vt:lpstr>
      <vt:lpstr>Calibri</vt:lpstr>
      <vt:lpstr>Office 主题​​</vt:lpstr>
      <vt:lpstr>对标世赛  提质培优 职教成就出彩人生</vt:lpstr>
      <vt:lpstr>    宋彪，在第44届世赛中，荣获“工业机械装调”项目的金牌，更是在1260余名参赛选手中脱颖而出，以最高分获得本届大赛唯一的阿尔伯特大奖。</vt:lpstr>
      <vt:lpstr>世界技能大赛 </vt:lpstr>
      <vt:lpstr>PowerPoint 演示文稿</vt:lpstr>
      <vt:lpstr>PowerPoint 演示文稿</vt:lpstr>
      <vt:lpstr>PowerPoint 演示文稿</vt:lpstr>
      <vt:lpstr>  世界技能大赛与中国  </vt:lpstr>
      <vt:lpstr>PowerPoint 演示文稿</vt:lpstr>
      <vt:lpstr>PowerPoint 演示文稿</vt:lpstr>
      <vt:lpstr>组织技能大赛的意义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雪糕糕</cp:lastModifiedBy>
  <cp:revision>252</cp:revision>
  <dcterms:created xsi:type="dcterms:W3CDTF">2019-06-19T02:08:00Z</dcterms:created>
  <dcterms:modified xsi:type="dcterms:W3CDTF">2021-10-27T04:19:49Z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9E5D02E0875E4C06B6E46DC23E15EF62</vt:lpwstr>
  </property>
</Properties>
</file>