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60" r:id="rId2"/>
    <p:sldId id="310" r:id="rId3"/>
    <p:sldId id="318" r:id="rId4"/>
    <p:sldId id="279" r:id="rId5"/>
    <p:sldId id="316" r:id="rId6"/>
    <p:sldId id="311" r:id="rId7"/>
    <p:sldId id="337" r:id="rId8"/>
    <p:sldId id="338" r:id="rId9"/>
    <p:sldId id="317" r:id="rId10"/>
    <p:sldId id="319" r:id="rId11"/>
    <p:sldId id="325" r:id="rId12"/>
    <p:sldId id="322" r:id="rId13"/>
    <p:sldId id="323" r:id="rId14"/>
    <p:sldId id="324" r:id="rId15"/>
    <p:sldId id="326" r:id="rId16"/>
    <p:sldId id="327" r:id="rId17"/>
    <p:sldId id="328" r:id="rId18"/>
    <p:sldId id="329" r:id="rId19"/>
    <p:sldId id="320" r:id="rId20"/>
    <p:sldId id="312" r:id="rId21"/>
    <p:sldId id="290" r:id="rId22"/>
    <p:sldId id="262" r:id="rId23"/>
    <p:sldId id="268" r:id="rId24"/>
    <p:sldId id="277" r:id="rId25"/>
    <p:sldId id="332" r:id="rId26"/>
    <p:sldId id="331" r:id="rId27"/>
    <p:sldId id="295" r:id="rId28"/>
    <p:sldId id="333" r:id="rId29"/>
    <p:sldId id="263" r:id="rId30"/>
    <p:sldId id="334" r:id="rId31"/>
    <p:sldId id="307" r:id="rId32"/>
    <p:sldId id="285" r:id="rId33"/>
    <p:sldId id="335" r:id="rId34"/>
    <p:sldId id="336" r:id="rId35"/>
    <p:sldId id="299" r:id="rId36"/>
    <p:sldId id="294" r:id="rId37"/>
    <p:sldId id="339" r:id="rId38"/>
    <p:sldId id="270" r:id="rId39"/>
    <p:sldId id="301" r:id="rId40"/>
    <p:sldId id="342" r:id="rId41"/>
    <p:sldId id="343" r:id="rId42"/>
    <p:sldId id="344" r:id="rId43"/>
    <p:sldId id="345" r:id="rId44"/>
    <p:sldId id="350" r:id="rId45"/>
    <p:sldId id="340" r:id="rId46"/>
    <p:sldId id="346" r:id="rId47"/>
    <p:sldId id="347" r:id="rId48"/>
    <p:sldId id="349" r:id="rId49"/>
    <p:sldId id="351" r:id="rId50"/>
    <p:sldId id="348" r:id="rId51"/>
    <p:sldId id="309" r:id="rId52"/>
    <p:sldId id="341" r:id="rId53"/>
    <p:sldId id="298" r:id="rId54"/>
    <p:sldId id="296" r:id="rId55"/>
    <p:sldId id="353" r:id="rId56"/>
    <p:sldId id="282" r:id="rId57"/>
    <p:sldId id="356" r:id="rId58"/>
    <p:sldId id="289" r:id="rId59"/>
    <p:sldId id="355" r:id="rId60"/>
    <p:sldId id="308" r:id="rId61"/>
    <p:sldId id="354" r:id="rId62"/>
  </p:sldIdLst>
  <p:sldSz cx="12192000" cy="6858000"/>
  <p:notesSz cx="6858000" cy="9144000"/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DAAD8BD-8FE0-4056-9E34-261F65ED8DD3}">
          <p14:sldIdLst>
            <p14:sldId id="260"/>
            <p14:sldId id="310"/>
            <p14:sldId id="318"/>
            <p14:sldId id="279"/>
            <p14:sldId id="316"/>
            <p14:sldId id="311"/>
            <p14:sldId id="337"/>
            <p14:sldId id="338"/>
            <p14:sldId id="317"/>
            <p14:sldId id="319"/>
            <p14:sldId id="325"/>
            <p14:sldId id="322"/>
            <p14:sldId id="323"/>
            <p14:sldId id="324"/>
            <p14:sldId id="326"/>
            <p14:sldId id="327"/>
            <p14:sldId id="328"/>
            <p14:sldId id="329"/>
          </p14:sldIdLst>
        </p14:section>
        <p14:section name="1" id="{2EC34F36-83E0-4C31-89AF-BA44160B6F6F}">
          <p14:sldIdLst>
            <p14:sldId id="320"/>
            <p14:sldId id="312"/>
            <p14:sldId id="290"/>
            <p14:sldId id="262"/>
            <p14:sldId id="268"/>
            <p14:sldId id="277"/>
            <p14:sldId id="332"/>
            <p14:sldId id="331"/>
          </p14:sldIdLst>
        </p14:section>
        <p14:section name="3" id="{FAF52B38-3EBE-4BCA-94F4-F1B38F3BCB2F}">
          <p14:sldIdLst>
            <p14:sldId id="295"/>
            <p14:sldId id="333"/>
            <p14:sldId id="263"/>
            <p14:sldId id="334"/>
            <p14:sldId id="307"/>
            <p14:sldId id="285"/>
            <p14:sldId id="335"/>
            <p14:sldId id="336"/>
            <p14:sldId id="299"/>
          </p14:sldIdLst>
        </p14:section>
        <p14:section name="2" id="{33EDAB79-EB69-42E5-BF15-9694C70D417B}">
          <p14:sldIdLst>
            <p14:sldId id="294"/>
            <p14:sldId id="339"/>
            <p14:sldId id="270"/>
            <p14:sldId id="301"/>
            <p14:sldId id="342"/>
            <p14:sldId id="343"/>
            <p14:sldId id="344"/>
            <p14:sldId id="345"/>
            <p14:sldId id="350"/>
            <p14:sldId id="340"/>
            <p14:sldId id="346"/>
            <p14:sldId id="347"/>
            <p14:sldId id="349"/>
            <p14:sldId id="351"/>
            <p14:sldId id="348"/>
            <p14:sldId id="309"/>
            <p14:sldId id="341"/>
            <p14:sldId id="298"/>
          </p14:sldIdLst>
        </p14:section>
        <p14:section name="4" id="{1F8047BF-03C3-4018-9F11-23572E044F9B}">
          <p14:sldIdLst>
            <p14:sldId id="296"/>
            <p14:sldId id="353"/>
            <p14:sldId id="282"/>
            <p14:sldId id="356"/>
            <p14:sldId id="289"/>
          </p14:sldIdLst>
        </p14:section>
        <p14:section name="end" id="{C48C0967-40D4-4290-82A4-CF693451907A}">
          <p14:sldIdLst>
            <p14:sldId id="355"/>
            <p14:sldId id="308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54A"/>
    <a:srgbClr val="022237"/>
    <a:srgbClr val="02121B"/>
    <a:srgbClr val="010A11"/>
    <a:srgbClr val="95784D"/>
    <a:srgbClr val="8C7852"/>
    <a:srgbClr val="021A29"/>
    <a:srgbClr val="EA4134"/>
    <a:srgbClr val="021420"/>
    <a:srgbClr val="534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1628" autoAdjust="0"/>
  </p:normalViewPr>
  <p:slideViewPr>
    <p:cSldViewPr snapToGrid="0">
      <p:cViewPr varScale="1">
        <p:scale>
          <a:sx n="100" d="100"/>
          <a:sy n="100" d="100"/>
        </p:scale>
        <p:origin x="9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tags" Target="tags/tag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69" Type="http://schemas.microsoft.com/office/2015/10/relationships/revisionInfo" Target="revisionInfo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252AB-57C6-487B-BFB2-0F5BF4FA456B}" type="datetimeFigureOut">
              <a:rPr lang="zh-CN" altLang="en-US" smtClean="0"/>
              <a:t>2019/1/9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8B5CE-EEAC-4832-921E-D2E51EB6B2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99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各位领导、同仁下午好！新址新开端，能来向大家汇报一下自己学习的一些感想，我觉得自己非常幸运。今天选择的这个题目，其实不是我的专业所长，我个人是学习中国社会经济史的，更具体的说我过去研究的是与我们生活息息相关的盐史问题，现在还在研究我们江南水乡圩区的农史问题。工作中主要研究历史课堂与学业评价问题，可能这些问题由于一直实践着，有自己的想法，也在自己研习的十几年当中发表了一些习作。但是，这些问题我觉得可能有点枯燥。于是，和龚主任商量后，我想还是和大家交流一些我们共同关注的问题比较好。汇报一些什么呢？我想了几天，忽然想到了上面这个题目。为什么谈这个题目呢？有这么三点，一是我们处于一个飞速变幻的时代，我们如何与这个社会相处，与自己的内心相处，这是个需要每个人思考的问题，我想从我们本土文化中寻求解决之道，不失为一个好途径，以彰显我们的文化自信；二是我从高中开始看过一本书对我有所影响；三是这个学期与杨启亮教授相处的日子里，深受他思想上的影响。所以今天就谈这个问题了。这里，我要提前说的一点是，对于这个问题，第一不是我的专业所长，第二由于我的阅历，可能很多问题我思考的并不是很清楚，所以，我只是向大家汇报，我们接下来可以进一步共同阅读，共同探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95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03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492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067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62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289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56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56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5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77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90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关于这个题目我今天主要向大家汇报三个问题。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185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322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一毛不拔的哲学意义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6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369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574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468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602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009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510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014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当代著名哲学家、教育家冯友兰提出，哲学的任务包括提高人的精神境界。人做各种事的各种意义合成一个整体，就构成了人的人生境界。从低到高，它们是：自然境界，功利境界，道德境界，天地境界。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380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093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万物作焉而不辞，生而不有，为而不恃，功成而弗居。夫唯弗居，是以不去。意即任由万物成长而不加以干涉，生养万物而不据为己有，作育万物而不仗恃己力，成就万物而不自居有功。正是因为不居功，所以功绩不会离开他。宇宙万物本来就有自己的动作规则，所以不应把人的意识强上去，这样就太主观了。“不居功”意即：这个事情是我做的，但是我不把它当作是是我做的，而是因为有许多条件在辅助配合，使它达到的某种状态，因此才能成功。只有在人类社会，才会有居功的情况，因为居功之后别人才会鼓掌，不居功的话话，没人知道是谁做的，自然也不会有掌声。但是功与过是相对的，很少有人只有功没有过，或只有过而无功。比如秦始皇，再怎么残暴不仁，还是让车同轨、书同文，成就大一统的中国。如果没有李斯，秦始皇也无法统一各国，但是李斯的下场凄惨，就是因为他居功，不知道适可而止，因而被赵高等人陷害。自古以来能功成身退的人很少有人功成身退。李斯官至相，宝贵加身却不肯下来，继续做到秦始皇死后，就一命难保了。人有生老病死，物有成住坏空，“成住坏空” 四个字是佛学用语。成即完成、出现；住即维持一段时间；坏是指开始变坏走下坡路，空指不见了。每样东西都是从成到空，就像人的生老病死，生就是成，老不一定代表年老，老是活得很长很长，到病的时候就是坏了，死的时候就是空。明白这个道理，我们就会谦虚、退让，适可而止，然后功成身退，常保平安，也就是要给别人留有余地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344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238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前段时间的范冰冰件，其实就有德不配位的意味。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957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1700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662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12E68-65DF-4EFE-8D59-3F9F3E66549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087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13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0404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9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冯友兰（1895.12.04～1990.11.26），字芝生，河南省南阳市唐河县祁仪镇人。中国当代著名哲学家、教育家。1918年毕业于北京大学哲学系，1924年获美国哥伦比亚大学哲学博士学位。回国后，任清华大学教授、哲学系主任、文学院院长，西南联合大学教授、文学院院长；第四届全国人大代表，第二至四届政协委员，第六、七届全国政协常委。曾获美国普林斯顿大学、印度德里大学、美国哥伦比亚大学名誉文学博士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1059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6396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1919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冯友兰说：别人感到哀伤的范围，就是他们受苦的范围。他们受苦，是“遁天之刑”。感情造成的精神痛苦，有时候正与肉刑一样地剧烈。但是，人利用理解的作用，可以削弱感情。例如，天下雨了，不能出门，大人能理解，不会生气，小孩却往往生气。原因在于，大人理解得多些，就比生气的小孩所感到的失望、恼怒要少得多。心灵理解到时万物的必然性，理解的范围有多大，它就在多大的范围内有更大的力量控制后果，而不为它们受苦。这个意思用道家的话说，就是“以理化情”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7373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968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430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8552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72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350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0087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2020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087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559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6440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92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b="1" dirty="0" smtClean="0"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kumimoji="1" lang="en-US" altLang="zh-CN" sz="1200" b="1" dirty="0" smtClean="0"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kumimoji="1" lang="zh-CN" altLang="en-US" sz="1200" b="1" dirty="0" smtClean="0">
                <a:latin typeface="KaiTi" charset="-122"/>
                <a:ea typeface="KaiTi" charset="-122"/>
                <a:cs typeface="KaiTi" charset="-122"/>
              </a:rPr>
              <a:t>三松堂自序</a:t>
            </a:r>
            <a:r>
              <a:rPr kumimoji="1" lang="en-US" altLang="zh-CN" sz="1200" b="1" dirty="0" smtClean="0"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kumimoji="1" lang="zh-CN" altLang="en-US" sz="1200" b="1" dirty="0" smtClean="0">
                <a:latin typeface="KaiTi" charset="-122"/>
                <a:ea typeface="KaiTi" charset="-122"/>
                <a:cs typeface="KaiTi" charset="-122"/>
              </a:rPr>
              <a:t>中，冯友兰讲了一件陈汉章（一说陈介石）讲哲学史的趣事：给我们讲中国哲学史的那个教授，从三皇五帝讲起，讲了半年，才讲到周公。我们问他，照这样的速度讲下去，什么时候可以讲完。他说：“无所谓讲完讲不完。若说讲完，一句话可以讲完。若说讲不完，那就永远讲不完。”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832BB-DB83-49D6-BC23-B8BDDD96A896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466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799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2475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8721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7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人若只是顺着本能或风俗习惯做事，然而并无觉解，或不甚觉解。他所做的事，对于他就没有意义，或很少意义。人意识到他自己，为自己而做各种事。这并不意味着他必然是不道德的人。他可以做些事，其后果有利于他人，其动机则是利已的。所以他所做的各种事，对于他，有功利的意义。人了解到社会的存在，他是社会的一员。这个社会是一个整体，他是这个整体的一部分。有这种觉解，他就为社会的利益做各种事，或如儒家所说，他做事是为了“正其义不谋其利”。他真正是有道德的人，他所做的都是符合严格的道德意义的道德行为。他所做的各种事都有道德的意义。道德境界有道德价值。</a:t>
            </a:r>
            <a:endParaRPr lang="en-US" altLang="zh-CN" sz="1200" dirty="0" smtClean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人了解到超乎社会整体之上，还有一个更大的整体，即宇宙。他不仅是社会的一员，同时还是宇宙的一员。他是社会组织的公民，同时还是孟子所说的“天民”。有这种觉解，他就为宇宙的利益而做各种事。他了解他所做的事的意义，自觉他正在做他所做的事。天地境界有超道德价值。</a:t>
            </a:r>
            <a:endParaRPr lang="en-US" altLang="zh-CN" sz="1200" dirty="0" smtClean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03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当代大哲学家冯友兰先生于1947年在美国宾夕法尼亚大学受聘担任讲座教授，讲授中国哲学史，其英文讲稿后经整理写成《中国哲学简史》，于1948年由美国著名出版公司麦克米兰出版。此书一出，立即成为西方人了解和学习中国哲学的超级入门书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968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291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8B5CE-EEAC-4832-921E-D2E51EB6B2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5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 userDrawn="1"/>
        </p:nvSpPr>
        <p:spPr>
          <a:xfrm rot="16200000">
            <a:off x="5686246" y="-1172525"/>
            <a:ext cx="819508" cy="3164556"/>
          </a:xfrm>
          <a:custGeom>
            <a:avLst/>
            <a:gdLst>
              <a:gd name="connsiteX0" fmla="*/ 819508 w 819508"/>
              <a:gd name="connsiteY0" fmla="*/ 0 h 3164556"/>
              <a:gd name="connsiteX1" fmla="*/ 819508 w 819508"/>
              <a:gd name="connsiteY1" fmla="*/ 3164556 h 3164556"/>
              <a:gd name="connsiteX2" fmla="*/ 761224 w 819508"/>
              <a:gd name="connsiteY2" fmla="*/ 3123897 h 3164556"/>
              <a:gd name="connsiteX3" fmla="*/ 0 w 819508"/>
              <a:gd name="connsiteY3" fmla="*/ 1582278 h 3164556"/>
              <a:gd name="connsiteX4" fmla="*/ 761224 w 819508"/>
              <a:gd name="connsiteY4" fmla="*/ 40659 h 316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508" h="3164556">
                <a:moveTo>
                  <a:pt x="819508" y="0"/>
                </a:moveTo>
                <a:lnTo>
                  <a:pt x="819508" y="3164556"/>
                </a:lnTo>
                <a:lnTo>
                  <a:pt x="761224" y="3123897"/>
                </a:lnTo>
                <a:cubicBezTo>
                  <a:pt x="298412" y="2769063"/>
                  <a:pt x="0" y="2210520"/>
                  <a:pt x="0" y="1582278"/>
                </a:cubicBezTo>
                <a:cubicBezTo>
                  <a:pt x="0" y="954036"/>
                  <a:pt x="298412" y="395493"/>
                  <a:pt x="761224" y="406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4901478" y="-337235"/>
            <a:ext cx="1711829" cy="1323439"/>
            <a:chOff x="4901478" y="-337235"/>
            <a:chExt cx="1711829" cy="1323439"/>
          </a:xfrm>
        </p:grpSpPr>
        <p:grpSp>
          <p:nvGrpSpPr>
            <p:cNvPr id="2" name="组合 1"/>
            <p:cNvGrpSpPr/>
            <p:nvPr userDrawn="1"/>
          </p:nvGrpSpPr>
          <p:grpSpPr>
            <a:xfrm>
              <a:off x="4901478" y="-337235"/>
              <a:ext cx="1711829" cy="1323439"/>
              <a:chOff x="4901478" y="-337235"/>
              <a:chExt cx="1711829" cy="1323439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5838736" y="162126"/>
                <a:ext cx="774571" cy="40011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zh-CN" altLang="en-US" sz="2000" spc="300" dirty="0">
                    <a:solidFill>
                      <a:schemeClr val="tx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百花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4901478" y="-337235"/>
                <a:ext cx="121058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0" dirty="0">
                    <a:solidFill>
                      <a:srgbClr val="02142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春</a:t>
                </a: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783820" y="211024"/>
              <a:ext cx="109831" cy="10800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 userDrawn="1"/>
          </p:nvSpPr>
          <p:spPr>
            <a:xfrm>
              <a:off x="5882017" y="446820"/>
              <a:ext cx="7312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FLOWERS</a:t>
              </a:r>
              <a:endParaRPr lang="zh-CN" alt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 userDrawn="1"/>
        </p:nvSpPr>
        <p:spPr>
          <a:xfrm rot="16200000">
            <a:off x="5686246" y="-1172525"/>
            <a:ext cx="819508" cy="3164556"/>
          </a:xfrm>
          <a:custGeom>
            <a:avLst/>
            <a:gdLst>
              <a:gd name="connsiteX0" fmla="*/ 819508 w 819508"/>
              <a:gd name="connsiteY0" fmla="*/ 0 h 3164556"/>
              <a:gd name="connsiteX1" fmla="*/ 819508 w 819508"/>
              <a:gd name="connsiteY1" fmla="*/ 3164556 h 3164556"/>
              <a:gd name="connsiteX2" fmla="*/ 761224 w 819508"/>
              <a:gd name="connsiteY2" fmla="*/ 3123897 h 3164556"/>
              <a:gd name="connsiteX3" fmla="*/ 0 w 819508"/>
              <a:gd name="connsiteY3" fmla="*/ 1582278 h 3164556"/>
              <a:gd name="connsiteX4" fmla="*/ 761224 w 819508"/>
              <a:gd name="connsiteY4" fmla="*/ 40659 h 316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508" h="3164556">
                <a:moveTo>
                  <a:pt x="819508" y="0"/>
                </a:moveTo>
                <a:lnTo>
                  <a:pt x="819508" y="3164556"/>
                </a:lnTo>
                <a:lnTo>
                  <a:pt x="761224" y="3123897"/>
                </a:lnTo>
                <a:cubicBezTo>
                  <a:pt x="298412" y="2769063"/>
                  <a:pt x="0" y="2210520"/>
                  <a:pt x="0" y="1582278"/>
                </a:cubicBezTo>
                <a:cubicBezTo>
                  <a:pt x="0" y="954036"/>
                  <a:pt x="298412" y="395493"/>
                  <a:pt x="761224" y="406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4901478" y="-337235"/>
            <a:ext cx="1711829" cy="1323439"/>
            <a:chOff x="4901478" y="-337235"/>
            <a:chExt cx="1711829" cy="1323439"/>
          </a:xfrm>
        </p:grpSpPr>
        <p:grpSp>
          <p:nvGrpSpPr>
            <p:cNvPr id="2" name="组合 1"/>
            <p:cNvGrpSpPr/>
            <p:nvPr userDrawn="1"/>
          </p:nvGrpSpPr>
          <p:grpSpPr>
            <a:xfrm>
              <a:off x="4901478" y="-337235"/>
              <a:ext cx="1711829" cy="1323439"/>
              <a:chOff x="4901478" y="-337235"/>
              <a:chExt cx="1711829" cy="1323439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5838736" y="162126"/>
                <a:ext cx="774571" cy="40011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zh-CN" altLang="en-US" sz="2000" spc="300" dirty="0">
                    <a:solidFill>
                      <a:schemeClr val="tx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明月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4901478" y="-337235"/>
                <a:ext cx="121058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0" dirty="0">
                    <a:solidFill>
                      <a:srgbClr val="02142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秋</a:t>
                </a: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783820" y="211024"/>
              <a:ext cx="109831" cy="10800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 userDrawn="1"/>
          </p:nvSpPr>
          <p:spPr>
            <a:xfrm>
              <a:off x="5882017" y="446820"/>
              <a:ext cx="6206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MONTH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 userDrawn="1"/>
        </p:nvSpPr>
        <p:spPr>
          <a:xfrm rot="16200000">
            <a:off x="5686246" y="-1172525"/>
            <a:ext cx="819508" cy="3164556"/>
          </a:xfrm>
          <a:custGeom>
            <a:avLst/>
            <a:gdLst>
              <a:gd name="connsiteX0" fmla="*/ 819508 w 819508"/>
              <a:gd name="connsiteY0" fmla="*/ 0 h 3164556"/>
              <a:gd name="connsiteX1" fmla="*/ 819508 w 819508"/>
              <a:gd name="connsiteY1" fmla="*/ 3164556 h 3164556"/>
              <a:gd name="connsiteX2" fmla="*/ 761224 w 819508"/>
              <a:gd name="connsiteY2" fmla="*/ 3123897 h 3164556"/>
              <a:gd name="connsiteX3" fmla="*/ 0 w 819508"/>
              <a:gd name="connsiteY3" fmla="*/ 1582278 h 3164556"/>
              <a:gd name="connsiteX4" fmla="*/ 761224 w 819508"/>
              <a:gd name="connsiteY4" fmla="*/ 40659 h 316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508" h="3164556">
                <a:moveTo>
                  <a:pt x="819508" y="0"/>
                </a:moveTo>
                <a:lnTo>
                  <a:pt x="819508" y="3164556"/>
                </a:lnTo>
                <a:lnTo>
                  <a:pt x="761224" y="3123897"/>
                </a:lnTo>
                <a:cubicBezTo>
                  <a:pt x="298412" y="2769063"/>
                  <a:pt x="0" y="2210520"/>
                  <a:pt x="0" y="1582278"/>
                </a:cubicBezTo>
                <a:cubicBezTo>
                  <a:pt x="0" y="954036"/>
                  <a:pt x="298412" y="395493"/>
                  <a:pt x="761224" y="406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4901478" y="-337235"/>
            <a:ext cx="1711829" cy="1323439"/>
            <a:chOff x="4901478" y="-337235"/>
            <a:chExt cx="1711829" cy="1323439"/>
          </a:xfrm>
        </p:grpSpPr>
        <p:grpSp>
          <p:nvGrpSpPr>
            <p:cNvPr id="2" name="组合 1"/>
            <p:cNvGrpSpPr/>
            <p:nvPr userDrawn="1"/>
          </p:nvGrpSpPr>
          <p:grpSpPr>
            <a:xfrm>
              <a:off x="4901478" y="-337235"/>
              <a:ext cx="1711829" cy="1323439"/>
              <a:chOff x="4901478" y="-337235"/>
              <a:chExt cx="1711829" cy="1323439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5838736" y="162126"/>
                <a:ext cx="774571" cy="40011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zh-CN" altLang="en-US" sz="2000" spc="300" dirty="0">
                    <a:solidFill>
                      <a:schemeClr val="tx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凉风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4901478" y="-337235"/>
                <a:ext cx="121058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0" dirty="0">
                    <a:solidFill>
                      <a:srgbClr val="02142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夏</a:t>
                </a: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783820" y="211024"/>
              <a:ext cx="109831" cy="10800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 userDrawn="1"/>
          </p:nvSpPr>
          <p:spPr>
            <a:xfrm>
              <a:off x="5882017" y="446820"/>
              <a:ext cx="51488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WIND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 userDrawn="1"/>
        </p:nvSpPr>
        <p:spPr>
          <a:xfrm rot="16200000">
            <a:off x="5686246" y="-1172525"/>
            <a:ext cx="819508" cy="3164556"/>
          </a:xfrm>
          <a:custGeom>
            <a:avLst/>
            <a:gdLst>
              <a:gd name="connsiteX0" fmla="*/ 819508 w 819508"/>
              <a:gd name="connsiteY0" fmla="*/ 0 h 3164556"/>
              <a:gd name="connsiteX1" fmla="*/ 819508 w 819508"/>
              <a:gd name="connsiteY1" fmla="*/ 3164556 h 3164556"/>
              <a:gd name="connsiteX2" fmla="*/ 761224 w 819508"/>
              <a:gd name="connsiteY2" fmla="*/ 3123897 h 3164556"/>
              <a:gd name="connsiteX3" fmla="*/ 0 w 819508"/>
              <a:gd name="connsiteY3" fmla="*/ 1582278 h 3164556"/>
              <a:gd name="connsiteX4" fmla="*/ 761224 w 819508"/>
              <a:gd name="connsiteY4" fmla="*/ 40659 h 316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508" h="3164556">
                <a:moveTo>
                  <a:pt x="819508" y="0"/>
                </a:moveTo>
                <a:lnTo>
                  <a:pt x="819508" y="3164556"/>
                </a:lnTo>
                <a:lnTo>
                  <a:pt x="761224" y="3123897"/>
                </a:lnTo>
                <a:cubicBezTo>
                  <a:pt x="298412" y="2769063"/>
                  <a:pt x="0" y="2210520"/>
                  <a:pt x="0" y="1582278"/>
                </a:cubicBezTo>
                <a:cubicBezTo>
                  <a:pt x="0" y="954036"/>
                  <a:pt x="298412" y="395493"/>
                  <a:pt x="761224" y="406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4901478" y="-337235"/>
            <a:ext cx="1711829" cy="1323439"/>
            <a:chOff x="4901478" y="-337235"/>
            <a:chExt cx="1711829" cy="1323439"/>
          </a:xfrm>
        </p:grpSpPr>
        <p:grpSp>
          <p:nvGrpSpPr>
            <p:cNvPr id="2" name="组合 1"/>
            <p:cNvGrpSpPr/>
            <p:nvPr userDrawn="1"/>
          </p:nvGrpSpPr>
          <p:grpSpPr>
            <a:xfrm>
              <a:off x="4901478" y="-337235"/>
              <a:ext cx="1711829" cy="1323439"/>
              <a:chOff x="4901478" y="-337235"/>
              <a:chExt cx="1711829" cy="1323439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5838736" y="162126"/>
                <a:ext cx="774571" cy="40011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zh-CN" altLang="en-US" sz="2000" spc="300" dirty="0">
                    <a:solidFill>
                      <a:schemeClr val="tx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白雪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4901478" y="-337235"/>
                <a:ext cx="121058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0" dirty="0">
                    <a:solidFill>
                      <a:srgbClr val="02142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冬</a:t>
                </a: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783820" y="211024"/>
              <a:ext cx="109831" cy="10800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 userDrawn="1"/>
          </p:nvSpPr>
          <p:spPr>
            <a:xfrm>
              <a:off x="5882017" y="446820"/>
              <a:ext cx="54534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SNOW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0708" y="1523835"/>
            <a:ext cx="2310584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74409" y="1391920"/>
            <a:ext cx="4635790" cy="3778249"/>
          </a:xfrm>
          <a:prstGeom prst="rect">
            <a:avLst/>
          </a:prstGeom>
          <a:noFill/>
          <a:ln>
            <a:solidFill>
              <a:srgbClr val="2CBDE0"/>
            </a:solidFill>
          </a:ln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zh-CN" altLang="en-US" dirty="0"/>
              <a:t>点击添加图片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4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13.emf"/><Relationship Id="rId7" Type="http://schemas.openxmlformats.org/officeDocument/2006/relationships/image" Target="../media/image7.pn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13.emf"/><Relationship Id="rId7" Type="http://schemas.openxmlformats.org/officeDocument/2006/relationships/image" Target="../media/image7.pn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8" Type="http://schemas.openxmlformats.org/officeDocument/2006/relationships/image" Target="../media/image25.png"/><Relationship Id="rId9" Type="http://schemas.microsoft.com/office/2007/relationships/hdphoto" Target="../media/hdphoto2.wdp"/><Relationship Id="rId10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8" Type="http://schemas.openxmlformats.org/officeDocument/2006/relationships/image" Target="../media/image25.png"/><Relationship Id="rId9" Type="http://schemas.microsoft.com/office/2007/relationships/hdphoto" Target="../media/hdphoto2.wdp"/><Relationship Id="rId10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8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7" Type="http://schemas.openxmlformats.org/officeDocument/2006/relationships/image" Target="../media/image9.svg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30.png"/><Relationship Id="rId7" Type="http://schemas.microsoft.com/office/2007/relationships/hdphoto" Target="../media/hdphoto4.wdp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2.png"/><Relationship Id="rId5" Type="http://schemas.openxmlformats.org/officeDocument/2006/relationships/image" Target="../media/image6.png"/><Relationship Id="rId6" Type="http://schemas.openxmlformats.org/officeDocument/2006/relationships/image" Target="../media/image33.png"/><Relationship Id="rId7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13.emf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13.emf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30.png"/><Relationship Id="rId7" Type="http://schemas.microsoft.com/office/2007/relationships/hdphoto" Target="../media/hdphoto4.wdp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30.png"/><Relationship Id="rId7" Type="http://schemas.microsoft.com/office/2007/relationships/hdphoto" Target="../media/hdphoto4.wdp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8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8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30.png"/><Relationship Id="rId7" Type="http://schemas.microsoft.com/office/2007/relationships/hdphoto" Target="../media/hdphoto4.wdp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2.png"/><Relationship Id="rId5" Type="http://schemas.openxmlformats.org/officeDocument/2006/relationships/image" Target="../media/image13.emf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2.png"/><Relationship Id="rId5" Type="http://schemas.openxmlformats.org/officeDocument/2006/relationships/image" Target="../media/image13.emf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3.emf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hdphoto1.wdp"/><Relationship Id="rId9" Type="http://schemas.openxmlformats.org/officeDocument/2006/relationships/image" Target="../media/image14.png"/><Relationship Id="rId10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弧形 7"/>
          <p:cNvSpPr/>
          <p:nvPr/>
        </p:nvSpPr>
        <p:spPr>
          <a:xfrm>
            <a:off x="1920240" y="4748225"/>
            <a:ext cx="7772400" cy="1508760"/>
          </a:xfrm>
          <a:prstGeom prst="arc">
            <a:avLst>
              <a:gd name="adj1" fmla="val 20609498"/>
              <a:gd name="adj2" fmla="val 12143718"/>
            </a:avLst>
          </a:prstGeom>
          <a:noFill/>
          <a:ln w="3175">
            <a:gradFill flip="none" rotWithShape="1">
              <a:gsLst>
                <a:gs pos="0">
                  <a:schemeClr val="bg1">
                    <a:alpha val="15000"/>
                  </a:schemeClr>
                </a:gs>
                <a:gs pos="50300">
                  <a:schemeClr val="bg1">
                    <a:alpha val="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>
            <a:off x="2548128" y="4877689"/>
            <a:ext cx="6949440" cy="1076641"/>
          </a:xfrm>
          <a:prstGeom prst="arc">
            <a:avLst>
              <a:gd name="adj1" fmla="val 20885455"/>
              <a:gd name="adj2" fmla="val 11663632"/>
            </a:avLst>
          </a:prstGeom>
          <a:noFill/>
          <a:ln w="3175">
            <a:gradFill flip="none" rotWithShape="1">
              <a:gsLst>
                <a:gs pos="31287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69000">
                  <a:schemeClr val="bg1">
                    <a:alpha val="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>
            <a:off x="3217164" y="5090170"/>
            <a:ext cx="5779008" cy="651678"/>
          </a:xfrm>
          <a:prstGeom prst="arc">
            <a:avLst>
              <a:gd name="adj1" fmla="val 21312307"/>
              <a:gd name="adj2" fmla="val 11312544"/>
            </a:avLst>
          </a:prstGeom>
          <a:noFill/>
          <a:ln w="3175">
            <a:gradFill flip="none" rotWithShape="1">
              <a:gsLst>
                <a:gs pos="31287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6900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008" y="215906"/>
            <a:ext cx="2430000" cy="1282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782" y="367696"/>
            <a:ext cx="1012675" cy="9789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087" y="3794023"/>
            <a:ext cx="667122" cy="6671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55136" y="4769678"/>
            <a:ext cx="11327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dirty="0" smtClean="0">
                <a:solidFill>
                  <a:schemeClr val="bg1"/>
                </a:solidFill>
                <a:latin typeface="FangSong" charset="-122"/>
                <a:ea typeface="FangSong" charset="-122"/>
                <a:cs typeface="FangSong" charset="-122"/>
              </a:rPr>
              <a:t>常州市教育科学研究院     黄天庆</a:t>
            </a:r>
            <a:endParaRPr kumimoji="1" lang="zh-CN" altLang="en-US" sz="4800" dirty="0">
              <a:solidFill>
                <a:schemeClr val="bg1"/>
              </a:solidFill>
              <a:latin typeface="FangSong" charset="-122"/>
              <a:ea typeface="FangSong" charset="-122"/>
              <a:cs typeface="FangSong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4128" y="1054628"/>
            <a:ext cx="11327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Baoli SC" charset="-122"/>
              </a:rPr>
              <a:t>文化自信：</a:t>
            </a:r>
            <a:endParaRPr kumimoji="1"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Baoli SC" charset="-122"/>
            </a:endParaRPr>
          </a:p>
          <a:p>
            <a:r>
              <a:rPr kumimoji="1" lang="zh-CN" altLang="en-US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Baoli SC" charset="-122"/>
              </a:rPr>
              <a:t>读冯友兰</a:t>
            </a:r>
            <a:r>
              <a:rPr kumimoji="1"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Baoli SC" charset="-122"/>
              </a:rPr>
              <a:t>《</a:t>
            </a:r>
            <a:r>
              <a:rPr kumimoji="1" lang="zh-CN" altLang="en-US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Baoli SC" charset="-122"/>
              </a:rPr>
              <a:t>中国哲学简史</a:t>
            </a:r>
            <a:r>
              <a:rPr kumimoji="1"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Baoli SC" charset="-122"/>
              </a:rPr>
              <a:t>》</a:t>
            </a:r>
            <a:endParaRPr kumimoji="1" lang="zh-CN" altLang="en-US" sz="60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Baoli SC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6C82C17-8316-4A14-B39A-F1AD390617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622277" y="218114"/>
            <a:ext cx="3345251" cy="25971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850CD04-7F51-4C0F-BCD2-BB58C58F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8281448" y="2258008"/>
            <a:ext cx="5682815" cy="44133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8FBF7E0-7B7B-4E3C-BDD7-6F090F4139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279918" y="4322018"/>
            <a:ext cx="2269293" cy="176181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50FF6D3-C9CC-4DBC-998E-1F1A8F13F635}"/>
              </a:ext>
            </a:extLst>
          </p:cNvPr>
          <p:cNvGrpSpPr/>
          <p:nvPr/>
        </p:nvGrpSpPr>
        <p:grpSpPr>
          <a:xfrm>
            <a:off x="2596288" y="713222"/>
            <a:ext cx="5907035" cy="4640314"/>
            <a:chOff x="2596288" y="713222"/>
            <a:chExt cx="5907035" cy="4640314"/>
          </a:xfrm>
        </p:grpSpPr>
        <p:sp>
          <p:nvSpPr>
            <p:cNvPr id="2" name="椭圆 1">
              <a:extLst>
                <a:ext uri="{FF2B5EF4-FFF2-40B4-BE49-F238E27FC236}">
                  <a16:creationId xmlns="" xmlns:a16="http://schemas.microsoft.com/office/drawing/2014/main" id="{E540E669-12F6-4AAF-9521-03253A65F32E}"/>
                </a:ext>
              </a:extLst>
            </p:cNvPr>
            <p:cNvSpPr/>
            <p:nvPr/>
          </p:nvSpPr>
          <p:spPr>
            <a:xfrm>
              <a:off x="3749351" y="730791"/>
              <a:ext cx="4522344" cy="452234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267175B7-EA62-4801-A2A6-08D69B102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6288" y="713222"/>
              <a:ext cx="5907035" cy="4640314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DB1D2D0D-1FAD-4882-95FF-4A63D9AD8AF8}"/>
              </a:ext>
            </a:extLst>
          </p:cNvPr>
          <p:cNvSpPr txBox="1"/>
          <p:nvPr/>
        </p:nvSpPr>
        <p:spPr>
          <a:xfrm>
            <a:off x="5401189" y="1305266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chemeClr val="bg1">
                    <a:lumMod val="95000"/>
                  </a:schemeClr>
                </a:solidFill>
              </a:rPr>
              <a:t>地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022E9285-AF24-4652-A601-E5515C4EF93C}"/>
              </a:ext>
            </a:extLst>
          </p:cNvPr>
          <p:cNvSpPr/>
          <p:nvPr/>
        </p:nvSpPr>
        <p:spPr>
          <a:xfrm>
            <a:off x="4524453" y="2505595"/>
            <a:ext cx="2769989" cy="111608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我所说的哲学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就是对于人生的有系统的反思的思想。（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中国哲学简史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1883" y="4194242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1883" y="4194242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500C067B-93A3-48BD-AC7D-C2D4117B94EF}"/>
              </a:ext>
            </a:extLst>
          </p:cNvPr>
          <p:cNvSpPr/>
          <p:nvPr/>
        </p:nvSpPr>
        <p:spPr>
          <a:xfrm>
            <a:off x="1912896" y="1299610"/>
            <a:ext cx="7850707" cy="3924811"/>
          </a:xfrm>
          <a:prstGeom prst="rect">
            <a:avLst/>
          </a:prstGeom>
          <a:noFill/>
          <a:ln w="6350"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412967" y="1350617"/>
            <a:ext cx="1270321" cy="3893205"/>
            <a:chOff x="1719751" y="1188973"/>
            <a:chExt cx="1270321" cy="389320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161AD7F9-590C-4250-94A6-155F5CD5E1AD}"/>
                </a:ext>
              </a:extLst>
            </p:cNvPr>
            <p:cNvSpPr txBox="1"/>
            <p:nvPr/>
          </p:nvSpPr>
          <p:spPr>
            <a:xfrm>
              <a:off x="1768682" y="1188973"/>
              <a:ext cx="738664" cy="383604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3600" dirty="0">
                  <a:solidFill>
                    <a:srgbClr val="FFC000"/>
                  </a:solidFill>
                  <a:latin typeface="+mj-ea"/>
                  <a:ea typeface="+mj-ea"/>
                </a:rPr>
                <a:t> </a:t>
              </a:r>
              <a:r>
                <a:rPr lang="zh-CN" altLang="en-US" sz="3600" dirty="0" smtClean="0">
                  <a:solidFill>
                    <a:srgbClr val="FFC000"/>
                  </a:solidFill>
                  <a:latin typeface="+mj-ea"/>
                  <a:ea typeface="+mj-ea"/>
                </a:rPr>
                <a:t> 中国哲学简史</a:t>
              </a:r>
              <a:endParaRPr lang="zh-CN" altLang="en-US" sz="3600" dirty="0">
                <a:solidFill>
                  <a:srgbClr val="FFC000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1719751" y="1188973"/>
              <a:ext cx="789144" cy="3840226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25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9075" y="4772258"/>
              <a:ext cx="950997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1954854" y="879961"/>
            <a:ext cx="7828403" cy="4764107"/>
            <a:chOff x="1757679" y="1017680"/>
            <a:chExt cx="5579661" cy="4096036"/>
          </a:xfrm>
        </p:grpSpPr>
        <p:grpSp>
          <p:nvGrpSpPr>
            <p:cNvPr id="17" name="组合 2">
              <a:extLst>
                <a:ext uri="{FF2B5EF4-FFF2-40B4-BE49-F238E27FC236}">
                  <a16:creationId xmlns:a16="http://schemas.microsoft.com/office/drawing/2014/main" xmlns="" id="{195F2ACE-DB9E-466A-8D4A-70E79027586E}"/>
                </a:ext>
              </a:extLst>
            </p:cNvPr>
            <p:cNvGrpSpPr/>
            <p:nvPr/>
          </p:nvGrpSpPr>
          <p:grpSpPr>
            <a:xfrm>
              <a:off x="1757679" y="1017680"/>
              <a:ext cx="5579661" cy="4096036"/>
              <a:chOff x="2788851" y="1366183"/>
              <a:chExt cx="4924091" cy="3641594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60334E18-BE78-461F-A1A0-2153F98B9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5047" y="1366183"/>
                <a:ext cx="4736266" cy="3641594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xmlns="" id="{0355107B-9057-4003-9B4E-3526A73C7243}"/>
                  </a:ext>
                </a:extLst>
              </p:cNvPr>
              <p:cNvSpPr/>
              <p:nvPr/>
            </p:nvSpPr>
            <p:spPr>
              <a:xfrm>
                <a:off x="2788851" y="1686955"/>
                <a:ext cx="4924091" cy="3000052"/>
              </a:xfrm>
              <a:prstGeom prst="rect">
                <a:avLst/>
              </a:prstGeom>
              <a:solidFill>
                <a:srgbClr val="2CBDE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pc="300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626822" y="1845425"/>
              <a:ext cx="1197033" cy="344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 smtClean="0"/>
                <a:t>第一章</a:t>
              </a:r>
              <a:endParaRPr kumimoji="1" lang="zh-CN" altLang="en-US" sz="20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26821" y="2276751"/>
              <a:ext cx="1812175" cy="31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 smtClean="0"/>
                <a:t>中国哲学之精神</a:t>
              </a:r>
              <a:endParaRPr kumimoji="1"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685320" y="1865945"/>
              <a:ext cx="1987429" cy="1984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1600" dirty="0" smtClean="0"/>
                <a:t>      哲学</a:t>
              </a:r>
              <a:r>
                <a:rPr kumimoji="1" lang="zh-CN" altLang="en-US" sz="1600" dirty="0"/>
                <a:t>在中国文化中所占的地位，历来可以与宗教在其他文化中的地位相比。在中国，哲学与知识分子人人有关。在旧时，一个人只要受教育，就是用哲学发蒙</a:t>
              </a:r>
              <a:r>
                <a:rPr kumimoji="1" lang="en-US" altLang="zh-CN" sz="1600" dirty="0"/>
                <a:t>……</a:t>
              </a: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36169" y="5003098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161AD7F9-590C-4250-94A6-155F5CD5E1AD}"/>
              </a:ext>
            </a:extLst>
          </p:cNvPr>
          <p:cNvSpPr txBox="1"/>
          <p:nvPr/>
        </p:nvSpPr>
        <p:spPr>
          <a:xfrm>
            <a:off x="650743" y="1220651"/>
            <a:ext cx="800219" cy="3782447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中国</a:t>
            </a:r>
            <a:r>
              <a:rPr lang="zh-CN" altLang="en-US" sz="4000" smtClean="0">
                <a:solidFill>
                  <a:srgbClr val="FFC000"/>
                </a:solidFill>
                <a:latin typeface="+mj-ea"/>
                <a:ea typeface="+mj-ea"/>
              </a:rPr>
              <a:t>哲学的问题</a:t>
            </a:r>
            <a:endParaRPr lang="zh-CN" altLang="en-US" sz="4000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37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6390886" y="5681207"/>
            <a:ext cx="950997" cy="30992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38" name="自由: 形状 10">
            <a:extLst>
              <a:ext uri="{FF2B5EF4-FFF2-40B4-BE49-F238E27FC236}">
                <a16:creationId xmlns:a16="http://schemas.microsoft.com/office/drawing/2014/main" xmlns="" id="{116FE572-314F-45F5-9912-1B7E97D6499E}"/>
              </a:ext>
            </a:extLst>
          </p:cNvPr>
          <p:cNvSpPr/>
          <p:nvPr/>
        </p:nvSpPr>
        <p:spPr>
          <a:xfrm>
            <a:off x="620465" y="814647"/>
            <a:ext cx="9011571" cy="5037513"/>
          </a:xfrm>
          <a:custGeom>
            <a:avLst/>
            <a:gdLst>
              <a:gd name="connsiteX0" fmla="*/ 0 w 2074076"/>
              <a:gd name="connsiteY0" fmla="*/ 0 h 1133130"/>
              <a:gd name="connsiteX1" fmla="*/ 2074076 w 2074076"/>
              <a:gd name="connsiteY1" fmla="*/ 0 h 1133130"/>
              <a:gd name="connsiteX2" fmla="*/ 2074076 w 2074076"/>
              <a:gd name="connsiteY2" fmla="*/ 891830 h 1133130"/>
              <a:gd name="connsiteX3" fmla="*/ 1252557 w 2074076"/>
              <a:gd name="connsiteY3" fmla="*/ 891830 h 1133130"/>
              <a:gd name="connsiteX4" fmla="*/ 1252557 w 2074076"/>
              <a:gd name="connsiteY4" fmla="*/ 1133130 h 1133130"/>
              <a:gd name="connsiteX5" fmla="*/ 0 w 2074076"/>
              <a:gd name="connsiteY5" fmla="*/ 113313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6" fmla="*/ 1343997 w 2074076"/>
              <a:gd name="connsiteY6" fmla="*/ 98327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0" fmla="*/ 1252557 w 2074076"/>
              <a:gd name="connsiteY0" fmla="*/ 1133130 h 1133130"/>
              <a:gd name="connsiteX1" fmla="*/ 0 w 2074076"/>
              <a:gd name="connsiteY1" fmla="*/ 1133130 h 1133130"/>
              <a:gd name="connsiteX2" fmla="*/ 0 w 2074076"/>
              <a:gd name="connsiteY2" fmla="*/ 0 h 1133130"/>
              <a:gd name="connsiteX3" fmla="*/ 2074076 w 2074076"/>
              <a:gd name="connsiteY3" fmla="*/ 0 h 1133130"/>
              <a:gd name="connsiteX4" fmla="*/ 2074076 w 2074076"/>
              <a:gd name="connsiteY4" fmla="*/ 891830 h 1133130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891830 h 1135413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985449 h 11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076" h="1135413">
                <a:moveTo>
                  <a:pt x="1318265" y="1135413"/>
                </a:moveTo>
                <a:lnTo>
                  <a:pt x="0" y="1133130"/>
                </a:lnTo>
                <a:lnTo>
                  <a:pt x="0" y="0"/>
                </a:lnTo>
                <a:lnTo>
                  <a:pt x="2074076" y="0"/>
                </a:lnTo>
                <a:lnTo>
                  <a:pt x="2074076" y="985449"/>
                </a:lnTo>
              </a:path>
            </a:pathLst>
          </a:custGeom>
          <a:noFill/>
          <a:ln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39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8596799" y="5117074"/>
            <a:ext cx="950997" cy="30992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636173" y="1010395"/>
            <a:ext cx="74579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哲学的历史中有个主流，可以叫做中国哲学的精神。为了了解这个精神，必须首先弄清楚绝大多数中国哲学家试图解决的问题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照中国哲学家们说，那就是成为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圣人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</a:p>
          <a:p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专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就中国哲学中主要传统说，我们若了解它，我们不能说它是入世的，固然也不能说它是出世的。它既入世而又出世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入世与出世是对立的，正如现实主义与理想主义也是对立的。中国哲学的任务，就是把这些反命题统一成一个合命题。这并不是说，这些反命题都被取消了。它们还在那里，但是已经被统一起来，成为一个合命题的整体。如何统一起来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?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这是中国哲学所求解决的问题。求解决这个问题，是中国哲学的精神。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冯友兰著 涂又光译 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【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M】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北京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：北京大学出版社，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2013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年版  第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6-8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1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460591" y="5371287"/>
            <a:ext cx="950997" cy="30992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1883" y="4194242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1783100" y="2002740"/>
            <a:ext cx="7549513" cy="1887615"/>
            <a:chOff x="2231991" y="2445254"/>
            <a:chExt cx="7926610" cy="1888408"/>
          </a:xfrm>
        </p:grpSpPr>
        <p:sp>
          <p:nvSpPr>
            <p:cNvPr id="24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2231991" y="2445254"/>
              <a:ext cx="7926610" cy="1888408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25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3672" y="4020789"/>
              <a:ext cx="950997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  <p:sp>
        <p:nvSpPr>
          <p:cNvPr id="31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056451" y="3757542"/>
            <a:ext cx="905755" cy="30979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5020" y="2155688"/>
            <a:ext cx="72852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哲学</a:t>
            </a:r>
            <a:r>
              <a:rPr lang="zh-CN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是对于人生的有系统的反思的思想。在思想的时候，</a:t>
            </a:r>
            <a:r>
              <a:rPr lang="zh-CN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人们</a:t>
            </a:r>
            <a:r>
              <a:rPr lang="zh-CN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常常受到生活环境的限制</a:t>
            </a:r>
            <a:r>
              <a:rPr lang="zh-CN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  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冯友兰</a:t>
            </a:r>
            <a:endParaRPr lang="zh-CN" altLang="en-US" sz="32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255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1883" y="4194242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500C067B-93A3-48BD-AC7D-C2D4117B94EF}"/>
              </a:ext>
            </a:extLst>
          </p:cNvPr>
          <p:cNvSpPr/>
          <p:nvPr/>
        </p:nvSpPr>
        <p:spPr>
          <a:xfrm>
            <a:off x="1912896" y="1299610"/>
            <a:ext cx="7850707" cy="3924811"/>
          </a:xfrm>
          <a:prstGeom prst="rect">
            <a:avLst/>
          </a:prstGeom>
          <a:noFill/>
          <a:ln w="6350"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412967" y="1343988"/>
            <a:ext cx="1270321" cy="3899834"/>
            <a:chOff x="1719751" y="1182344"/>
            <a:chExt cx="1270321" cy="389983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161AD7F9-590C-4250-94A6-155F5CD5E1AD}"/>
                </a:ext>
              </a:extLst>
            </p:cNvPr>
            <p:cNvSpPr txBox="1"/>
            <p:nvPr/>
          </p:nvSpPr>
          <p:spPr>
            <a:xfrm>
              <a:off x="1756292" y="1182344"/>
              <a:ext cx="738664" cy="383604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3600" dirty="0" smtClean="0">
                  <a:solidFill>
                    <a:srgbClr val="FFC000"/>
                  </a:solidFill>
                  <a:latin typeface="+mj-ea"/>
                  <a:ea typeface="+mj-ea"/>
                </a:rPr>
                <a:t>  中国哲学简史  </a:t>
              </a:r>
              <a:endParaRPr lang="zh-CN" altLang="en-US" sz="3600" dirty="0">
                <a:solidFill>
                  <a:srgbClr val="FFC000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1719751" y="1188973"/>
              <a:ext cx="789144" cy="3840226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25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9075" y="4772258"/>
              <a:ext cx="950997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1954854" y="879961"/>
            <a:ext cx="7828403" cy="4764107"/>
            <a:chOff x="1757679" y="1017680"/>
            <a:chExt cx="5579661" cy="4096036"/>
          </a:xfrm>
        </p:grpSpPr>
        <p:grpSp>
          <p:nvGrpSpPr>
            <p:cNvPr id="17" name="组合 2">
              <a:extLst>
                <a:ext uri="{FF2B5EF4-FFF2-40B4-BE49-F238E27FC236}">
                  <a16:creationId xmlns:a16="http://schemas.microsoft.com/office/drawing/2014/main" xmlns="" id="{195F2ACE-DB9E-466A-8D4A-70E79027586E}"/>
                </a:ext>
              </a:extLst>
            </p:cNvPr>
            <p:cNvGrpSpPr/>
            <p:nvPr/>
          </p:nvGrpSpPr>
          <p:grpSpPr>
            <a:xfrm>
              <a:off x="1757679" y="1017680"/>
              <a:ext cx="5579661" cy="4096036"/>
              <a:chOff x="2788851" y="1366183"/>
              <a:chExt cx="4924091" cy="3641594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60334E18-BE78-461F-A1A0-2153F98B9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5047" y="1366183"/>
                <a:ext cx="4736266" cy="3641594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xmlns="" id="{0355107B-9057-4003-9B4E-3526A73C7243}"/>
                  </a:ext>
                </a:extLst>
              </p:cNvPr>
              <p:cNvSpPr/>
              <p:nvPr/>
            </p:nvSpPr>
            <p:spPr>
              <a:xfrm>
                <a:off x="2788851" y="1686955"/>
                <a:ext cx="4924091" cy="3000052"/>
              </a:xfrm>
              <a:prstGeom prst="rect">
                <a:avLst/>
              </a:prstGeom>
              <a:solidFill>
                <a:srgbClr val="2CBDE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pc="300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626822" y="1845425"/>
              <a:ext cx="1197033" cy="344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 smtClean="0"/>
                <a:t>第二章</a:t>
              </a:r>
              <a:endParaRPr kumimoji="1" lang="zh-CN" altLang="en-US" sz="20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26821" y="2276751"/>
              <a:ext cx="1812175" cy="31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 smtClean="0"/>
                <a:t>中国哲学的背景</a:t>
              </a:r>
              <a:endParaRPr kumimoji="1"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632554" y="1773980"/>
              <a:ext cx="2154885" cy="26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1600" dirty="0" smtClean="0"/>
                <a:t>     哲学</a:t>
              </a:r>
              <a:r>
                <a:rPr kumimoji="1" lang="zh-CN" altLang="en-US" sz="1600" dirty="0"/>
                <a:t>是对于人生的有系统的反思的思想。在思想的时候，人们常常受到生活环境的限制。在特定的环境，他就以特定的方式感受生活，因而他的哲学也就有特定的强调之处和省略之处，这些就构成这个哲学的特色。</a:t>
              </a:r>
              <a:endParaRPr lang="zh-CN" altLang="en-US" sz="1600" dirty="0"/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5309" y="4554959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30" y="1405872"/>
            <a:ext cx="2773938" cy="1825614"/>
          </a:xfrm>
          <a:prstGeom prst="rect">
            <a:avLst/>
          </a:prstGeom>
          <a:ln w="3175">
            <a:noFill/>
          </a:ln>
          <a:effectLst>
            <a:outerShdw blurRad="292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81" y="1405872"/>
            <a:ext cx="2808189" cy="1825614"/>
          </a:xfrm>
          <a:prstGeom prst="rect">
            <a:avLst/>
          </a:prstGeom>
          <a:ln w="3175">
            <a:noFill/>
          </a:ln>
          <a:effectLst>
            <a:outerShdw blurRad="292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45" y="987049"/>
            <a:ext cx="4234665" cy="2590800"/>
          </a:xfrm>
          <a:prstGeom prst="rect">
            <a:avLst/>
          </a:prstGeom>
          <a:ln w="25400"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3599245" y="3879161"/>
            <a:ext cx="6242153" cy="113319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spc="300" dirty="0">
                <a:solidFill>
                  <a:srgbClr val="E0A54A"/>
                </a:solidFill>
                <a:latin typeface="+mj-ea"/>
                <a:ea typeface="+mj-ea"/>
              </a:rPr>
              <a:t>子曰：知者乐水，仁者乐山；知者动，仁者静；知者乐，仁者寿。</a:t>
            </a:r>
            <a:endParaRPr lang="en-US" altLang="zh-CN" sz="2800" spc="300" dirty="0">
              <a:solidFill>
                <a:srgbClr val="E0A54A"/>
              </a:solidFill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00098" y="2922584"/>
            <a:ext cx="738664" cy="37109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kern="30000" spc="600" dirty="0" smtClean="0">
                <a:solidFill>
                  <a:srgbClr val="E0A54A"/>
                </a:solidFill>
                <a:latin typeface="+mj-ea"/>
                <a:ea typeface="+mj-ea"/>
              </a:rPr>
              <a:t>地理背景</a:t>
            </a:r>
            <a:endParaRPr lang="zh-CN" altLang="en-US" sz="3600" kern="30000" spc="600" dirty="0">
              <a:solidFill>
                <a:srgbClr val="E0A54A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423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5309" y="4554959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84" y="833886"/>
            <a:ext cx="1894148" cy="1246597"/>
          </a:xfrm>
          <a:prstGeom prst="rect">
            <a:avLst/>
          </a:prstGeom>
          <a:ln w="3175">
            <a:noFill/>
          </a:ln>
          <a:effectLst>
            <a:outerShdw blurRad="292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833886"/>
            <a:ext cx="1917536" cy="1246597"/>
          </a:xfrm>
          <a:prstGeom prst="rect">
            <a:avLst/>
          </a:prstGeom>
          <a:ln w="3175">
            <a:noFill/>
          </a:ln>
          <a:effectLst>
            <a:outerShdw blurRad="292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33" y="561937"/>
            <a:ext cx="2891586" cy="1769094"/>
          </a:xfrm>
          <a:prstGeom prst="rect">
            <a:avLst/>
          </a:prstGeom>
          <a:ln w="25400"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7270908" y="885721"/>
            <a:ext cx="3831572" cy="1121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pc="300" dirty="0">
                <a:solidFill>
                  <a:srgbClr val="E0A54A"/>
                </a:solidFill>
                <a:latin typeface="+mj-ea"/>
                <a:ea typeface="+mj-ea"/>
              </a:rPr>
              <a:t>子曰：知者乐水，仁者乐山；知者动，仁者静；知者乐，仁者寿。</a:t>
            </a:r>
            <a:endParaRPr lang="en-US" altLang="zh-CN" spc="300" dirty="0">
              <a:solidFill>
                <a:srgbClr val="E0A54A"/>
              </a:solidFill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55493" y="1691902"/>
            <a:ext cx="553998" cy="25339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kern="30000" spc="600" dirty="0" smtClean="0">
                <a:solidFill>
                  <a:srgbClr val="E0A54A"/>
                </a:solidFill>
                <a:latin typeface="+mj-ea"/>
                <a:ea typeface="+mj-ea"/>
              </a:rPr>
              <a:t>地理背景</a:t>
            </a:r>
            <a:endParaRPr lang="zh-CN" altLang="en-US" sz="2400" kern="30000" spc="600" dirty="0">
              <a:solidFill>
                <a:srgbClr val="E0A54A"/>
              </a:solidFill>
              <a:latin typeface="+mj-ea"/>
              <a:ea typeface="+mj-ea"/>
            </a:endParaRPr>
          </a:p>
        </p:txBody>
      </p:sp>
      <p:sp>
        <p:nvSpPr>
          <p:cNvPr id="12" name="自由: 形状 10">
            <a:extLst>
              <a:ext uri="{FF2B5EF4-FFF2-40B4-BE49-F238E27FC236}">
                <a16:creationId xmlns:a16="http://schemas.microsoft.com/office/drawing/2014/main" xmlns="" id="{116FE572-314F-45F5-9912-1B7E97D6499E}"/>
              </a:ext>
            </a:extLst>
          </p:cNvPr>
          <p:cNvSpPr/>
          <p:nvPr/>
        </p:nvSpPr>
        <p:spPr>
          <a:xfrm>
            <a:off x="1954335" y="2352432"/>
            <a:ext cx="7717009" cy="3516353"/>
          </a:xfrm>
          <a:custGeom>
            <a:avLst/>
            <a:gdLst>
              <a:gd name="connsiteX0" fmla="*/ 0 w 2074076"/>
              <a:gd name="connsiteY0" fmla="*/ 0 h 1133130"/>
              <a:gd name="connsiteX1" fmla="*/ 2074076 w 2074076"/>
              <a:gd name="connsiteY1" fmla="*/ 0 h 1133130"/>
              <a:gd name="connsiteX2" fmla="*/ 2074076 w 2074076"/>
              <a:gd name="connsiteY2" fmla="*/ 891830 h 1133130"/>
              <a:gd name="connsiteX3" fmla="*/ 1252557 w 2074076"/>
              <a:gd name="connsiteY3" fmla="*/ 891830 h 1133130"/>
              <a:gd name="connsiteX4" fmla="*/ 1252557 w 2074076"/>
              <a:gd name="connsiteY4" fmla="*/ 1133130 h 1133130"/>
              <a:gd name="connsiteX5" fmla="*/ 0 w 2074076"/>
              <a:gd name="connsiteY5" fmla="*/ 113313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6" fmla="*/ 1343997 w 2074076"/>
              <a:gd name="connsiteY6" fmla="*/ 98327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0" fmla="*/ 1252557 w 2074076"/>
              <a:gd name="connsiteY0" fmla="*/ 1133130 h 1133130"/>
              <a:gd name="connsiteX1" fmla="*/ 0 w 2074076"/>
              <a:gd name="connsiteY1" fmla="*/ 1133130 h 1133130"/>
              <a:gd name="connsiteX2" fmla="*/ 0 w 2074076"/>
              <a:gd name="connsiteY2" fmla="*/ 0 h 1133130"/>
              <a:gd name="connsiteX3" fmla="*/ 2074076 w 2074076"/>
              <a:gd name="connsiteY3" fmla="*/ 0 h 1133130"/>
              <a:gd name="connsiteX4" fmla="*/ 2074076 w 2074076"/>
              <a:gd name="connsiteY4" fmla="*/ 891830 h 1133130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891830 h 1135413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985449 h 11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076" h="1135413">
                <a:moveTo>
                  <a:pt x="1318265" y="1135413"/>
                </a:moveTo>
                <a:lnTo>
                  <a:pt x="0" y="1133130"/>
                </a:lnTo>
                <a:lnTo>
                  <a:pt x="0" y="0"/>
                </a:lnTo>
                <a:lnTo>
                  <a:pt x="2074076" y="0"/>
                </a:lnTo>
                <a:lnTo>
                  <a:pt x="2074076" y="985449"/>
                </a:lnTo>
              </a:path>
            </a:pathLst>
          </a:custGeom>
          <a:noFill/>
          <a:ln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135033" y="2548091"/>
            <a:ext cx="740797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是大陆国家。古代中国人以为，他们的国土就是世界。汉语中有两个词语都可以译成“世界”。一个是“天下”，另一个是“四海之内”。海洋国家的人，如希腊人，也许不能理解这几个词语竟然是同义的。但是这种事就发生在汉语里，而且是不无道理的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冯友兰著 涂又光译 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【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M】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北京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：北京大学出版社，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2013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年版  第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16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2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5309" y="4554959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  <p:sp>
        <p:nvSpPr>
          <p:cNvPr id="12" name="自由: 形状 10">
            <a:extLst>
              <a:ext uri="{FF2B5EF4-FFF2-40B4-BE49-F238E27FC236}">
                <a16:creationId xmlns:a16="http://schemas.microsoft.com/office/drawing/2014/main" xmlns="" id="{116FE572-314F-45F5-9912-1B7E97D6499E}"/>
              </a:ext>
            </a:extLst>
          </p:cNvPr>
          <p:cNvSpPr/>
          <p:nvPr/>
        </p:nvSpPr>
        <p:spPr>
          <a:xfrm>
            <a:off x="4213991" y="561937"/>
            <a:ext cx="5586949" cy="5138058"/>
          </a:xfrm>
          <a:custGeom>
            <a:avLst/>
            <a:gdLst>
              <a:gd name="connsiteX0" fmla="*/ 0 w 2074076"/>
              <a:gd name="connsiteY0" fmla="*/ 0 h 1133130"/>
              <a:gd name="connsiteX1" fmla="*/ 2074076 w 2074076"/>
              <a:gd name="connsiteY1" fmla="*/ 0 h 1133130"/>
              <a:gd name="connsiteX2" fmla="*/ 2074076 w 2074076"/>
              <a:gd name="connsiteY2" fmla="*/ 891830 h 1133130"/>
              <a:gd name="connsiteX3" fmla="*/ 1252557 w 2074076"/>
              <a:gd name="connsiteY3" fmla="*/ 891830 h 1133130"/>
              <a:gd name="connsiteX4" fmla="*/ 1252557 w 2074076"/>
              <a:gd name="connsiteY4" fmla="*/ 1133130 h 1133130"/>
              <a:gd name="connsiteX5" fmla="*/ 0 w 2074076"/>
              <a:gd name="connsiteY5" fmla="*/ 113313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6" fmla="*/ 1343997 w 2074076"/>
              <a:gd name="connsiteY6" fmla="*/ 98327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0" fmla="*/ 1252557 w 2074076"/>
              <a:gd name="connsiteY0" fmla="*/ 1133130 h 1133130"/>
              <a:gd name="connsiteX1" fmla="*/ 0 w 2074076"/>
              <a:gd name="connsiteY1" fmla="*/ 1133130 h 1133130"/>
              <a:gd name="connsiteX2" fmla="*/ 0 w 2074076"/>
              <a:gd name="connsiteY2" fmla="*/ 0 h 1133130"/>
              <a:gd name="connsiteX3" fmla="*/ 2074076 w 2074076"/>
              <a:gd name="connsiteY3" fmla="*/ 0 h 1133130"/>
              <a:gd name="connsiteX4" fmla="*/ 2074076 w 2074076"/>
              <a:gd name="connsiteY4" fmla="*/ 891830 h 1133130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891830 h 1135413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985449 h 11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076" h="1135413">
                <a:moveTo>
                  <a:pt x="1318265" y="1135413"/>
                </a:moveTo>
                <a:lnTo>
                  <a:pt x="0" y="1133130"/>
                </a:lnTo>
                <a:lnTo>
                  <a:pt x="0" y="0"/>
                </a:lnTo>
                <a:lnTo>
                  <a:pt x="2074076" y="0"/>
                </a:lnTo>
                <a:lnTo>
                  <a:pt x="2074076" y="985449"/>
                </a:lnTo>
              </a:path>
            </a:pathLst>
          </a:custGeom>
          <a:noFill/>
          <a:ln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27595" y="688446"/>
            <a:ext cx="455974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由于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是大陆国家，中华民族只有以农业为生。甚至今天中国人口中从事农业的估计占百分之七十到八十。在农业国，土地是财富的根本基础。所以贯串在中国历史中、社会、经济的思想和政策的中心总是围绕着土地的利用和分配。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冯友兰著 涂又光译 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【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M】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北京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：北京大学出版社，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2013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年版  第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16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1" name="图片占位符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r="16542"/>
          <a:stretch>
            <a:fillRect/>
          </a:stretch>
        </p:blipFill>
        <p:spPr>
          <a:xfrm>
            <a:off x="192177" y="1668774"/>
            <a:ext cx="3598972" cy="3598972"/>
          </a:xfrm>
          <a:prstGeom prst="ellipse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10559" y="1594072"/>
            <a:ext cx="3732955" cy="3719233"/>
          </a:xfrm>
          <a:prstGeom prst="ellipse">
            <a:avLst/>
          </a:prstGeom>
          <a:noFill/>
          <a:ln>
            <a:solidFill>
              <a:srgbClr val="2CBD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81550" y="2075250"/>
            <a:ext cx="923330" cy="31924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kern="30000" spc="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经济背景</a:t>
            </a:r>
            <a:endParaRPr lang="zh-CN" altLang="en-US" sz="4800" b="1" kern="30000" spc="600" dirty="0">
              <a:solidFill>
                <a:schemeClr val="accent4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3516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36169" y="5003098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  <p:sp>
        <p:nvSpPr>
          <p:cNvPr id="37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6390886" y="5681207"/>
            <a:ext cx="950997" cy="30992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38" name="自由: 形状 10">
            <a:extLst>
              <a:ext uri="{FF2B5EF4-FFF2-40B4-BE49-F238E27FC236}">
                <a16:creationId xmlns:a16="http://schemas.microsoft.com/office/drawing/2014/main" xmlns="" id="{116FE572-314F-45F5-9912-1B7E97D6499E}"/>
              </a:ext>
            </a:extLst>
          </p:cNvPr>
          <p:cNvSpPr/>
          <p:nvPr/>
        </p:nvSpPr>
        <p:spPr>
          <a:xfrm>
            <a:off x="620465" y="332509"/>
            <a:ext cx="9011571" cy="5519651"/>
          </a:xfrm>
          <a:custGeom>
            <a:avLst/>
            <a:gdLst>
              <a:gd name="connsiteX0" fmla="*/ 0 w 2074076"/>
              <a:gd name="connsiteY0" fmla="*/ 0 h 1133130"/>
              <a:gd name="connsiteX1" fmla="*/ 2074076 w 2074076"/>
              <a:gd name="connsiteY1" fmla="*/ 0 h 1133130"/>
              <a:gd name="connsiteX2" fmla="*/ 2074076 w 2074076"/>
              <a:gd name="connsiteY2" fmla="*/ 891830 h 1133130"/>
              <a:gd name="connsiteX3" fmla="*/ 1252557 w 2074076"/>
              <a:gd name="connsiteY3" fmla="*/ 891830 h 1133130"/>
              <a:gd name="connsiteX4" fmla="*/ 1252557 w 2074076"/>
              <a:gd name="connsiteY4" fmla="*/ 1133130 h 1133130"/>
              <a:gd name="connsiteX5" fmla="*/ 0 w 2074076"/>
              <a:gd name="connsiteY5" fmla="*/ 113313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6" fmla="*/ 1343997 w 2074076"/>
              <a:gd name="connsiteY6" fmla="*/ 98327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0" fmla="*/ 1252557 w 2074076"/>
              <a:gd name="connsiteY0" fmla="*/ 1133130 h 1133130"/>
              <a:gd name="connsiteX1" fmla="*/ 0 w 2074076"/>
              <a:gd name="connsiteY1" fmla="*/ 1133130 h 1133130"/>
              <a:gd name="connsiteX2" fmla="*/ 0 w 2074076"/>
              <a:gd name="connsiteY2" fmla="*/ 0 h 1133130"/>
              <a:gd name="connsiteX3" fmla="*/ 2074076 w 2074076"/>
              <a:gd name="connsiteY3" fmla="*/ 0 h 1133130"/>
              <a:gd name="connsiteX4" fmla="*/ 2074076 w 2074076"/>
              <a:gd name="connsiteY4" fmla="*/ 891830 h 1133130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891830 h 1135413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985449 h 11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076" h="1135413">
                <a:moveTo>
                  <a:pt x="1318265" y="1135413"/>
                </a:moveTo>
                <a:lnTo>
                  <a:pt x="0" y="1133130"/>
                </a:lnTo>
                <a:lnTo>
                  <a:pt x="0" y="0"/>
                </a:lnTo>
                <a:lnTo>
                  <a:pt x="2074076" y="0"/>
                </a:lnTo>
                <a:lnTo>
                  <a:pt x="2074076" y="985449"/>
                </a:lnTo>
              </a:path>
            </a:pathLst>
          </a:custGeom>
          <a:noFill/>
          <a:ln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39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8596799" y="5117074"/>
            <a:ext cx="950997" cy="30992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238652" y="511632"/>
            <a:ext cx="789531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公元前</a:t>
            </a: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3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世纪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有一部各家哲学的撮要汇编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吕氏春秋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，其中一篇题为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上农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在这一篇里，对比了两种人的生活方式：从事“本”业的人即“农”的生活方式，和从事“末”作的人即“商”的生活方式。农很朴实，所以容易使唤。他们孩子似的天真，所以不自私。另一方面，商的心肠坏，所以不听话。他们诡计多，所以很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自私。  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从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吕氏春秋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的这种观察，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我们看出中国思想的两个主要趋势道家和儒家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的根源。它们是彼此不同的两极，但又是同一轴杆的两极。两者都表达了农的渴望和灵感，在方式上各有不同而已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冯友兰著 涂又光译 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【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M】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北京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：北京大学出版社，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2013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年版  第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18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1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460591" y="5371287"/>
            <a:ext cx="950997" cy="30992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6C82C17-8316-4A14-B39A-F1AD390617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622277" y="218114"/>
            <a:ext cx="3345251" cy="25971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850CD04-7F51-4C0F-BCD2-BB58C58F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8281448" y="2258008"/>
            <a:ext cx="5682815" cy="44133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8FBF7E0-7B7B-4E3C-BDD7-6F090F4139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279918" y="4322018"/>
            <a:ext cx="2269293" cy="176181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50FF6D3-C9CC-4DBC-998E-1F1A8F13F635}"/>
              </a:ext>
            </a:extLst>
          </p:cNvPr>
          <p:cNvGrpSpPr/>
          <p:nvPr/>
        </p:nvGrpSpPr>
        <p:grpSpPr>
          <a:xfrm>
            <a:off x="2596288" y="713222"/>
            <a:ext cx="5907035" cy="4640314"/>
            <a:chOff x="2596288" y="713222"/>
            <a:chExt cx="5907035" cy="4640314"/>
          </a:xfrm>
        </p:grpSpPr>
        <p:sp>
          <p:nvSpPr>
            <p:cNvPr id="2" name="椭圆 1">
              <a:extLst>
                <a:ext uri="{FF2B5EF4-FFF2-40B4-BE49-F238E27FC236}">
                  <a16:creationId xmlns="" xmlns:a16="http://schemas.microsoft.com/office/drawing/2014/main" id="{E540E669-12F6-4AAF-9521-03253A65F32E}"/>
                </a:ext>
              </a:extLst>
            </p:cNvPr>
            <p:cNvSpPr/>
            <p:nvPr/>
          </p:nvSpPr>
          <p:spPr>
            <a:xfrm>
              <a:off x="3749351" y="730791"/>
              <a:ext cx="4522344" cy="452234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267175B7-EA62-4801-A2A6-08D69B102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6288" y="713222"/>
              <a:ext cx="5907035" cy="4640314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DB1D2D0D-1FAD-4882-95FF-4A63D9AD8AF8}"/>
              </a:ext>
            </a:extLst>
          </p:cNvPr>
          <p:cNvSpPr txBox="1"/>
          <p:nvPr/>
        </p:nvSpPr>
        <p:spPr>
          <a:xfrm>
            <a:off x="5401189" y="1305266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022E9285-AF24-4652-A601-E5515C4EF93C}"/>
              </a:ext>
            </a:extLst>
          </p:cNvPr>
          <p:cNvSpPr/>
          <p:nvPr/>
        </p:nvSpPr>
        <p:spPr>
          <a:xfrm>
            <a:off x="4089565" y="2568192"/>
            <a:ext cx="3877985" cy="153733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农的生活简朴，思想天真。从这个方面看问题，道家的人就把原始社会的简朴加以理想化，而谴责文化。他们还把儿童的天真加以理想化，而鄙弃知识</a:t>
            </a:r>
            <a:r>
              <a:rPr lang="zh-CN" altLang="en-US" sz="16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1883" y="4194242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6C82C17-8316-4A14-B39A-F1AD390617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8510206" y="167266"/>
            <a:ext cx="3345251" cy="2597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8FBF7E0-7B7B-4E3C-BDD7-6F090F4139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315960" y="3836826"/>
            <a:ext cx="2269293" cy="176181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EBC0E43-F8EE-40BA-B0CF-CC99BF8DAEC0}"/>
              </a:ext>
            </a:extLst>
          </p:cNvPr>
          <p:cNvGrpSpPr/>
          <p:nvPr/>
        </p:nvGrpSpPr>
        <p:grpSpPr>
          <a:xfrm>
            <a:off x="1752360" y="1756860"/>
            <a:ext cx="2293377" cy="1877119"/>
            <a:chOff x="804385" y="2258008"/>
            <a:chExt cx="2293377" cy="1877119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DEBDEDA2-EC44-4BF8-8514-75332F3BE464}"/>
                </a:ext>
              </a:extLst>
            </p:cNvPr>
            <p:cNvGrpSpPr/>
            <p:nvPr/>
          </p:nvGrpSpPr>
          <p:grpSpPr>
            <a:xfrm>
              <a:off x="804385" y="2258008"/>
              <a:ext cx="2293377" cy="1877119"/>
              <a:chOff x="2771181" y="833245"/>
              <a:chExt cx="5669635" cy="4640571"/>
            </a:xfrm>
          </p:grpSpPr>
          <p:pic>
            <p:nvPicPr>
              <p:cNvPr id="6" name="图片 5">
                <a:extLst>
                  <a:ext uri="{FF2B5EF4-FFF2-40B4-BE49-F238E27FC236}">
                    <a16:creationId xmlns="" xmlns:a16="http://schemas.microsoft.com/office/drawing/2014/main" id="{8D46EC83-E7E3-4666-8FC3-ED91A639F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4712" y="833245"/>
                <a:ext cx="4519842" cy="4640571"/>
              </a:xfrm>
              <a:prstGeom prst="rect">
                <a:avLst/>
              </a:prstGeom>
            </p:spPr>
          </p:pic>
          <p:pic>
            <p:nvPicPr>
              <p:cNvPr id="8" name="图形 7">
                <a:extLst>
                  <a:ext uri="{FF2B5EF4-FFF2-40B4-BE49-F238E27FC236}">
                    <a16:creationId xmlns="" xmlns:a16="http://schemas.microsoft.com/office/drawing/2014/main" id="{0A826ED2-E32F-4349-96E0-8F49E9DCF9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967528" y="1052758"/>
                <a:ext cx="4055056" cy="4156806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="" xmlns:a16="http://schemas.microsoft.com/office/drawing/2014/main" id="{267175B7-EA62-4801-A2A6-08D69B102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1181" y="931178"/>
                <a:ext cx="5669635" cy="4453823"/>
              </a:xfrm>
              <a:prstGeom prst="rect">
                <a:avLst/>
              </a:prstGeom>
            </p:spPr>
          </p:pic>
        </p:grpSp>
        <p:sp>
          <p:nvSpPr>
            <p:cNvPr id="3" name="文本框 2">
              <a:extLst>
                <a:ext uri="{FF2B5EF4-FFF2-40B4-BE49-F238E27FC236}">
                  <a16:creationId xmlns="" xmlns:a16="http://schemas.microsoft.com/office/drawing/2014/main" id="{3AFB88B3-6A97-42A0-A936-EE550445B5F9}"/>
                </a:ext>
              </a:extLst>
            </p:cNvPr>
            <p:cNvSpPr txBox="1"/>
            <p:nvPr/>
          </p:nvSpPr>
          <p:spPr>
            <a:xfrm>
              <a:off x="1609354" y="2494324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 smtClean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</a:t>
              </a:r>
              <a:endParaRPr lang="zh-CN" altLang="en-US" sz="60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37C302F-CD67-4C1A-BD19-BBF8BACC9DFD}"/>
              </a:ext>
            </a:extLst>
          </p:cNvPr>
          <p:cNvGrpSpPr/>
          <p:nvPr/>
        </p:nvGrpSpPr>
        <p:grpSpPr>
          <a:xfrm>
            <a:off x="4747204" y="1747810"/>
            <a:ext cx="2293377" cy="1877119"/>
            <a:chOff x="3586187" y="2293208"/>
            <a:chExt cx="2293377" cy="1877119"/>
          </a:xfrm>
        </p:grpSpPr>
        <p:grpSp>
          <p:nvGrpSpPr>
            <p:cNvPr id="16" name="组合 15">
              <a:extLst>
                <a:ext uri="{FF2B5EF4-FFF2-40B4-BE49-F238E27FC236}">
                  <a16:creationId xmlns="" xmlns:a16="http://schemas.microsoft.com/office/drawing/2014/main" id="{527F66F3-2E25-4B39-A23D-3431CCD7985F}"/>
                </a:ext>
              </a:extLst>
            </p:cNvPr>
            <p:cNvGrpSpPr/>
            <p:nvPr/>
          </p:nvGrpSpPr>
          <p:grpSpPr>
            <a:xfrm>
              <a:off x="3586187" y="2293208"/>
              <a:ext cx="2293377" cy="1877119"/>
              <a:chOff x="2771181" y="833245"/>
              <a:chExt cx="5669635" cy="4640571"/>
            </a:xfrm>
          </p:grpSpPr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19EE7E64-86C3-4B93-8DB6-D5CD4ED6E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4712" y="833245"/>
                <a:ext cx="4519842" cy="4640571"/>
              </a:xfrm>
              <a:prstGeom prst="rect">
                <a:avLst/>
              </a:prstGeom>
            </p:spPr>
          </p:pic>
          <p:pic>
            <p:nvPicPr>
              <p:cNvPr id="18" name="图形 17">
                <a:extLst>
                  <a:ext uri="{FF2B5EF4-FFF2-40B4-BE49-F238E27FC236}">
                    <a16:creationId xmlns="" xmlns:a16="http://schemas.microsoft.com/office/drawing/2014/main" id="{25996469-C4DE-44DA-AF41-D088B0DFC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967528" y="1052758"/>
                <a:ext cx="4055056" cy="4156806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10A5779C-1DE4-42DD-8D2B-394D7B302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1181" y="931178"/>
                <a:ext cx="5669635" cy="4453823"/>
              </a:xfrm>
              <a:prstGeom prst="rect">
                <a:avLst/>
              </a:prstGeom>
            </p:spPr>
          </p:pic>
        </p:grpSp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74CD1682-A9E7-43DB-8F00-7D275873B1CE}"/>
                </a:ext>
              </a:extLst>
            </p:cNvPr>
            <p:cNvSpPr txBox="1"/>
            <p:nvPr/>
          </p:nvSpPr>
          <p:spPr>
            <a:xfrm>
              <a:off x="4405068" y="2517886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 smtClean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</a:t>
              </a:r>
              <a:endParaRPr lang="zh-CN" altLang="en-US" sz="60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FABDEDD0-B265-4BF7-829F-E9F136C79F31}"/>
              </a:ext>
            </a:extLst>
          </p:cNvPr>
          <p:cNvGrpSpPr/>
          <p:nvPr/>
        </p:nvGrpSpPr>
        <p:grpSpPr>
          <a:xfrm>
            <a:off x="7702964" y="1738760"/>
            <a:ext cx="2293377" cy="1877119"/>
            <a:chOff x="6185605" y="2258008"/>
            <a:chExt cx="2293377" cy="1877119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53B8CF01-C687-412C-AE16-FFA107E60DD8}"/>
                </a:ext>
              </a:extLst>
            </p:cNvPr>
            <p:cNvGrpSpPr/>
            <p:nvPr/>
          </p:nvGrpSpPr>
          <p:grpSpPr>
            <a:xfrm>
              <a:off x="6185605" y="2258008"/>
              <a:ext cx="2293377" cy="1877119"/>
              <a:chOff x="2771181" y="833245"/>
              <a:chExt cx="5669635" cy="4640571"/>
            </a:xfrm>
          </p:grpSpPr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BF2A3FFF-5B77-4CDF-B7A0-B9756AAA6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4712" y="833245"/>
                <a:ext cx="4519842" cy="4640571"/>
              </a:xfrm>
              <a:prstGeom prst="rect">
                <a:avLst/>
              </a:prstGeom>
            </p:spPr>
          </p:pic>
          <p:pic>
            <p:nvPicPr>
              <p:cNvPr id="22" name="图形 21">
                <a:extLst>
                  <a:ext uri="{FF2B5EF4-FFF2-40B4-BE49-F238E27FC236}">
                    <a16:creationId xmlns="" xmlns:a16="http://schemas.microsoft.com/office/drawing/2014/main" id="{4EE48330-341F-4EC2-BD3B-CBF37CE5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967528" y="1052758"/>
                <a:ext cx="4055056" cy="4156806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C8B8091F-98FE-4467-A428-F01010990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1181" y="931178"/>
                <a:ext cx="5669635" cy="4453823"/>
              </a:xfrm>
              <a:prstGeom prst="rect">
                <a:avLst/>
              </a:prstGeom>
            </p:spPr>
          </p:pic>
        </p:grpSp>
        <p:sp>
          <p:nvSpPr>
            <p:cNvPr id="33" name="文本框 32">
              <a:extLst>
                <a:ext uri="{FF2B5EF4-FFF2-40B4-BE49-F238E27FC236}">
                  <a16:creationId xmlns="" xmlns:a16="http://schemas.microsoft.com/office/drawing/2014/main" id="{F7090D9A-3E11-4818-A260-FDF1F4C38020}"/>
                </a:ext>
              </a:extLst>
            </p:cNvPr>
            <p:cNvSpPr txBox="1"/>
            <p:nvPr/>
          </p:nvSpPr>
          <p:spPr>
            <a:xfrm>
              <a:off x="7033260" y="2494323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 smtClean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endParaRPr lang="zh-CN" altLang="en-US" sz="60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 rot="21296420">
            <a:off x="3432740" y="-197892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目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819872" y="16557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 dirty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录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2626906" y="3836826"/>
            <a:ext cx="892552" cy="24227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人生之境界</a:t>
            </a:r>
            <a:r>
              <a:rPr lang="en-US" altLang="zh-CN" sz="12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——</a:t>
            </a:r>
          </a:p>
          <a:p>
            <a:r>
              <a:rPr lang="zh-CN" altLang="en-US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冯友兰先生与人生四境</a:t>
            </a:r>
            <a:endParaRPr lang="en-US" altLang="zh-CN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365952" y="3727475"/>
            <a:ext cx="1323439" cy="2963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过一种</a:t>
            </a:r>
            <a:endParaRPr lang="en-US" altLang="zh-CN" sz="2800" dirty="0" smtClean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自然地生活</a:t>
            </a:r>
            <a:r>
              <a:rPr lang="en-US" altLang="zh-CN" sz="12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——</a:t>
            </a:r>
          </a:p>
          <a:p>
            <a:r>
              <a:rPr lang="zh-CN" altLang="en-US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道家思想</a:t>
            </a:r>
            <a:endParaRPr lang="en-US" altLang="zh-CN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174103" y="3760814"/>
            <a:ext cx="1323439" cy="23990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什么是中国哲学</a:t>
            </a:r>
            <a:r>
              <a:rPr lang="en-US" altLang="zh-CN" sz="12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——</a:t>
            </a:r>
            <a:r>
              <a:rPr lang="en-US" altLang="zh-CN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《</a:t>
            </a:r>
            <a:r>
              <a:rPr lang="zh-CN" altLang="en-US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中国哲学简史</a:t>
            </a:r>
            <a:r>
              <a:rPr lang="en-US" altLang="zh-CN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》</a:t>
            </a:r>
            <a:r>
              <a:rPr lang="zh-CN" altLang="en-US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概述</a:t>
            </a:r>
            <a:endParaRPr lang="en-US" altLang="zh-CN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85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671" y="926932"/>
            <a:ext cx="1936292" cy="1175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1883" y="4194242"/>
            <a:ext cx="3760597" cy="2760438"/>
          </a:xfrm>
          <a:prstGeom prst="rect">
            <a:avLst/>
          </a:prstGeom>
        </p:spPr>
      </p:pic>
      <p:sp>
        <p:nvSpPr>
          <p:cNvPr id="71" name="任意多边形 70"/>
          <p:cNvSpPr/>
          <p:nvPr/>
        </p:nvSpPr>
        <p:spPr>
          <a:xfrm>
            <a:off x="9107829" y="-13855"/>
            <a:ext cx="3098026" cy="2858839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21296420">
            <a:off x="9249047" y="209516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道</a:t>
            </a:r>
            <a:endParaRPr lang="zh-CN" altLang="en-US" sz="8800" b="1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598887" y="1087643"/>
            <a:ext cx="9525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家</a:t>
            </a:r>
            <a:endParaRPr lang="zh-CN" altLang="en-US" sz="60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0858" y="561937"/>
            <a:ext cx="216000" cy="216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sp>
        <p:nvSpPr>
          <p:cNvPr id="115" name="Freeform 21"/>
          <p:cNvSpPr>
            <a:spLocks noEditPoints="1"/>
          </p:cNvSpPr>
          <p:nvPr/>
        </p:nvSpPr>
        <p:spPr bwMode="auto">
          <a:xfrm>
            <a:off x="1385286" y="2693069"/>
            <a:ext cx="946151" cy="544512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1796412" y="2300400"/>
            <a:ext cx="553998" cy="7720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spc="300" dirty="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杨朱</a:t>
            </a:r>
            <a:endParaRPr lang="zh-CN" altLang="en-US" sz="2400" b="1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174009" y="203261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春</a:t>
            </a:r>
          </a:p>
        </p:txBody>
      </p:sp>
      <p:sp>
        <p:nvSpPr>
          <p:cNvPr id="2" name="空心弧 1"/>
          <p:cNvSpPr/>
          <p:nvPr/>
        </p:nvSpPr>
        <p:spPr>
          <a:xfrm>
            <a:off x="1489956" y="2026493"/>
            <a:ext cx="1227981" cy="1227981"/>
          </a:xfrm>
          <a:prstGeom prst="blockArc">
            <a:avLst>
              <a:gd name="adj1" fmla="val 13322041"/>
              <a:gd name="adj2" fmla="val 9106646"/>
              <a:gd name="adj3" fmla="val 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Freeform 21"/>
          <p:cNvSpPr>
            <a:spLocks noEditPoints="1"/>
          </p:cNvSpPr>
          <p:nvPr/>
        </p:nvSpPr>
        <p:spPr bwMode="auto">
          <a:xfrm>
            <a:off x="3068171" y="2693069"/>
            <a:ext cx="946151" cy="544512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3479297" y="2299995"/>
            <a:ext cx="553998" cy="7720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spc="300" dirty="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老子</a:t>
            </a:r>
            <a:endParaRPr lang="zh-CN" altLang="en-US" sz="2400" b="1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856894" y="203261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夏</a:t>
            </a:r>
            <a:endParaRPr lang="zh-CN" altLang="en-US" sz="40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46" name="空心弧 45"/>
          <p:cNvSpPr/>
          <p:nvPr/>
        </p:nvSpPr>
        <p:spPr>
          <a:xfrm>
            <a:off x="3172841" y="2026493"/>
            <a:ext cx="1227981" cy="1227981"/>
          </a:xfrm>
          <a:prstGeom prst="blockArc">
            <a:avLst>
              <a:gd name="adj1" fmla="val 13322041"/>
              <a:gd name="adj2" fmla="val 9106646"/>
              <a:gd name="adj3" fmla="val 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Freeform 21"/>
          <p:cNvSpPr>
            <a:spLocks noEditPoints="1"/>
          </p:cNvSpPr>
          <p:nvPr/>
        </p:nvSpPr>
        <p:spPr bwMode="auto">
          <a:xfrm>
            <a:off x="4751056" y="2693069"/>
            <a:ext cx="946151" cy="544512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162182" y="2299995"/>
            <a:ext cx="553998" cy="7720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spc="300" dirty="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庄子</a:t>
            </a:r>
            <a:endParaRPr lang="zh-CN" altLang="en-US" sz="2400" b="1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539779" y="203261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秋</a:t>
            </a:r>
            <a:endParaRPr lang="zh-CN" altLang="en-US" sz="40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52" name="空心弧 51"/>
          <p:cNvSpPr/>
          <p:nvPr/>
        </p:nvSpPr>
        <p:spPr>
          <a:xfrm>
            <a:off x="4855726" y="2026493"/>
            <a:ext cx="1227981" cy="1227981"/>
          </a:xfrm>
          <a:prstGeom prst="blockArc">
            <a:avLst>
              <a:gd name="adj1" fmla="val 13322041"/>
              <a:gd name="adj2" fmla="val 9106646"/>
              <a:gd name="adj3" fmla="val 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Freeform 21"/>
          <p:cNvSpPr>
            <a:spLocks noEditPoints="1"/>
          </p:cNvSpPr>
          <p:nvPr/>
        </p:nvSpPr>
        <p:spPr bwMode="auto">
          <a:xfrm>
            <a:off x="6433941" y="2693069"/>
            <a:ext cx="946151" cy="544512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6930239" y="2074943"/>
            <a:ext cx="553998" cy="113107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spc="300" dirty="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理情派</a:t>
            </a:r>
            <a:endParaRPr lang="zh-CN" altLang="en-US" sz="2400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222664" y="203261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冬</a:t>
            </a:r>
          </a:p>
        </p:txBody>
      </p:sp>
      <p:sp>
        <p:nvSpPr>
          <p:cNvPr id="58" name="空心弧 57"/>
          <p:cNvSpPr/>
          <p:nvPr/>
        </p:nvSpPr>
        <p:spPr>
          <a:xfrm>
            <a:off x="6538611" y="2026493"/>
            <a:ext cx="1227981" cy="1227981"/>
          </a:xfrm>
          <a:prstGeom prst="blockArc">
            <a:avLst>
              <a:gd name="adj1" fmla="val 13322041"/>
              <a:gd name="adj2" fmla="val 9106646"/>
              <a:gd name="adj3" fmla="val 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704079" y="3351431"/>
            <a:ext cx="553998" cy="2038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道家第一阶段</a:t>
            </a:r>
            <a:endParaRPr lang="en-US" altLang="zh-CN" sz="24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156858" y="3403523"/>
            <a:ext cx="553998" cy="1986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道家第三阶段</a:t>
            </a:r>
            <a:endParaRPr lang="en-US" altLang="zh-CN" sz="24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504084" y="3377477"/>
            <a:ext cx="553998" cy="2038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道家第二阶段</a:t>
            </a:r>
            <a:endParaRPr lang="en-US" altLang="zh-CN" sz="24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930239" y="3453776"/>
            <a:ext cx="553998" cy="2038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新道家</a:t>
            </a:r>
            <a:endParaRPr lang="en-US" altLang="zh-CN" sz="24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94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7276397" y="2451347"/>
            <a:ext cx="2940144" cy="4427721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4841106" y="835669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道</a:t>
            </a:r>
            <a:endParaRPr lang="zh-CN" altLang="en-US" sz="88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519330" y="2176616"/>
            <a:ext cx="369332" cy="2038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家之第一阶段</a:t>
            </a:r>
            <a:endParaRPr lang="en-US" altLang="zh-CN" sz="12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785557" y="4665207"/>
            <a:ext cx="6642222" cy="66422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5" name="Freeform 21"/>
          <p:cNvSpPr>
            <a:spLocks noEditPoints="1"/>
          </p:cNvSpPr>
          <p:nvPr/>
        </p:nvSpPr>
        <p:spPr bwMode="auto">
          <a:xfrm>
            <a:off x="3278448" y="4698967"/>
            <a:ext cx="3005739" cy="1729809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5904137" y="1699307"/>
            <a:ext cx="861774" cy="12977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spc="300" dirty="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杨朱</a:t>
            </a:r>
            <a:endParaRPr lang="zh-CN" altLang="en-US" sz="4400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5598939" y="5238852"/>
            <a:ext cx="1616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第一</a:t>
            </a:r>
            <a:endParaRPr lang="en-US" altLang="zh-CN" sz="200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阶段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433" y="5203214"/>
            <a:ext cx="216000" cy="216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442" y="2573094"/>
            <a:ext cx="158479" cy="15847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9232" y="4341378"/>
            <a:ext cx="1955656" cy="143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32568" y="3764402"/>
            <a:ext cx="3760597" cy="2760438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 flipH="1">
            <a:off x="8247344" y="420294"/>
            <a:ext cx="4295861" cy="6469368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452747" y="2492577"/>
            <a:ext cx="5786199" cy="44525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杨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朱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约公元前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395--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约公元前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335 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说约公元前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450--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约公元前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370 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杨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姓，字子居，魏国（一说秦国）人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战国初期伟大的思想家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、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哲学家。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杨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朱主张“贵己” “重生” 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人人不损一毫”的思想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道家杨朱学派的创始人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他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的见解散见于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列子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孟子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韩非子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吕氏春秋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等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战国时期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0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有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“天下之言不归杨则归墨的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现象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”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0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40878" y="1391830"/>
            <a:ext cx="1806466" cy="3421856"/>
            <a:chOff x="7021903" y="1363255"/>
            <a:chExt cx="1806466" cy="3421856"/>
          </a:xfrm>
        </p:grpSpPr>
        <p:sp>
          <p:nvSpPr>
            <p:cNvPr id="34" name="文本框 33"/>
            <p:cNvSpPr txBox="1"/>
            <p:nvPr/>
          </p:nvSpPr>
          <p:spPr>
            <a:xfrm>
              <a:off x="7904471" y="2923063"/>
              <a:ext cx="492443" cy="18620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spc="300" dirty="0" smtClean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道家第一阶段</a:t>
              </a:r>
              <a:endParaRPr lang="zh-CN" altLang="en-US" sz="2000" spc="300" dirty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 rot="21296420">
              <a:off x="7021903" y="1363255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dirty="0" smtClean="0">
                  <a:solidFill>
                    <a:srgbClr val="FFC000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rPr>
                <a:t>杨</a:t>
              </a:r>
              <a:endParaRPr lang="zh-CN" altLang="en-US" sz="6600" dirty="0">
                <a:solidFill>
                  <a:srgbClr val="FFC000"/>
                </a:solidFill>
                <a:latin typeface="沙孟海书法字体" panose="03000509000000000000" pitchFamily="65" charset="-122"/>
                <a:ea typeface="沙孟海书法字体" panose="03000509000000000000" pitchFamily="65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874262" y="1965368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 smtClean="0">
                  <a:solidFill>
                    <a:srgbClr val="FFC000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rPr>
                <a:t>朱</a:t>
              </a:r>
              <a:endParaRPr lang="zh-CN" altLang="en-US" sz="6000" dirty="0">
                <a:solidFill>
                  <a:srgbClr val="FFC000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4470" y="3345372"/>
            <a:ext cx="148966" cy="144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295" y="3700221"/>
            <a:ext cx="148966" cy="144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268" y="3894284"/>
            <a:ext cx="144000" cy="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515547" y="794371"/>
            <a:ext cx="2127605" cy="1789600"/>
            <a:chOff x="1579050" y="1607088"/>
            <a:chExt cx="2127605" cy="1789600"/>
          </a:xfrm>
        </p:grpSpPr>
        <p:grpSp>
          <p:nvGrpSpPr>
            <p:cNvPr id="3" name="组合 2"/>
            <p:cNvGrpSpPr/>
            <p:nvPr/>
          </p:nvGrpSpPr>
          <p:grpSpPr>
            <a:xfrm>
              <a:off x="1579050" y="1607088"/>
              <a:ext cx="2127605" cy="1789600"/>
              <a:chOff x="2946094" y="731520"/>
              <a:chExt cx="5960954" cy="501396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46094" y="3247086"/>
                <a:ext cx="2823750" cy="1631250"/>
              </a:xfrm>
              <a:prstGeom prst="rect">
                <a:avLst/>
              </a:prstGeom>
            </p:spPr>
          </p:pic>
          <p:sp>
            <p:nvSpPr>
              <p:cNvPr id="5" name="椭圆 4"/>
              <p:cNvSpPr/>
              <p:nvPr/>
            </p:nvSpPr>
            <p:spPr>
              <a:xfrm>
                <a:off x="3599688" y="731520"/>
                <a:ext cx="5013960" cy="50139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90500">
                  <a:schemeClr val="bg1">
                    <a:alpha val="1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弧形 5"/>
              <p:cNvSpPr/>
              <p:nvPr/>
            </p:nvSpPr>
            <p:spPr>
              <a:xfrm>
                <a:off x="3973068" y="5053594"/>
                <a:ext cx="4305300" cy="688254"/>
              </a:xfrm>
              <a:prstGeom prst="arc">
                <a:avLst>
                  <a:gd name="adj1" fmla="val 21236378"/>
                  <a:gd name="adj2" fmla="val 11234090"/>
                </a:avLst>
              </a:prstGeom>
              <a:noFill/>
              <a:ln w="12700">
                <a:gradFill flip="none" rotWithShape="1">
                  <a:gsLst>
                    <a:gs pos="47000">
                      <a:srgbClr val="95784D">
                        <a:alpha val="0"/>
                      </a:srgbClr>
                    </a:gs>
                    <a:gs pos="0">
                      <a:srgbClr val="95784D">
                        <a:alpha val="50000"/>
                      </a:srgbClr>
                    </a:gs>
                    <a:gs pos="69000">
                      <a:srgbClr val="95784D">
                        <a:alpha val="0"/>
                      </a:srgbClr>
                    </a:gs>
                    <a:gs pos="100000">
                      <a:srgbClr val="95784D">
                        <a:alpha val="5000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816930" y="4525867"/>
                <a:ext cx="1890000" cy="114750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77048" y="4214304"/>
                <a:ext cx="2430000" cy="1282500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/>
          </p:nvSpPr>
          <p:spPr>
            <a:xfrm>
              <a:off x="2387216" y="1634336"/>
              <a:ext cx="553998" cy="7720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b="1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贵己</a:t>
              </a:r>
              <a:endParaRPr lang="zh-CN" altLang="en-US" sz="2400" b="1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6116" y="2244442"/>
              <a:ext cx="138589" cy="133969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5202500" y="1600412"/>
            <a:ext cx="2127605" cy="1789600"/>
            <a:chOff x="3833200" y="1607088"/>
            <a:chExt cx="2127605" cy="1789600"/>
          </a:xfrm>
        </p:grpSpPr>
        <p:grpSp>
          <p:nvGrpSpPr>
            <p:cNvPr id="9" name="组合 8"/>
            <p:cNvGrpSpPr/>
            <p:nvPr/>
          </p:nvGrpSpPr>
          <p:grpSpPr>
            <a:xfrm>
              <a:off x="3833200" y="1607088"/>
              <a:ext cx="2127605" cy="1789600"/>
              <a:chOff x="2946094" y="731520"/>
              <a:chExt cx="5960954" cy="501396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46094" y="3247086"/>
                <a:ext cx="2823750" cy="1631250"/>
              </a:xfrm>
              <a:prstGeom prst="rect">
                <a:avLst/>
              </a:prstGeom>
            </p:spPr>
          </p:pic>
          <p:sp>
            <p:nvSpPr>
              <p:cNvPr id="11" name="椭圆 10"/>
              <p:cNvSpPr/>
              <p:nvPr/>
            </p:nvSpPr>
            <p:spPr>
              <a:xfrm>
                <a:off x="3599688" y="731520"/>
                <a:ext cx="5013960" cy="50139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90500">
                  <a:schemeClr val="bg1">
                    <a:alpha val="1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弧形 11"/>
              <p:cNvSpPr/>
              <p:nvPr/>
            </p:nvSpPr>
            <p:spPr>
              <a:xfrm>
                <a:off x="3973068" y="5053594"/>
                <a:ext cx="4305300" cy="688254"/>
              </a:xfrm>
              <a:prstGeom prst="arc">
                <a:avLst>
                  <a:gd name="adj1" fmla="val 21236378"/>
                  <a:gd name="adj2" fmla="val 11234090"/>
                </a:avLst>
              </a:prstGeom>
              <a:noFill/>
              <a:ln w="12700">
                <a:gradFill flip="none" rotWithShape="1">
                  <a:gsLst>
                    <a:gs pos="47000">
                      <a:srgbClr val="95784D">
                        <a:alpha val="0"/>
                      </a:srgbClr>
                    </a:gs>
                    <a:gs pos="0">
                      <a:srgbClr val="95784D">
                        <a:alpha val="50000"/>
                      </a:srgbClr>
                    </a:gs>
                    <a:gs pos="69000">
                      <a:srgbClr val="95784D">
                        <a:alpha val="0"/>
                      </a:srgbClr>
                    </a:gs>
                    <a:gs pos="100000">
                      <a:srgbClr val="95784D">
                        <a:alpha val="5000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816930" y="4525867"/>
                <a:ext cx="1890000" cy="1147500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77048" y="4214304"/>
                <a:ext cx="2430000" cy="1282500"/>
              </a:xfrm>
              <a:prstGeom prst="rect">
                <a:avLst/>
              </a:prstGeom>
            </p:spPr>
          </p:pic>
        </p:grpSp>
        <p:sp>
          <p:nvSpPr>
            <p:cNvPr id="23" name="文本框 22"/>
            <p:cNvSpPr txBox="1"/>
            <p:nvPr/>
          </p:nvSpPr>
          <p:spPr>
            <a:xfrm>
              <a:off x="4683632" y="1634336"/>
              <a:ext cx="553998" cy="7720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b="1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重人</a:t>
              </a:r>
              <a:endParaRPr lang="zh-CN" altLang="en-US" sz="2400" b="1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29278" y="2277694"/>
              <a:ext cx="138589" cy="133969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4181998" y="2385334"/>
              <a:ext cx="1652154" cy="7386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不以天下大利易其胫一</a:t>
              </a:r>
              <a:r>
                <a:rPr lang="zh-CN" altLang="en-US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毛。</a:t>
              </a:r>
              <a:endParaRPr lang="en-US" altLang="zh-CN" sz="1400" dirty="0" smtClean="0"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  <a:p>
              <a:r>
                <a:rPr lang="zh-CN" altLang="en-US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    </a:t>
              </a:r>
              <a:r>
                <a:rPr lang="en-US" altLang="zh-CN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——《</a:t>
              </a:r>
              <a:r>
                <a:rPr lang="zh-CN" altLang="en-US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韩非子</a:t>
              </a:r>
              <a:r>
                <a:rPr lang="en-US" altLang="zh-CN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》</a:t>
              </a:r>
              <a:endParaRPr lang="zh-CN" altLang="en-US" sz="1400" dirty="0"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931848" y="3506521"/>
            <a:ext cx="2127605" cy="1789600"/>
            <a:chOff x="8896125" y="3517893"/>
            <a:chExt cx="2127605" cy="178960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6125" y="4415758"/>
              <a:ext cx="1007863" cy="582231"/>
            </a:xfrm>
            <a:prstGeom prst="rect">
              <a:avLst/>
            </a:prstGeom>
          </p:spPr>
        </p:pic>
        <p:sp>
          <p:nvSpPr>
            <p:cNvPr id="31" name="椭圆 30"/>
            <p:cNvSpPr/>
            <p:nvPr/>
          </p:nvSpPr>
          <p:spPr>
            <a:xfrm>
              <a:off x="9129408" y="3517893"/>
              <a:ext cx="1789601" cy="178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弧形 31"/>
            <p:cNvSpPr/>
            <p:nvPr/>
          </p:nvSpPr>
          <p:spPr>
            <a:xfrm>
              <a:off x="9262676" y="5060543"/>
              <a:ext cx="1536663" cy="245654"/>
            </a:xfrm>
            <a:prstGeom prst="arc">
              <a:avLst>
                <a:gd name="adj1" fmla="val 21236378"/>
                <a:gd name="adj2" fmla="val 11234090"/>
              </a:avLst>
            </a:prstGeom>
            <a:noFill/>
            <a:ln w="12700">
              <a:gradFill flip="none" rotWithShape="1">
                <a:gsLst>
                  <a:gs pos="47000">
                    <a:srgbClr val="95784D">
                      <a:alpha val="0"/>
                    </a:srgbClr>
                  </a:gs>
                  <a:gs pos="0">
                    <a:srgbClr val="95784D">
                      <a:alpha val="50000"/>
                    </a:srgbClr>
                  </a:gs>
                  <a:gs pos="69000">
                    <a:srgbClr val="95784D">
                      <a:alpha val="0"/>
                    </a:srgbClr>
                  </a:gs>
                  <a:gs pos="100000">
                    <a:srgbClr val="95784D">
                      <a:alpha val="5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947" y="4872184"/>
              <a:ext cx="674586" cy="40957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6406" y="4760980"/>
              <a:ext cx="867324" cy="45775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9715630" y="3545141"/>
              <a:ext cx="553998" cy="7720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b="1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为我</a:t>
              </a:r>
              <a:endParaRPr lang="zh-CN" altLang="en-US" sz="2400" b="1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11143" y="4188499"/>
              <a:ext cx="138589" cy="133969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129991" y="4279790"/>
              <a:ext cx="1669347" cy="7386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全性保真，不以物累形：杨子之所立也</a:t>
              </a:r>
              <a:r>
                <a:rPr lang="zh-CN" altLang="en-US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。</a:t>
              </a:r>
              <a:r>
                <a:rPr lang="en-US" altLang="zh-CN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——《</a:t>
              </a:r>
              <a:r>
                <a:rPr lang="zh-CN" altLang="en-US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汜论训</a:t>
              </a:r>
              <a:r>
                <a:rPr lang="en-US" altLang="zh-CN" sz="14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》</a:t>
              </a:r>
              <a:endParaRPr lang="zh-CN" altLang="en-US" sz="1400" dirty="0"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-4013" y="3870357"/>
            <a:ext cx="4340361" cy="1133858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8" cstate="print">
            <a:lum bright="70000" contrast="-70000"/>
          </a:blip>
          <a:srcRect/>
          <a:stretch>
            <a:fillRect/>
          </a:stretch>
        </p:blipFill>
        <p:spPr>
          <a:xfrm>
            <a:off x="6619075" y="4976148"/>
            <a:ext cx="5596064" cy="2264979"/>
          </a:xfrm>
          <a:custGeom>
            <a:avLst/>
            <a:gdLst>
              <a:gd name="connsiteX0" fmla="*/ 2726742 w 5596064"/>
              <a:gd name="connsiteY0" fmla="*/ 0 h 2264979"/>
              <a:gd name="connsiteX1" fmla="*/ 5596064 w 5596064"/>
              <a:gd name="connsiteY1" fmla="*/ 0 h 2264979"/>
              <a:gd name="connsiteX2" fmla="*/ 5596064 w 5596064"/>
              <a:gd name="connsiteY2" fmla="*/ 2264979 h 2264979"/>
              <a:gd name="connsiteX3" fmla="*/ 0 w 5596064"/>
              <a:gd name="connsiteY3" fmla="*/ 2264979 h 2264979"/>
              <a:gd name="connsiteX4" fmla="*/ 0 w 5596064"/>
              <a:gd name="connsiteY4" fmla="*/ 746234 h 2264979"/>
              <a:gd name="connsiteX5" fmla="*/ 2726742 w 5596064"/>
              <a:gd name="connsiteY5" fmla="*/ 746234 h 22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6064" h="2264979">
                <a:moveTo>
                  <a:pt x="2726742" y="0"/>
                </a:moveTo>
                <a:lnTo>
                  <a:pt x="5596064" y="0"/>
                </a:lnTo>
                <a:lnTo>
                  <a:pt x="5596064" y="2264979"/>
                </a:lnTo>
                <a:lnTo>
                  <a:pt x="0" y="2264979"/>
                </a:lnTo>
                <a:lnTo>
                  <a:pt x="0" y="746234"/>
                </a:lnTo>
                <a:lnTo>
                  <a:pt x="2726742" y="746234"/>
                </a:lnTo>
                <a:close/>
              </a:path>
            </a:pathLst>
          </a:custGeom>
        </p:spPr>
      </p:pic>
      <p:grpSp>
        <p:nvGrpSpPr>
          <p:cNvPr id="49" name="组合 48"/>
          <p:cNvGrpSpPr/>
          <p:nvPr/>
        </p:nvGrpSpPr>
        <p:grpSpPr>
          <a:xfrm>
            <a:off x="4833253" y="3186369"/>
            <a:ext cx="1607316" cy="2843163"/>
            <a:chOff x="9569994" y="1736219"/>
            <a:chExt cx="1607316" cy="2843163"/>
          </a:xfrm>
        </p:grpSpPr>
        <p:grpSp>
          <p:nvGrpSpPr>
            <p:cNvPr id="50" name="组合 49"/>
            <p:cNvGrpSpPr/>
            <p:nvPr/>
          </p:nvGrpSpPr>
          <p:grpSpPr>
            <a:xfrm>
              <a:off x="9569994" y="1736219"/>
              <a:ext cx="1607316" cy="2843163"/>
              <a:chOff x="7122033" y="1646996"/>
              <a:chExt cx="1607316" cy="2843163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7904461" y="2923063"/>
                <a:ext cx="492443" cy="156709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的基本观念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 rot="21296420">
                <a:off x="7122033" y="1646996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chemeClr val="bg1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杨</a:t>
                </a:r>
                <a:endParaRPr lang="zh-CN" altLang="en-US" sz="6600" dirty="0">
                  <a:solidFill>
                    <a:schemeClr val="bg1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7775242" y="2020510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chemeClr val="bg1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朱</a:t>
                </a:r>
                <a:endParaRPr lang="zh-CN" altLang="en-US" sz="6000" dirty="0">
                  <a:solidFill>
                    <a:schemeClr val="bg1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28561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71420" y="2264962"/>
            <a:ext cx="1536325" cy="2310584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1741410" y="1567080"/>
            <a:ext cx="1820360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400" dirty="0"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杨子取为我，拔一毛而利天下，不为也</a:t>
            </a:r>
            <a:r>
              <a:rPr lang="zh-CN" altLang="en-US" sz="1400" dirty="0" smtClean="0">
                <a:latin typeface="方正仿宋简体" panose="03000509000000000000" pitchFamily="65" charset="-122"/>
                <a:ea typeface="方正仿宋简体" panose="03000509000000000000" pitchFamily="65" charset="-122"/>
              </a:rPr>
              <a:t>。</a:t>
            </a:r>
            <a:endParaRPr lang="en-US" altLang="zh-CN" sz="1400" dirty="0" smtClean="0"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  <a:p>
            <a:pPr algn="ctr"/>
            <a:r>
              <a:rPr lang="en-US" altLang="zh-CN" sz="1400" dirty="0" smtClean="0">
                <a:latin typeface="方正仿宋简体" panose="03000509000000000000" pitchFamily="65" charset="-122"/>
                <a:ea typeface="方正仿宋简体" panose="03000509000000000000" pitchFamily="65" charset="-122"/>
              </a:rPr>
              <a:t>——《</a:t>
            </a:r>
            <a:r>
              <a:rPr lang="zh-CN" altLang="en-US" sz="1400" dirty="0" smtClean="0"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孟子</a:t>
            </a:r>
            <a:r>
              <a:rPr lang="en-US" altLang="zh-CN" sz="1400" dirty="0" smtClean="0">
                <a:latin typeface="方正仿宋简体" panose="03000509000000000000" pitchFamily="65" charset="-122"/>
                <a:ea typeface="方正仿宋简体" panose="03000509000000000000" pitchFamily="65" charset="-122"/>
              </a:rPr>
              <a:t>·</a:t>
            </a:r>
            <a:r>
              <a:rPr lang="zh-CN" altLang="en-US" sz="1400" dirty="0" smtClean="0"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尽心上</a:t>
            </a:r>
            <a:r>
              <a:rPr lang="en-US" altLang="zh-CN" sz="1400" dirty="0" smtClean="0">
                <a:latin typeface="方正仿宋简体" panose="03000509000000000000" pitchFamily="65" charset="-122"/>
                <a:ea typeface="方正仿宋简体" panose="03000509000000000000" pitchFamily="65" charset="-122"/>
              </a:rPr>
              <a:t>》</a:t>
            </a:r>
            <a:endParaRPr lang="zh-CN" altLang="en-US" sz="1400" dirty="0"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10148182" y="173153"/>
            <a:ext cx="1633261" cy="2812504"/>
            <a:chOff x="9520706" y="1766878"/>
            <a:chExt cx="1633261" cy="2812504"/>
          </a:xfrm>
        </p:grpSpPr>
        <p:grpSp>
          <p:nvGrpSpPr>
            <p:cNvPr id="62" name="组合 61"/>
            <p:cNvGrpSpPr/>
            <p:nvPr/>
          </p:nvGrpSpPr>
          <p:grpSpPr>
            <a:xfrm>
              <a:off x="9520706" y="1766878"/>
              <a:ext cx="1633261" cy="2812504"/>
              <a:chOff x="7072745" y="1677655"/>
              <a:chExt cx="1633261" cy="2812504"/>
            </a:xfrm>
          </p:grpSpPr>
          <p:sp>
            <p:nvSpPr>
              <p:cNvPr id="64" name="文本框 63"/>
              <p:cNvSpPr txBox="1"/>
              <p:nvPr/>
            </p:nvSpPr>
            <p:spPr>
              <a:xfrm>
                <a:off x="7904462" y="2923063"/>
                <a:ext cx="492443" cy="156709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的基本观念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 rot="21296420">
                <a:off x="7072745" y="1677655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chemeClr val="bg1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杨</a:t>
                </a:r>
                <a:endParaRPr lang="zh-CN" altLang="en-US" sz="6600" dirty="0">
                  <a:solidFill>
                    <a:schemeClr val="bg1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7751899" y="200672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chemeClr val="bg1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朱</a:t>
                </a:r>
                <a:endParaRPr lang="zh-CN" altLang="en-US" sz="6000" dirty="0">
                  <a:solidFill>
                    <a:schemeClr val="bg1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sp>
        <p:nvSpPr>
          <p:cNvPr id="42" name="文本框 41">
            <a:extLst>
              <a:ext uri="{FF2B5EF4-FFF2-40B4-BE49-F238E27FC236}">
                <a16:creationId xmlns="" xmlns:a16="http://schemas.microsoft.com/office/drawing/2014/main" id="{A9BD57DD-BF47-42D7-A76E-9002571D080E}"/>
              </a:ext>
            </a:extLst>
          </p:cNvPr>
          <p:cNvSpPr txBox="1"/>
          <p:nvPr/>
        </p:nvSpPr>
        <p:spPr>
          <a:xfrm>
            <a:off x="-597294" y="1517887"/>
            <a:ext cx="140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="" xmlns:a16="http://schemas.microsoft.com/office/drawing/2014/main" id="{EB7A0A5C-E68B-4C5D-8417-2BC5E99FBA8B}"/>
              </a:ext>
            </a:extLst>
          </p:cNvPr>
          <p:cNvSpPr txBox="1"/>
          <p:nvPr/>
        </p:nvSpPr>
        <p:spPr>
          <a:xfrm>
            <a:off x="5277858" y="4877556"/>
            <a:ext cx="1057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</a:p>
        </p:txBody>
      </p:sp>
      <p:sp>
        <p:nvSpPr>
          <p:cNvPr id="44" name="TextBox 31">
            <a:extLst>
              <a:ext uri="{FF2B5EF4-FFF2-40B4-BE49-F238E27FC236}">
                <a16:creationId xmlns="" xmlns:a16="http://schemas.microsoft.com/office/drawing/2014/main" id="{2710511B-8368-44CA-8ABC-ADFF28369D24}"/>
              </a:ext>
            </a:extLst>
          </p:cNvPr>
          <p:cNvSpPr txBox="1"/>
          <p:nvPr/>
        </p:nvSpPr>
        <p:spPr>
          <a:xfrm>
            <a:off x="2263940" y="1288334"/>
            <a:ext cx="2789555" cy="459105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zh-CN"/>
            </a:defPPr>
            <a:lvl1pPr algn="ctr">
              <a:defRPr sz="4800">
                <a:solidFill>
                  <a:schemeClr val="bg1"/>
                </a:solidFill>
                <a:effectLst>
                  <a:outerShdw blurRad="114300" dist="63500" dir="2700000" algn="tl">
                    <a:srgbClr val="000000">
                      <a:alpha val="20000"/>
                    </a:srgbClr>
                  </a:outerShdw>
                </a:effectLst>
                <a:latin typeface="+mj-lt"/>
                <a:ea typeface="方正粗宋简体" panose="03000509000000000000" pitchFamily="65" charset="-122"/>
              </a:defRPr>
            </a:lvl1pPr>
          </a:lstStyle>
          <a:p>
            <a:pPr algn="ctr" defTabSz="913765"/>
            <a:r>
              <a:rPr lang="en-US" altLang="zh-CN" sz="2400" b="1" dirty="0" smtClean="0">
                <a:solidFill>
                  <a:srgbClr val="FFC000"/>
                </a:solidFill>
                <a:effectLst/>
                <a:latin typeface="汉仪全唐诗简" panose="00020600040101010101" charset="-122"/>
                <a:ea typeface="汉仪全唐诗简" panose="00020600040101010101" charset="-122"/>
              </a:rPr>
              <a:t>《</a:t>
            </a:r>
            <a:r>
              <a:rPr lang="zh-CN" altLang="en-US" sz="2400" b="1" dirty="0" smtClean="0">
                <a:solidFill>
                  <a:srgbClr val="FFC000"/>
                </a:solidFill>
                <a:effectLst/>
                <a:latin typeface="汉仪全唐诗简" panose="00020600040101010101" charset="-122"/>
                <a:ea typeface="汉仪全唐诗简" panose="00020600040101010101" charset="-122"/>
              </a:rPr>
              <a:t>列子</a:t>
            </a:r>
            <a:r>
              <a:rPr lang="en-US" altLang="zh-CN" sz="2400" b="1" dirty="0" smtClean="0">
                <a:solidFill>
                  <a:srgbClr val="FFC000"/>
                </a:solidFill>
                <a:effectLst/>
                <a:latin typeface="汉仪全唐诗简" panose="00020600040101010101" charset="-122"/>
                <a:ea typeface="汉仪全唐诗简" panose="00020600040101010101" charset="-122"/>
              </a:rPr>
              <a:t>·</a:t>
            </a:r>
            <a:r>
              <a:rPr lang="zh-CN" altLang="en-US" sz="2400" b="1" dirty="0" smtClean="0">
                <a:solidFill>
                  <a:srgbClr val="FFC000"/>
                </a:solidFill>
                <a:effectLst/>
                <a:latin typeface="汉仪全唐诗简" panose="00020600040101010101" charset="-122"/>
                <a:ea typeface="汉仪全唐诗简" panose="00020600040101010101" charset="-122"/>
              </a:rPr>
              <a:t>杨朱</a:t>
            </a:r>
            <a:r>
              <a:rPr lang="en-US" altLang="zh-CN" sz="2400" b="1" dirty="0" smtClean="0">
                <a:solidFill>
                  <a:srgbClr val="FFC000"/>
                </a:solidFill>
                <a:effectLst/>
                <a:latin typeface="汉仪全唐诗简" panose="00020600040101010101" charset="-122"/>
                <a:ea typeface="汉仪全唐诗简" panose="00020600040101010101" charset="-122"/>
              </a:rPr>
              <a:t>》</a:t>
            </a:r>
            <a:endParaRPr lang="zh-CN" altLang="en-US" sz="2400" b="1" dirty="0">
              <a:solidFill>
                <a:srgbClr val="FFC000"/>
              </a:solidFill>
              <a:effectLst/>
              <a:latin typeface="汉仪全唐诗简" panose="00020600040101010101" charset="-122"/>
              <a:ea typeface="汉仪全唐诗简" panose="00020600040101010101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="" xmlns:a16="http://schemas.microsoft.com/office/drawing/2014/main" id="{B483356B-D4A7-4EA2-83DB-E8E3F65E2C4A}"/>
              </a:ext>
            </a:extLst>
          </p:cNvPr>
          <p:cNvSpPr/>
          <p:nvPr/>
        </p:nvSpPr>
        <p:spPr>
          <a:xfrm>
            <a:off x="600219" y="2065516"/>
            <a:ext cx="5564117" cy="34163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 smtClean="0">
                <a:solidFill>
                  <a:srgbClr val="DDE7F0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    </a:t>
            </a: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禽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子问杨朱曰：去子体之一毛，以济一世，汝为之乎</a:t>
            </a:r>
            <a:r>
              <a:rPr lang="en-US" altLang="zh-CN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?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杨子自；世固非一毛之所济。禽子曰：假济，为之乎</a:t>
            </a:r>
            <a:r>
              <a:rPr lang="en-US" altLang="zh-CN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?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杨子弗应。禽子出语孟孙阳。孟孙阳曰：子不达夫子之心，吾请言之，有侵若肌肤获万金者，若为之乎</a:t>
            </a:r>
            <a:r>
              <a:rPr lang="en-US" altLang="zh-CN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?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曰：为之。孟孙阳曰；有断若一节得一国，子为之乎</a:t>
            </a:r>
            <a:r>
              <a:rPr lang="en-US" altLang="zh-CN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?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禽子默然有间。孟孙阳曰：一毛微于肌肤，肌肤微于一节，省矣。然则积一毛以成肌肤，积肌肤以成一节。一毛固一体万分中之一物，奈何轻之乎</a:t>
            </a:r>
            <a:r>
              <a:rPr lang="en-US" altLang="zh-CN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+mn-ea"/>
              </a:rPr>
              <a:t>?</a:t>
            </a:r>
            <a:endParaRPr lang="en-US" altLang="zh-CN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="" xmlns:a16="http://schemas.microsoft.com/office/drawing/2014/main" id="{79A708C3-0BC0-42CC-8BF9-3543D4D03FAB}"/>
              </a:ext>
            </a:extLst>
          </p:cNvPr>
          <p:cNvSpPr/>
          <p:nvPr/>
        </p:nvSpPr>
        <p:spPr>
          <a:xfrm>
            <a:off x="6505930" y="1855144"/>
            <a:ext cx="4473969" cy="36435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rgbClr val="644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91070" y="380036"/>
            <a:ext cx="2820801" cy="2351742"/>
            <a:chOff x="1579050" y="1607088"/>
            <a:chExt cx="2127605" cy="1789600"/>
          </a:xfrm>
        </p:grpSpPr>
        <p:grpSp>
          <p:nvGrpSpPr>
            <p:cNvPr id="3" name="组合 2"/>
            <p:cNvGrpSpPr/>
            <p:nvPr/>
          </p:nvGrpSpPr>
          <p:grpSpPr>
            <a:xfrm>
              <a:off x="1579050" y="1607088"/>
              <a:ext cx="2127605" cy="1789600"/>
              <a:chOff x="2946094" y="731520"/>
              <a:chExt cx="5960954" cy="501396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46094" y="3247086"/>
                <a:ext cx="2823750" cy="1631250"/>
              </a:xfrm>
              <a:prstGeom prst="rect">
                <a:avLst/>
              </a:prstGeom>
            </p:spPr>
          </p:pic>
          <p:sp>
            <p:nvSpPr>
              <p:cNvPr id="5" name="椭圆 4"/>
              <p:cNvSpPr/>
              <p:nvPr/>
            </p:nvSpPr>
            <p:spPr>
              <a:xfrm>
                <a:off x="3599688" y="731520"/>
                <a:ext cx="5013960" cy="50139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90500">
                  <a:schemeClr val="bg1">
                    <a:alpha val="1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弧形 5"/>
              <p:cNvSpPr/>
              <p:nvPr/>
            </p:nvSpPr>
            <p:spPr>
              <a:xfrm>
                <a:off x="3973068" y="5053594"/>
                <a:ext cx="4305300" cy="688254"/>
              </a:xfrm>
              <a:prstGeom prst="arc">
                <a:avLst>
                  <a:gd name="adj1" fmla="val 21236378"/>
                  <a:gd name="adj2" fmla="val 11234090"/>
                </a:avLst>
              </a:prstGeom>
              <a:noFill/>
              <a:ln w="12700">
                <a:gradFill flip="none" rotWithShape="1">
                  <a:gsLst>
                    <a:gs pos="47000">
                      <a:srgbClr val="95784D">
                        <a:alpha val="0"/>
                      </a:srgbClr>
                    </a:gs>
                    <a:gs pos="0">
                      <a:srgbClr val="95784D">
                        <a:alpha val="50000"/>
                      </a:srgbClr>
                    </a:gs>
                    <a:gs pos="69000">
                      <a:srgbClr val="95784D">
                        <a:alpha val="0"/>
                      </a:srgbClr>
                    </a:gs>
                    <a:gs pos="100000">
                      <a:srgbClr val="95784D">
                        <a:alpha val="5000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816930" y="4525867"/>
                <a:ext cx="1890000" cy="114750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77048" y="4214304"/>
                <a:ext cx="2430000" cy="1282500"/>
              </a:xfrm>
              <a:prstGeom prst="rect">
                <a:avLst/>
              </a:prstGeom>
            </p:spPr>
          </p:pic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9709" y="2723145"/>
              <a:ext cx="226567" cy="219013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7931848" y="2780098"/>
            <a:ext cx="3028979" cy="2514228"/>
            <a:chOff x="8896125" y="3492154"/>
            <a:chExt cx="2127605" cy="1814043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6125" y="4415758"/>
              <a:ext cx="1007863" cy="582231"/>
            </a:xfrm>
            <a:prstGeom prst="rect">
              <a:avLst/>
            </a:prstGeom>
          </p:spPr>
        </p:pic>
        <p:sp>
          <p:nvSpPr>
            <p:cNvPr id="31" name="椭圆 30"/>
            <p:cNvSpPr/>
            <p:nvPr/>
          </p:nvSpPr>
          <p:spPr>
            <a:xfrm>
              <a:off x="9105078" y="3492154"/>
              <a:ext cx="1789601" cy="178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弧形 31"/>
            <p:cNvSpPr/>
            <p:nvPr/>
          </p:nvSpPr>
          <p:spPr>
            <a:xfrm>
              <a:off x="9262676" y="5060543"/>
              <a:ext cx="1536663" cy="245654"/>
            </a:xfrm>
            <a:prstGeom prst="arc">
              <a:avLst>
                <a:gd name="adj1" fmla="val 21236378"/>
                <a:gd name="adj2" fmla="val 11234090"/>
              </a:avLst>
            </a:prstGeom>
            <a:noFill/>
            <a:ln w="12700">
              <a:gradFill flip="none" rotWithShape="1">
                <a:gsLst>
                  <a:gs pos="47000">
                    <a:srgbClr val="95784D">
                      <a:alpha val="0"/>
                    </a:srgbClr>
                  </a:gs>
                  <a:gs pos="0">
                    <a:srgbClr val="95784D">
                      <a:alpha val="50000"/>
                    </a:srgbClr>
                  </a:gs>
                  <a:gs pos="69000">
                    <a:srgbClr val="95784D">
                      <a:alpha val="0"/>
                    </a:srgbClr>
                  </a:gs>
                  <a:gs pos="100000">
                    <a:srgbClr val="95784D">
                      <a:alpha val="5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947" y="4872184"/>
              <a:ext cx="674586" cy="40957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6406" y="4760980"/>
              <a:ext cx="867324" cy="457754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2014" y="4554906"/>
              <a:ext cx="215207" cy="208032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3851" y="3907443"/>
              <a:ext cx="707515" cy="7994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6600" dirty="0" smtClean="0"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避</a:t>
              </a:r>
              <a:endParaRPr lang="zh-CN" altLang="en-US" sz="6600" dirty="0"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-4013" y="3870357"/>
            <a:ext cx="4340361" cy="1133858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8" cstate="print">
            <a:lum bright="70000" contrast="-70000"/>
          </a:blip>
          <a:srcRect/>
          <a:stretch>
            <a:fillRect/>
          </a:stretch>
        </p:blipFill>
        <p:spPr>
          <a:xfrm>
            <a:off x="6619075" y="4976148"/>
            <a:ext cx="5596064" cy="2264979"/>
          </a:xfrm>
          <a:custGeom>
            <a:avLst/>
            <a:gdLst>
              <a:gd name="connsiteX0" fmla="*/ 2726742 w 5596064"/>
              <a:gd name="connsiteY0" fmla="*/ 0 h 2264979"/>
              <a:gd name="connsiteX1" fmla="*/ 5596064 w 5596064"/>
              <a:gd name="connsiteY1" fmla="*/ 0 h 2264979"/>
              <a:gd name="connsiteX2" fmla="*/ 5596064 w 5596064"/>
              <a:gd name="connsiteY2" fmla="*/ 2264979 h 2264979"/>
              <a:gd name="connsiteX3" fmla="*/ 0 w 5596064"/>
              <a:gd name="connsiteY3" fmla="*/ 2264979 h 2264979"/>
              <a:gd name="connsiteX4" fmla="*/ 0 w 5596064"/>
              <a:gd name="connsiteY4" fmla="*/ 746234 h 2264979"/>
              <a:gd name="connsiteX5" fmla="*/ 2726742 w 5596064"/>
              <a:gd name="connsiteY5" fmla="*/ 746234 h 22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6064" h="2264979">
                <a:moveTo>
                  <a:pt x="2726742" y="0"/>
                </a:moveTo>
                <a:lnTo>
                  <a:pt x="5596064" y="0"/>
                </a:lnTo>
                <a:lnTo>
                  <a:pt x="5596064" y="2264979"/>
                </a:lnTo>
                <a:lnTo>
                  <a:pt x="0" y="2264979"/>
                </a:lnTo>
                <a:lnTo>
                  <a:pt x="0" y="746234"/>
                </a:lnTo>
                <a:lnTo>
                  <a:pt x="2726742" y="746234"/>
                </a:lnTo>
                <a:close/>
              </a:path>
            </a:pathLst>
          </a:custGeom>
        </p:spPr>
      </p:pic>
      <p:grpSp>
        <p:nvGrpSpPr>
          <p:cNvPr id="49" name="组合 48"/>
          <p:cNvGrpSpPr/>
          <p:nvPr/>
        </p:nvGrpSpPr>
        <p:grpSpPr>
          <a:xfrm>
            <a:off x="4764003" y="3785780"/>
            <a:ext cx="1607316" cy="2843163"/>
            <a:chOff x="9569994" y="1736219"/>
            <a:chExt cx="1607316" cy="2843163"/>
          </a:xfrm>
        </p:grpSpPr>
        <p:grpSp>
          <p:nvGrpSpPr>
            <p:cNvPr id="50" name="组合 49"/>
            <p:cNvGrpSpPr/>
            <p:nvPr/>
          </p:nvGrpSpPr>
          <p:grpSpPr>
            <a:xfrm>
              <a:off x="9569994" y="1736219"/>
              <a:ext cx="1607316" cy="2843163"/>
              <a:chOff x="7122033" y="1646996"/>
              <a:chExt cx="1607316" cy="2843163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7904461" y="2923063"/>
                <a:ext cx="492443" cy="156709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的基本观念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 rot="21296420">
                <a:off x="7122033" y="1646996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chemeClr val="bg1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杨</a:t>
                </a:r>
                <a:endParaRPr lang="zh-CN" altLang="en-US" sz="6600" dirty="0">
                  <a:solidFill>
                    <a:schemeClr val="bg1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7775242" y="2020510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chemeClr val="bg1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朱</a:t>
                </a:r>
                <a:endParaRPr lang="zh-CN" altLang="en-US" sz="6000" dirty="0">
                  <a:solidFill>
                    <a:schemeClr val="bg1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28561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71420" y="2264962"/>
            <a:ext cx="1536325" cy="2310584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1857525" y="1100376"/>
            <a:ext cx="226755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dirty="0" smtClean="0">
                <a:latin typeface="KaiTi" charset="-122"/>
                <a:ea typeface="KaiTi" charset="-122"/>
                <a:cs typeface="KaiTi" charset="-122"/>
              </a:rPr>
              <a:t>全生避害</a:t>
            </a:r>
            <a:endParaRPr lang="zh-CN" altLang="en-US" sz="36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30" y="2197693"/>
            <a:ext cx="4347912" cy="2203628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 rot="21296420">
            <a:off x="5408557" y="1580474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FFC000"/>
                </a:solidFill>
                <a:latin typeface="沙孟海书法字体" panose="03000509000000000000" pitchFamily="65" charset="-122"/>
                <a:ea typeface="沙孟海书法字体" panose="03000509000000000000" pitchFamily="65" charset="-122"/>
              </a:rPr>
              <a:t>杨</a:t>
            </a:r>
            <a:endParaRPr lang="zh-CN" altLang="en-US" sz="6600" dirty="0">
              <a:solidFill>
                <a:srgbClr val="FFC000"/>
              </a:solidFill>
              <a:latin typeface="沙孟海书法字体" panose="03000509000000000000" pitchFamily="65" charset="-122"/>
              <a:ea typeface="沙孟海书法字体" panose="03000509000000000000" pitchFamily="65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814456" y="228384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solidFill>
                  <a:srgbClr val="FFC000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朱</a:t>
            </a:r>
            <a:endParaRPr lang="zh-CN" altLang="en-US" sz="6000" dirty="0">
              <a:solidFill>
                <a:srgbClr val="FFC000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05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10374459" y="18679"/>
            <a:ext cx="1633261" cy="2812504"/>
            <a:chOff x="9520706" y="1766878"/>
            <a:chExt cx="1633261" cy="2812504"/>
          </a:xfrm>
        </p:grpSpPr>
        <p:grpSp>
          <p:nvGrpSpPr>
            <p:cNvPr id="62" name="组合 61"/>
            <p:cNvGrpSpPr/>
            <p:nvPr/>
          </p:nvGrpSpPr>
          <p:grpSpPr>
            <a:xfrm>
              <a:off x="9520706" y="1766878"/>
              <a:ext cx="1633261" cy="2812504"/>
              <a:chOff x="7072745" y="1677655"/>
              <a:chExt cx="1633261" cy="2812504"/>
            </a:xfrm>
          </p:grpSpPr>
          <p:sp>
            <p:nvSpPr>
              <p:cNvPr id="64" name="文本框 63"/>
              <p:cNvSpPr txBox="1"/>
              <p:nvPr/>
            </p:nvSpPr>
            <p:spPr>
              <a:xfrm>
                <a:off x="7904462" y="2923063"/>
                <a:ext cx="492443" cy="156709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的基本观念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 rot="21296420">
                <a:off x="7072745" y="1677655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chemeClr val="bg1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杨</a:t>
                </a:r>
                <a:endParaRPr lang="zh-CN" altLang="en-US" sz="6600" dirty="0">
                  <a:solidFill>
                    <a:schemeClr val="bg1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7751899" y="200672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chemeClr val="bg1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朱</a:t>
                </a:r>
                <a:endParaRPr lang="zh-CN" altLang="en-US" sz="6000" dirty="0">
                  <a:solidFill>
                    <a:schemeClr val="bg1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</a:blip>
          <a:srcRect/>
          <a:stretch>
            <a:fillRect/>
          </a:stretch>
        </p:blipFill>
        <p:spPr>
          <a:xfrm>
            <a:off x="0" y="-24629"/>
            <a:ext cx="8526239" cy="6858594"/>
          </a:xfrm>
          <a:prstGeom prst="rect">
            <a:avLst/>
          </a:prstGeom>
          <a:effectLst/>
        </p:spPr>
      </p:pic>
      <p:grpSp>
        <p:nvGrpSpPr>
          <p:cNvPr id="6" name="组 5"/>
          <p:cNvGrpSpPr/>
          <p:nvPr/>
        </p:nvGrpSpPr>
        <p:grpSpPr>
          <a:xfrm>
            <a:off x="237188" y="510778"/>
            <a:ext cx="2014219" cy="2014219"/>
            <a:chOff x="220562" y="2414845"/>
            <a:chExt cx="2014219" cy="2014219"/>
          </a:xfrm>
        </p:grpSpPr>
        <p:sp>
          <p:nvSpPr>
            <p:cNvPr id="51" name="椭圆 50"/>
            <p:cNvSpPr/>
            <p:nvPr/>
          </p:nvSpPr>
          <p:spPr>
            <a:xfrm>
              <a:off x="220562" y="2414845"/>
              <a:ext cx="2014219" cy="2014219"/>
            </a:xfrm>
            <a:prstGeom prst="ellipse">
              <a:avLst/>
            </a:prstGeom>
            <a:solidFill>
              <a:schemeClr val="tx1"/>
            </a:solidFill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1447" y="3639434"/>
              <a:ext cx="306381" cy="288328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696319" y="2742063"/>
              <a:ext cx="1007258" cy="11079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6600" dirty="0" smtClean="0">
                  <a:solidFill>
                    <a:srgbClr val="FFC000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避</a:t>
              </a:r>
              <a:endParaRPr lang="zh-CN" altLang="en-US" sz="6600" dirty="0">
                <a:solidFill>
                  <a:srgbClr val="FFC000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</p:grpSp>
      <p:grpSp>
        <p:nvGrpSpPr>
          <p:cNvPr id="69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7034468" y="1264087"/>
            <a:ext cx="4171708" cy="5202050"/>
            <a:chOff x="4998808" y="291564"/>
            <a:chExt cx="4380085" cy="5204236"/>
          </a:xfrm>
        </p:grpSpPr>
        <p:sp>
          <p:nvSpPr>
            <p:cNvPr id="70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4998808" y="291564"/>
              <a:ext cx="4380085" cy="5038963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71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7897" y="5185880"/>
              <a:ext cx="950996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grpSp>
        <p:nvGrpSpPr>
          <p:cNvPr id="74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3562304" y="2985657"/>
            <a:ext cx="2825676" cy="3399074"/>
            <a:chOff x="5737644" y="2003546"/>
            <a:chExt cx="2966819" cy="3400502"/>
          </a:xfrm>
        </p:grpSpPr>
        <p:sp>
          <p:nvSpPr>
            <p:cNvPr id="75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5737644" y="2003546"/>
              <a:ext cx="2906760" cy="3326982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76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3467" y="5094128"/>
              <a:ext cx="950996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sp>
        <p:nvSpPr>
          <p:cNvPr id="77" name="矩形 76"/>
          <p:cNvSpPr/>
          <p:nvPr/>
        </p:nvSpPr>
        <p:spPr>
          <a:xfrm>
            <a:off x="7034468" y="1264087"/>
            <a:ext cx="425150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道家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哲学的出发点是全生避害。为了全生避害，杨朱的方法是“避”。这也就是普通隐者的方法，他们逃离人世，遁迹山林，心想这样就可以避开人世的恶。可是人世间事情多么复杂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不论你隐藏得多么好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总是有些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恶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仍</a:t>
            </a:r>
          </a:p>
        </p:txBody>
      </p:sp>
      <p:sp>
        <p:nvSpPr>
          <p:cNvPr id="7" name="矩形 6"/>
          <p:cNvSpPr/>
          <p:nvPr/>
        </p:nvSpPr>
        <p:spPr>
          <a:xfrm>
            <a:off x="3562304" y="2985657"/>
            <a:ext cx="282567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然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无法避开。所以有些时候，“避”的方法还是不中用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en-US" altLang="zh-CN" sz="3200" dirty="0" smtClean="0">
              <a:solidFill>
                <a:srgbClr val="E0A54A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冯友兰著 涂又光译  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【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M】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北京：北京大学出版社，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2013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年版  第</a:t>
            </a:r>
            <a:r>
              <a:rPr lang="en-US" altLang="zh-CN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66</a:t>
            </a:r>
            <a:r>
              <a:rPr lang="zh-CN" altLang="en-US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14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endParaRPr lang="en-US" altLang="zh-CN" sz="3200" dirty="0">
              <a:solidFill>
                <a:srgbClr val="E0A54A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zh-CN" altLang="en-US" sz="3200" dirty="0">
              <a:solidFill>
                <a:srgbClr val="E0A54A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80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7276397" y="2451347"/>
            <a:ext cx="2940144" cy="4427721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4841106" y="835669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道</a:t>
            </a:r>
            <a:endParaRPr lang="zh-CN" altLang="en-US" sz="88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519330" y="2176616"/>
            <a:ext cx="369332" cy="2038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家之第二阶段</a:t>
            </a:r>
            <a:endParaRPr lang="en-US" altLang="zh-CN" sz="12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785557" y="4665207"/>
            <a:ext cx="6642222" cy="66422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5" name="Freeform 21"/>
          <p:cNvSpPr>
            <a:spLocks noEditPoints="1"/>
          </p:cNvSpPr>
          <p:nvPr/>
        </p:nvSpPr>
        <p:spPr bwMode="auto">
          <a:xfrm>
            <a:off x="3278448" y="4698967"/>
            <a:ext cx="3005739" cy="1729809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5918518" y="1704679"/>
            <a:ext cx="861774" cy="12977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spc="300" dirty="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老子</a:t>
            </a:r>
            <a:endParaRPr lang="zh-CN" altLang="en-US" sz="4400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5339101" y="5274771"/>
            <a:ext cx="1616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道，可道；</a:t>
            </a:r>
            <a:r>
              <a:rPr lang="en-US" altLang="zh-CN" sz="1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zh-CN" sz="140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zh-CN" altLang="en-US" sz="1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非常道！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433" y="5203214"/>
            <a:ext cx="216000" cy="216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442" y="2573094"/>
            <a:ext cx="158479" cy="15847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9232" y="4341378"/>
            <a:ext cx="1955656" cy="143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35790" y="4457852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831273" y="1033904"/>
            <a:ext cx="9111082" cy="4066650"/>
            <a:chOff x="1496636" y="1858087"/>
            <a:chExt cx="8827731" cy="3143445"/>
          </a:xfrm>
        </p:grpSpPr>
        <p:sp>
          <p:nvSpPr>
            <p:cNvPr id="24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1496636" y="1858087"/>
              <a:ext cx="8827731" cy="3143445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25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73370" y="4659339"/>
              <a:ext cx="950997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  <p:sp>
        <p:nvSpPr>
          <p:cNvPr id="31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6730782" y="4885664"/>
            <a:ext cx="905755" cy="30979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15647" y="1116617"/>
            <a:ext cx="911108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老子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大部分思想表示出另一种企图，就是揭示宇宙事物变化的规律。事物变，但是事物变化的规律不变。一个人如果懂得了这些规律，并且遵循这些规律以调整自己的行动，他就能够使事物转向对他有利。这是先秦道家发展的第二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阶段。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     </a:t>
            </a:r>
            <a:r>
              <a:rPr lang="en-US" altLang="zh-CN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冯友兰著 涂又光译  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【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M】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北京：北京大学出版社，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2013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年版  第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66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</a:p>
        </p:txBody>
      </p:sp>
      <p:sp>
        <p:nvSpPr>
          <p:cNvPr id="12" name="文本框 11"/>
          <p:cNvSpPr txBox="1"/>
          <p:nvPr/>
        </p:nvSpPr>
        <p:spPr>
          <a:xfrm rot="21296420">
            <a:off x="10851568" y="-161338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道</a:t>
            </a:r>
            <a:endParaRPr lang="zh-CN" altLang="en-US" sz="8800" b="1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14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845807" y="4804937"/>
            <a:ext cx="905755" cy="30979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1061299" y="1580784"/>
            <a:ext cx="1593552" cy="3160473"/>
            <a:chOff x="9488021" y="1713861"/>
            <a:chExt cx="2018446" cy="3160473"/>
          </a:xfrm>
        </p:grpSpPr>
        <p:grpSp>
          <p:nvGrpSpPr>
            <p:cNvPr id="38" name="组合 37"/>
            <p:cNvGrpSpPr/>
            <p:nvPr/>
          </p:nvGrpSpPr>
          <p:grpSpPr>
            <a:xfrm>
              <a:off x="9488021" y="1713861"/>
              <a:ext cx="2018446" cy="3160473"/>
              <a:chOff x="7040060" y="1624638"/>
              <a:chExt cx="2018446" cy="3160473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7773180" y="2923063"/>
                <a:ext cx="623745" cy="186204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道家第二阶段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 rot="21296420">
                <a:off x="7040060" y="1624638"/>
                <a:ext cx="1305964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FFC000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老</a:t>
                </a:r>
                <a:endParaRPr lang="zh-CN" altLang="en-US" sz="6600" dirty="0">
                  <a:solidFill>
                    <a:srgbClr val="FFC000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7850002" y="2028152"/>
                <a:ext cx="1208504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FFC00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FFC000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47743" y="3376869"/>
              <a:ext cx="148966" cy="144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931249" y="1781049"/>
            <a:ext cx="2716066" cy="3368460"/>
            <a:chOff x="3422396" y="1580784"/>
            <a:chExt cx="1652154" cy="3096491"/>
          </a:xfrm>
        </p:grpSpPr>
        <p:sp>
          <p:nvSpPr>
            <p:cNvPr id="27" name="矩形 26"/>
            <p:cNvSpPr/>
            <p:nvPr/>
          </p:nvSpPr>
          <p:spPr>
            <a:xfrm>
              <a:off x="3422396" y="2186736"/>
              <a:ext cx="1652154" cy="232756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3422396" y="1580784"/>
              <a:ext cx="1652154" cy="3096491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029774" y="1580784"/>
              <a:ext cx="388990" cy="71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847197" y="1612928"/>
              <a:ext cx="615553" cy="58605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>
                  <a:latin typeface="TypeLand 康熙字典體試用版" pitchFamily="50" charset="-120"/>
                  <a:ea typeface="TypeLand 康熙字典體試用版" pitchFamily="50" charset="-120"/>
                </a:rPr>
                <a:t> </a:t>
              </a:r>
              <a:r>
                <a:rPr lang="zh-CN" altLang="en-US" sz="2800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道</a:t>
              </a:r>
              <a:endParaRPr lang="zh-CN" altLang="en-US" sz="2800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4974" y="2194134"/>
              <a:ext cx="138589" cy="133969"/>
            </a:xfrm>
            <a:prstGeom prst="rect">
              <a:avLst/>
            </a:prstGeom>
          </p:spPr>
        </p:pic>
      </p:grp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 flipH="1">
            <a:off x="139510" y="230595"/>
            <a:ext cx="2586922" cy="6469368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5947463" y="1661133"/>
            <a:ext cx="58685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传统的说法是，老子是楚国</a:t>
            </a:r>
            <a:r>
              <a:rPr kumimoji="1" lang="en-US" altLang="zh-CN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今河南省南部</a:t>
            </a:r>
            <a:r>
              <a:rPr kumimoji="1" lang="en-US" altLang="zh-CN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)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人，与孔子同时代而比孔子年长，孔子曾问礼于老子。很称赞老子。以“老子”为名的书、后来也叫做</a:t>
            </a:r>
            <a:r>
              <a:rPr kumimoji="1" lang="en-US" altLang="zh-CN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道德经</a:t>
            </a:r>
            <a:r>
              <a:rPr kumimoji="1" lang="en-US" altLang="zh-CN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，因而也被当做中国历史上第一部哲学著作。现代的学术研究，使我们改变了这个看法，认为</a:t>
            </a:r>
            <a:r>
              <a:rPr kumimoji="1" lang="en-US" altLang="zh-CN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老子</a:t>
            </a:r>
            <a:r>
              <a:rPr kumimoji="1" lang="en-US" altLang="zh-CN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的年代晚于孔子很久。</a:t>
            </a:r>
            <a:endParaRPr kumimoji="1" lang="zh-CN" altLang="en-US" sz="2400" b="1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81180" y="458046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第九章   导语</a:t>
            </a:r>
            <a:endParaRPr lang="zh-CN" altLang="en-US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6C82C17-8316-4A14-B39A-F1AD390617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622277" y="218114"/>
            <a:ext cx="3345251" cy="25971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850CD04-7F51-4C0F-BCD2-BB58C58F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8281448" y="2258008"/>
            <a:ext cx="5682815" cy="44133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8FBF7E0-7B7B-4E3C-BDD7-6F090F4139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40000"/>
          </a:blip>
          <a:stretch>
            <a:fillRect/>
          </a:stretch>
        </p:blipFill>
        <p:spPr>
          <a:xfrm>
            <a:off x="279918" y="4322018"/>
            <a:ext cx="2269293" cy="176181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50FF6D3-C9CC-4DBC-998E-1F1A8F13F635}"/>
              </a:ext>
            </a:extLst>
          </p:cNvPr>
          <p:cNvGrpSpPr/>
          <p:nvPr/>
        </p:nvGrpSpPr>
        <p:grpSpPr>
          <a:xfrm>
            <a:off x="2596288" y="713222"/>
            <a:ext cx="5907035" cy="4640314"/>
            <a:chOff x="2596288" y="713222"/>
            <a:chExt cx="5907035" cy="4640314"/>
          </a:xfrm>
        </p:grpSpPr>
        <p:sp>
          <p:nvSpPr>
            <p:cNvPr id="2" name="椭圆 1">
              <a:extLst>
                <a:ext uri="{FF2B5EF4-FFF2-40B4-BE49-F238E27FC236}">
                  <a16:creationId xmlns="" xmlns:a16="http://schemas.microsoft.com/office/drawing/2014/main" id="{E540E669-12F6-4AAF-9521-03253A65F32E}"/>
                </a:ext>
              </a:extLst>
            </p:cNvPr>
            <p:cNvSpPr/>
            <p:nvPr/>
          </p:nvSpPr>
          <p:spPr>
            <a:xfrm>
              <a:off x="3749351" y="730791"/>
              <a:ext cx="4522344" cy="452234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267175B7-EA62-4801-A2A6-08D69B102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6288" y="713222"/>
              <a:ext cx="5907035" cy="4640314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DB1D2D0D-1FAD-4882-95FF-4A63D9AD8AF8}"/>
              </a:ext>
            </a:extLst>
          </p:cNvPr>
          <p:cNvSpPr txBox="1"/>
          <p:nvPr/>
        </p:nvSpPr>
        <p:spPr>
          <a:xfrm>
            <a:off x="5401189" y="1305266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chemeClr val="bg1">
                    <a:lumMod val="95000"/>
                  </a:schemeClr>
                </a:solidFill>
              </a:rPr>
              <a:t>天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022E9285-AF24-4652-A601-E5515C4EF93C}"/>
              </a:ext>
            </a:extLst>
          </p:cNvPr>
          <p:cNvSpPr/>
          <p:nvPr/>
        </p:nvSpPr>
        <p:spPr>
          <a:xfrm>
            <a:off x="4250972" y="2759311"/>
            <a:ext cx="3335528" cy="103709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当代著名哲学家、教育家冯友兰提出，哲学的任务包括提高人的精神境界。人做各种事的各种意义合成一个整体，就构成了人的人生境界。从低到高，它们是：自然境界，功利境界，道德境界，天地境界。</a:t>
            </a:r>
          </a:p>
        </p:txBody>
      </p:sp>
    </p:spTree>
    <p:extLst>
      <p:ext uri="{BB962C8B-B14F-4D97-AF65-F5344CB8AC3E}">
        <p14:creationId xmlns:p14="http://schemas.microsoft.com/office/powerpoint/2010/main" val="19774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491476" y="1035259"/>
            <a:ext cx="5068418" cy="5087570"/>
            <a:chOff x="5095114" y="1032125"/>
            <a:chExt cx="5013960" cy="5018155"/>
          </a:xfrm>
        </p:grpSpPr>
        <p:sp>
          <p:nvSpPr>
            <p:cNvPr id="15" name="椭圆 14"/>
            <p:cNvSpPr/>
            <p:nvPr/>
          </p:nvSpPr>
          <p:spPr>
            <a:xfrm>
              <a:off x="5095114" y="1032125"/>
              <a:ext cx="5013960" cy="5013960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5095114" y="1926868"/>
              <a:ext cx="4783661" cy="4123412"/>
            </a:xfrm>
            <a:custGeom>
              <a:avLst/>
              <a:gdLst>
                <a:gd name="connsiteX0" fmla="*/ 592250 w 4783661"/>
                <a:gd name="connsiteY0" fmla="*/ 0 h 4123412"/>
                <a:gd name="connsiteX1" fmla="*/ 558961 w 4783661"/>
                <a:gd name="connsiteY1" fmla="*/ 69102 h 4123412"/>
                <a:gd name="connsiteX2" fmla="*/ 361950 w 4783661"/>
                <a:gd name="connsiteY2" fmla="*/ 1044932 h 4123412"/>
                <a:gd name="connsiteX3" fmla="*/ 2868930 w 4783661"/>
                <a:gd name="connsiteY3" fmla="*/ 3551912 h 4123412"/>
                <a:gd name="connsiteX4" fmla="*/ 4641633 w 4783661"/>
                <a:gd name="connsiteY4" fmla="*/ 2817635 h 4123412"/>
                <a:gd name="connsiteX5" fmla="*/ 4783661 w 4783661"/>
                <a:gd name="connsiteY5" fmla="*/ 2661365 h 4123412"/>
                <a:gd name="connsiteX6" fmla="*/ 4711381 w 4783661"/>
                <a:gd name="connsiteY6" fmla="*/ 2811408 h 4123412"/>
                <a:gd name="connsiteX7" fmla="*/ 2506980 w 4783661"/>
                <a:gd name="connsiteY7" fmla="*/ 4123412 h 4123412"/>
                <a:gd name="connsiteX8" fmla="*/ 0 w 4783661"/>
                <a:gd name="connsiteY8" fmla="*/ 1616432 h 4123412"/>
                <a:gd name="connsiteX9" fmla="*/ 572473 w 4783661"/>
                <a:gd name="connsiteY9" fmla="*/ 21760 h 41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661" h="4123412">
                  <a:moveTo>
                    <a:pt x="592250" y="0"/>
                  </a:moveTo>
                  <a:lnTo>
                    <a:pt x="558961" y="69102"/>
                  </a:lnTo>
                  <a:cubicBezTo>
                    <a:pt x="432101" y="369033"/>
                    <a:pt x="361950" y="698790"/>
                    <a:pt x="361950" y="1044932"/>
                  </a:cubicBezTo>
                  <a:cubicBezTo>
                    <a:pt x="361950" y="2429499"/>
                    <a:pt x="1484363" y="3551912"/>
                    <a:pt x="2868930" y="3551912"/>
                  </a:cubicBezTo>
                  <a:cubicBezTo>
                    <a:pt x="3561214" y="3551912"/>
                    <a:pt x="4187959" y="3271309"/>
                    <a:pt x="4641633" y="2817635"/>
                  </a:cubicBezTo>
                  <a:lnTo>
                    <a:pt x="4783661" y="2661365"/>
                  </a:lnTo>
                  <a:lnTo>
                    <a:pt x="4711381" y="2811408"/>
                  </a:lnTo>
                  <a:cubicBezTo>
                    <a:pt x="4286851" y="3592897"/>
                    <a:pt x="3458870" y="4123412"/>
                    <a:pt x="2506980" y="4123412"/>
                  </a:cubicBezTo>
                  <a:cubicBezTo>
                    <a:pt x="1122413" y="4123412"/>
                    <a:pt x="0" y="3000999"/>
                    <a:pt x="0" y="1616432"/>
                  </a:cubicBezTo>
                  <a:cubicBezTo>
                    <a:pt x="0" y="1010684"/>
                    <a:pt x="214837" y="455114"/>
                    <a:pt x="572473" y="217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571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81818" y="4618813"/>
            <a:ext cx="2014219" cy="2015904"/>
            <a:chOff x="5095114" y="1032125"/>
            <a:chExt cx="5013960" cy="5018155"/>
          </a:xfrm>
        </p:grpSpPr>
        <p:sp>
          <p:nvSpPr>
            <p:cNvPr id="18" name="椭圆 17"/>
            <p:cNvSpPr/>
            <p:nvPr/>
          </p:nvSpPr>
          <p:spPr>
            <a:xfrm>
              <a:off x="5095114" y="1032125"/>
              <a:ext cx="5013960" cy="5013960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095114" y="1926868"/>
              <a:ext cx="4783661" cy="4123412"/>
            </a:xfrm>
            <a:custGeom>
              <a:avLst/>
              <a:gdLst>
                <a:gd name="connsiteX0" fmla="*/ 592250 w 4783661"/>
                <a:gd name="connsiteY0" fmla="*/ 0 h 4123412"/>
                <a:gd name="connsiteX1" fmla="*/ 558961 w 4783661"/>
                <a:gd name="connsiteY1" fmla="*/ 69102 h 4123412"/>
                <a:gd name="connsiteX2" fmla="*/ 361950 w 4783661"/>
                <a:gd name="connsiteY2" fmla="*/ 1044932 h 4123412"/>
                <a:gd name="connsiteX3" fmla="*/ 2868930 w 4783661"/>
                <a:gd name="connsiteY3" fmla="*/ 3551912 h 4123412"/>
                <a:gd name="connsiteX4" fmla="*/ 4641633 w 4783661"/>
                <a:gd name="connsiteY4" fmla="*/ 2817635 h 4123412"/>
                <a:gd name="connsiteX5" fmla="*/ 4783661 w 4783661"/>
                <a:gd name="connsiteY5" fmla="*/ 2661365 h 4123412"/>
                <a:gd name="connsiteX6" fmla="*/ 4711381 w 4783661"/>
                <a:gd name="connsiteY6" fmla="*/ 2811408 h 4123412"/>
                <a:gd name="connsiteX7" fmla="*/ 2506980 w 4783661"/>
                <a:gd name="connsiteY7" fmla="*/ 4123412 h 4123412"/>
                <a:gd name="connsiteX8" fmla="*/ 0 w 4783661"/>
                <a:gd name="connsiteY8" fmla="*/ 1616432 h 4123412"/>
                <a:gd name="connsiteX9" fmla="*/ 572473 w 4783661"/>
                <a:gd name="connsiteY9" fmla="*/ 21760 h 41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661" h="4123412">
                  <a:moveTo>
                    <a:pt x="592250" y="0"/>
                  </a:moveTo>
                  <a:lnTo>
                    <a:pt x="558961" y="69102"/>
                  </a:lnTo>
                  <a:cubicBezTo>
                    <a:pt x="432101" y="369033"/>
                    <a:pt x="361950" y="698790"/>
                    <a:pt x="361950" y="1044932"/>
                  </a:cubicBezTo>
                  <a:cubicBezTo>
                    <a:pt x="361950" y="2429499"/>
                    <a:pt x="1484363" y="3551912"/>
                    <a:pt x="2868930" y="3551912"/>
                  </a:cubicBezTo>
                  <a:cubicBezTo>
                    <a:pt x="3561214" y="3551912"/>
                    <a:pt x="4187959" y="3271309"/>
                    <a:pt x="4641633" y="2817635"/>
                  </a:cubicBezTo>
                  <a:lnTo>
                    <a:pt x="4783661" y="2661365"/>
                  </a:lnTo>
                  <a:lnTo>
                    <a:pt x="4711381" y="2811408"/>
                  </a:lnTo>
                  <a:cubicBezTo>
                    <a:pt x="4286851" y="3592897"/>
                    <a:pt x="3458870" y="4123412"/>
                    <a:pt x="2506980" y="4123412"/>
                  </a:cubicBezTo>
                  <a:cubicBezTo>
                    <a:pt x="1122413" y="4123412"/>
                    <a:pt x="0" y="3000999"/>
                    <a:pt x="0" y="1616432"/>
                  </a:cubicBezTo>
                  <a:cubicBezTo>
                    <a:pt x="0" y="1010684"/>
                    <a:pt x="214837" y="455114"/>
                    <a:pt x="572473" y="217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571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051258" y="2126201"/>
            <a:ext cx="1833244" cy="1834778"/>
            <a:chOff x="5095114" y="1032125"/>
            <a:chExt cx="5013960" cy="5018155"/>
          </a:xfrm>
        </p:grpSpPr>
        <p:sp>
          <p:nvSpPr>
            <p:cNvPr id="21" name="椭圆 20"/>
            <p:cNvSpPr/>
            <p:nvPr/>
          </p:nvSpPr>
          <p:spPr>
            <a:xfrm>
              <a:off x="5095114" y="1032125"/>
              <a:ext cx="5013960" cy="5013960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095114" y="1926868"/>
              <a:ext cx="4783661" cy="4123412"/>
            </a:xfrm>
            <a:custGeom>
              <a:avLst/>
              <a:gdLst>
                <a:gd name="connsiteX0" fmla="*/ 592250 w 4783661"/>
                <a:gd name="connsiteY0" fmla="*/ 0 h 4123412"/>
                <a:gd name="connsiteX1" fmla="*/ 558961 w 4783661"/>
                <a:gd name="connsiteY1" fmla="*/ 69102 h 4123412"/>
                <a:gd name="connsiteX2" fmla="*/ 361950 w 4783661"/>
                <a:gd name="connsiteY2" fmla="*/ 1044932 h 4123412"/>
                <a:gd name="connsiteX3" fmla="*/ 2868930 w 4783661"/>
                <a:gd name="connsiteY3" fmla="*/ 3551912 h 4123412"/>
                <a:gd name="connsiteX4" fmla="*/ 4641633 w 4783661"/>
                <a:gd name="connsiteY4" fmla="*/ 2817635 h 4123412"/>
                <a:gd name="connsiteX5" fmla="*/ 4783661 w 4783661"/>
                <a:gd name="connsiteY5" fmla="*/ 2661365 h 4123412"/>
                <a:gd name="connsiteX6" fmla="*/ 4711381 w 4783661"/>
                <a:gd name="connsiteY6" fmla="*/ 2811408 h 4123412"/>
                <a:gd name="connsiteX7" fmla="*/ 2506980 w 4783661"/>
                <a:gd name="connsiteY7" fmla="*/ 4123412 h 4123412"/>
                <a:gd name="connsiteX8" fmla="*/ 0 w 4783661"/>
                <a:gd name="connsiteY8" fmla="*/ 1616432 h 4123412"/>
                <a:gd name="connsiteX9" fmla="*/ 572473 w 4783661"/>
                <a:gd name="connsiteY9" fmla="*/ 21760 h 41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661" h="4123412">
                  <a:moveTo>
                    <a:pt x="592250" y="0"/>
                  </a:moveTo>
                  <a:lnTo>
                    <a:pt x="558961" y="69102"/>
                  </a:lnTo>
                  <a:cubicBezTo>
                    <a:pt x="432101" y="369033"/>
                    <a:pt x="361950" y="698790"/>
                    <a:pt x="361950" y="1044932"/>
                  </a:cubicBezTo>
                  <a:cubicBezTo>
                    <a:pt x="361950" y="2429499"/>
                    <a:pt x="1484363" y="3551912"/>
                    <a:pt x="2868930" y="3551912"/>
                  </a:cubicBezTo>
                  <a:cubicBezTo>
                    <a:pt x="3561214" y="3551912"/>
                    <a:pt x="4187959" y="3271309"/>
                    <a:pt x="4641633" y="2817635"/>
                  </a:cubicBezTo>
                  <a:lnTo>
                    <a:pt x="4783661" y="2661365"/>
                  </a:lnTo>
                  <a:lnTo>
                    <a:pt x="4711381" y="2811408"/>
                  </a:lnTo>
                  <a:cubicBezTo>
                    <a:pt x="4286851" y="3592897"/>
                    <a:pt x="3458870" y="4123412"/>
                    <a:pt x="2506980" y="4123412"/>
                  </a:cubicBezTo>
                  <a:cubicBezTo>
                    <a:pt x="1122413" y="4123412"/>
                    <a:pt x="0" y="3000999"/>
                    <a:pt x="0" y="1616432"/>
                  </a:cubicBezTo>
                  <a:cubicBezTo>
                    <a:pt x="0" y="1010684"/>
                    <a:pt x="214837" y="455114"/>
                    <a:pt x="572473" y="217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571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417053" y="1757727"/>
            <a:ext cx="1692516" cy="1897273"/>
            <a:chOff x="4513194" y="802940"/>
            <a:chExt cx="1692516" cy="1897273"/>
          </a:xfrm>
        </p:grpSpPr>
        <p:sp>
          <p:nvSpPr>
            <p:cNvPr id="37" name="文本框 36"/>
            <p:cNvSpPr txBox="1"/>
            <p:nvPr/>
          </p:nvSpPr>
          <p:spPr>
            <a:xfrm>
              <a:off x="4513559" y="802940"/>
              <a:ext cx="461665" cy="116955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道，无名</a:t>
              </a:r>
              <a:endParaRPr lang="zh-CN" altLang="en-US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553556" y="1869216"/>
              <a:ext cx="1652154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道可道，非常道；名可名，非常名。无名天地之始，有名万物之母。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4938" y="1320732"/>
              <a:ext cx="138589" cy="133969"/>
            </a:xfrm>
            <a:prstGeom prst="rect">
              <a:avLst/>
            </a:prstGeom>
          </p:spPr>
        </p:pic>
        <p:cxnSp>
          <p:nvCxnSpPr>
            <p:cNvPr id="41" name="直接连接符 40"/>
            <p:cNvCxnSpPr/>
            <p:nvPr/>
          </p:nvCxnSpPr>
          <p:spPr>
            <a:xfrm flipH="1">
              <a:off x="4513194" y="884536"/>
              <a:ext cx="365" cy="9695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1443883" y="4403174"/>
            <a:ext cx="1652154" cy="1623239"/>
            <a:chOff x="4423738" y="789047"/>
            <a:chExt cx="1652154" cy="1623239"/>
          </a:xfrm>
        </p:grpSpPr>
        <p:sp>
          <p:nvSpPr>
            <p:cNvPr id="43" name="文本框 42"/>
            <p:cNvSpPr txBox="1"/>
            <p:nvPr/>
          </p:nvSpPr>
          <p:spPr>
            <a:xfrm>
              <a:off x="4530919" y="789047"/>
              <a:ext cx="461665" cy="116955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道，无名</a:t>
              </a:r>
              <a:endParaRPr lang="zh-CN" altLang="en-US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423738" y="1950621"/>
              <a:ext cx="1652154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通常无名，朴。</a:t>
              </a:r>
              <a:r>
                <a:rPr lang="en-US" altLang="zh-CN" sz="12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……</a:t>
              </a:r>
              <a:r>
                <a:rPr lang="zh-CN" altLang="en-US" sz="12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始制有名。</a:t>
              </a: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4938" y="1320732"/>
              <a:ext cx="138589" cy="133969"/>
            </a:xfrm>
            <a:prstGeom prst="rect">
              <a:avLst/>
            </a:prstGeom>
          </p:spPr>
        </p:pic>
        <p:cxnSp>
          <p:nvCxnSpPr>
            <p:cNvPr id="47" name="直接连接符 46"/>
            <p:cNvCxnSpPr/>
            <p:nvPr/>
          </p:nvCxnSpPr>
          <p:spPr>
            <a:xfrm flipH="1">
              <a:off x="4513195" y="916870"/>
              <a:ext cx="27292" cy="93724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472664" y="411279"/>
            <a:ext cx="1586203" cy="2305908"/>
            <a:chOff x="9491324" y="1683569"/>
            <a:chExt cx="1586203" cy="2305908"/>
          </a:xfrm>
        </p:grpSpPr>
        <p:grpSp>
          <p:nvGrpSpPr>
            <p:cNvPr id="49" name="组合 48"/>
            <p:cNvGrpSpPr/>
            <p:nvPr/>
          </p:nvGrpSpPr>
          <p:grpSpPr>
            <a:xfrm>
              <a:off x="9491324" y="1683569"/>
              <a:ext cx="1577638" cy="2305908"/>
              <a:chOff x="7043363" y="1594346"/>
              <a:chExt cx="1577638" cy="2305908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7904447" y="2923063"/>
                <a:ext cx="492443" cy="97719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的思想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 rot="21296420">
                <a:off x="7043363" y="1594346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FFC000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老</a:t>
                </a:r>
                <a:endParaRPr lang="zh-CN" altLang="en-US" sz="6600" dirty="0">
                  <a:solidFill>
                    <a:srgbClr val="FFC000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7666894" y="200672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FFC00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FFC000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8561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</a:blip>
          <a:srcRect/>
          <a:stretch>
            <a:fillRect/>
          </a:stretch>
        </p:blipFill>
        <p:spPr>
          <a:xfrm>
            <a:off x="8950584" y="-290374"/>
            <a:ext cx="3241416" cy="6858594"/>
          </a:xfrm>
          <a:prstGeom prst="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5027554" y="1164128"/>
            <a:ext cx="8350799" cy="4410600"/>
            <a:chOff x="5027554" y="1164128"/>
            <a:chExt cx="8350799" cy="4410600"/>
          </a:xfrm>
        </p:grpSpPr>
        <p:grpSp>
          <p:nvGrpSpPr>
            <p:cNvPr id="10" name="组 9"/>
            <p:cNvGrpSpPr/>
            <p:nvPr/>
          </p:nvGrpSpPr>
          <p:grpSpPr>
            <a:xfrm>
              <a:off x="5027554" y="1164128"/>
              <a:ext cx="4428783" cy="4209073"/>
              <a:chOff x="5027554" y="1164128"/>
              <a:chExt cx="4428783" cy="4209073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5221342" y="1164128"/>
                <a:ext cx="4234995" cy="3355145"/>
                <a:chOff x="2704793" y="556347"/>
                <a:chExt cx="3524462" cy="3355145"/>
              </a:xfrm>
            </p:grpSpPr>
            <p:sp>
              <p:nvSpPr>
                <p:cNvPr id="24" name="文本框 23"/>
                <p:cNvSpPr txBox="1"/>
                <p:nvPr/>
              </p:nvSpPr>
              <p:spPr>
                <a:xfrm>
                  <a:off x="5244572" y="556347"/>
                  <a:ext cx="461050" cy="1745673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zh-CN" altLang="en-US" sz="2400" b="1" spc="300" dirty="0" smtClean="0">
                      <a:solidFill>
                        <a:srgbClr val="FFC000"/>
                      </a:solidFill>
                      <a:latin typeface="TypeLand 康熙字典體試用版" pitchFamily="50" charset="-120"/>
                      <a:ea typeface="TypeLand 康熙字典體試用版" pitchFamily="50" charset="-120"/>
                    </a:rPr>
                    <a:t>道，无名</a:t>
                  </a:r>
                  <a:endParaRPr lang="zh-CN" altLang="en-US" sz="2400" b="1" spc="300" dirty="0">
                    <a:solidFill>
                      <a:srgbClr val="FFC000"/>
                    </a:solidFill>
                    <a:latin typeface="TypeLand 康熙字典體試用版" pitchFamily="50" charset="-120"/>
                    <a:ea typeface="TypeLand 康熙字典體試用版" pitchFamily="50" charset="-120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3125146" y="672878"/>
                  <a:ext cx="2119427" cy="923330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zh-CN" altLang="en-US" dirty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因为道无名，所以不可言说。但是我们还是</a:t>
                  </a:r>
                  <a:r>
                    <a:rPr lang="zh-CN" altLang="en-US" dirty="0" smtClean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希望对</a:t>
                  </a:r>
                  <a:r>
                    <a:rPr lang="zh-CN" altLang="en-US" dirty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于道有所言说，</a:t>
                  </a:r>
                  <a:r>
                    <a:rPr lang="zh-CN" altLang="en-US" dirty="0" smtClean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只</a:t>
                  </a:r>
                  <a:endParaRPr lang="zh-CN" altLang="en-US" dirty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endParaRPr>
                </a:p>
              </p:txBody>
            </p:sp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5680909" y="1653242"/>
                  <a:ext cx="138589" cy="133969"/>
                </a:xfrm>
                <a:prstGeom prst="rect">
                  <a:avLst/>
                </a:prstGeom>
              </p:spPr>
            </p:pic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5246791" y="586810"/>
                  <a:ext cx="615" cy="132839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文本框 54"/>
                <p:cNvSpPr txBox="1"/>
                <p:nvPr/>
              </p:nvSpPr>
              <p:spPr>
                <a:xfrm>
                  <a:off x="2704793" y="2711163"/>
                  <a:ext cx="3524462" cy="1200329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zh-CN" altLang="en-US" dirty="0" smtClean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们称桌子为桌子</a:t>
                  </a:r>
                  <a:r>
                    <a:rPr lang="zh-CN" altLang="en-US" dirty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，意思是说</a:t>
                  </a:r>
                  <a:r>
                    <a:rPr lang="zh-CN" altLang="en-US" dirty="0" smtClean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，</a:t>
                  </a:r>
                  <a:r>
                    <a:rPr lang="zh-CN" altLang="en-US" dirty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它有某些属性，由于有这些属性。它就能够名为桌子。但是我们称道为道，意思并不是说，它有任何</a:t>
                  </a:r>
                  <a:r>
                    <a:rPr lang="zh-CN" altLang="en-US" dirty="0" smtClean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这样</a:t>
                  </a:r>
                  <a:r>
                    <a:rPr lang="zh-CN" altLang="en-US" dirty="0">
                      <a:solidFill>
                        <a:schemeClr val="bg1"/>
                      </a:solidFill>
                      <a:latin typeface="KaiTi" charset="-122"/>
                      <a:ea typeface="KaiTi" charset="-122"/>
                      <a:cs typeface="KaiTi" charset="-122"/>
                    </a:rPr>
                    <a:t>的有名的属性。</a:t>
                  </a:r>
                </a:p>
              </p:txBody>
            </p:sp>
          </p:grpSp>
          <p:sp>
            <p:nvSpPr>
              <p:cNvPr id="56" name="文本框 55"/>
              <p:cNvSpPr txBox="1"/>
              <p:nvPr/>
            </p:nvSpPr>
            <p:spPr>
              <a:xfrm>
                <a:off x="5027554" y="2124024"/>
                <a:ext cx="3310290" cy="120032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KaiTi" charset="-122"/>
                    <a:ea typeface="KaiTi" charset="-122"/>
                    <a:cs typeface="KaiTi" charset="-122"/>
                  </a:rPr>
                  <a:t>好勉强给它某种代号。所以是我们称它为道，其实道根本不是名。也就是说，我们称道为道，</a:t>
                </a:r>
                <a:r>
                  <a:rPr lang="zh-CN" altLang="en-US" dirty="0">
                    <a:solidFill>
                      <a:schemeClr val="bg1"/>
                    </a:solidFill>
                    <a:latin typeface="KaiTi" charset="-122"/>
                    <a:ea typeface="KaiTi" charset="-122"/>
                    <a:cs typeface="KaiTi" charset="-122"/>
                  </a:rPr>
                  <a:t>不同于称桌子为桌子</a:t>
                </a:r>
                <a:r>
                  <a:rPr lang="zh-CN" altLang="en-US" dirty="0" smtClean="0">
                    <a:solidFill>
                      <a:schemeClr val="bg1"/>
                    </a:solidFill>
                    <a:latin typeface="KaiTi" charset="-122"/>
                    <a:ea typeface="KaiTi" charset="-122"/>
                    <a:cs typeface="KaiTi" charset="-122"/>
                  </a:rPr>
                  <a:t>。我</a:t>
                </a:r>
                <a:endParaRPr lang="zh-CN" altLang="en-US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224601" y="4449871"/>
                <a:ext cx="28474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KaiTi" charset="-122"/>
                    <a:ea typeface="KaiTi" charset="-122"/>
                    <a:cs typeface="KaiTi" charset="-122"/>
                  </a:rPr>
                  <a:t>它</a:t>
                </a:r>
                <a:r>
                  <a:rPr lang="zh-CN" altLang="en-US" dirty="0">
                    <a:solidFill>
                      <a:schemeClr val="bg1"/>
                    </a:solidFill>
                    <a:latin typeface="KaiTi" charset="-122"/>
                    <a:ea typeface="KaiTi" charset="-122"/>
                    <a:cs typeface="KaiTi" charset="-122"/>
                  </a:rPr>
                  <a:t>纯粹是一个代号，用中国哲学常用的话说，道是无名之名。</a:t>
                </a: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7282353" y="520539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CN" altLang="en-US" dirty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</a:t>
              </a:r>
              <a:r>
                <a:rPr lang="en-US" altLang="zh-CN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——《</a:t>
              </a:r>
              <a:r>
                <a:rPr lang="zh-CN" altLang="en-US" dirty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中国哲学简史</a:t>
              </a:r>
              <a:r>
                <a:rPr lang="en-US" altLang="zh-CN" dirty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》</a:t>
              </a:r>
              <a:r>
                <a:rPr lang="zh-CN" altLang="en-US" dirty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</a:t>
              </a:r>
              <a:r>
                <a:rPr lang="zh-CN" altLang="en-US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第</a:t>
              </a:r>
              <a:r>
                <a:rPr lang="en-US" altLang="zh-CN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93</a:t>
              </a:r>
              <a:r>
                <a:rPr lang="zh-CN" altLang="en-US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页</a:t>
              </a:r>
              <a:endParaRPr lang="zh-CN" altLang="en-US" dirty="0">
                <a:solidFill>
                  <a:srgbClr val="E0A54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8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5" name="组合 5294"/>
          <p:cNvGrpSpPr/>
          <p:nvPr/>
        </p:nvGrpSpPr>
        <p:grpSpPr>
          <a:xfrm>
            <a:off x="4022680" y="1633825"/>
            <a:ext cx="3954672" cy="3978148"/>
            <a:chOff x="3971925" y="1358900"/>
            <a:chExt cx="4278457" cy="4303857"/>
          </a:xfrm>
        </p:grpSpPr>
        <p:sp>
          <p:nvSpPr>
            <p:cNvPr id="5294" name="空心弧 5293"/>
            <p:cNvSpPr/>
            <p:nvPr/>
          </p:nvSpPr>
          <p:spPr>
            <a:xfrm>
              <a:off x="4009158" y="1421533"/>
              <a:ext cx="4241224" cy="4241224"/>
            </a:xfrm>
            <a:prstGeom prst="blockArc">
              <a:avLst>
                <a:gd name="adj1" fmla="val 10912345"/>
                <a:gd name="adj2" fmla="val 7352524"/>
                <a:gd name="adj3" fmla="val 3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Group 205"/>
            <p:cNvGrpSpPr/>
            <p:nvPr/>
          </p:nvGrpSpPr>
          <p:grpSpPr bwMode="auto">
            <a:xfrm>
              <a:off x="3971925" y="1358900"/>
              <a:ext cx="4271963" cy="4181475"/>
              <a:chOff x="2502" y="856"/>
              <a:chExt cx="2691" cy="2634"/>
            </a:xfrm>
            <a:solidFill>
              <a:schemeClr val="bg1"/>
            </a:solidFill>
          </p:grpSpPr>
          <p:sp>
            <p:nvSpPr>
              <p:cNvPr id="6" name="Freeform 5"/>
              <p:cNvSpPr/>
              <p:nvPr/>
            </p:nvSpPr>
            <p:spPr bwMode="auto">
              <a:xfrm>
                <a:off x="3560" y="856"/>
                <a:ext cx="422" cy="192"/>
              </a:xfrm>
              <a:custGeom>
                <a:avLst/>
                <a:gdLst>
                  <a:gd name="T0" fmla="*/ 127 w 178"/>
                  <a:gd name="T1" fmla="*/ 16 h 81"/>
                  <a:gd name="T2" fmla="*/ 141 w 178"/>
                  <a:gd name="T3" fmla="*/ 19 h 81"/>
                  <a:gd name="T4" fmla="*/ 143 w 178"/>
                  <a:gd name="T5" fmla="*/ 21 h 81"/>
                  <a:gd name="T6" fmla="*/ 172 w 178"/>
                  <a:gd name="T7" fmla="*/ 46 h 81"/>
                  <a:gd name="T8" fmla="*/ 175 w 178"/>
                  <a:gd name="T9" fmla="*/ 69 h 81"/>
                  <a:gd name="T10" fmla="*/ 167 w 178"/>
                  <a:gd name="T11" fmla="*/ 79 h 81"/>
                  <a:gd name="T12" fmla="*/ 155 w 178"/>
                  <a:gd name="T13" fmla="*/ 81 h 81"/>
                  <a:gd name="T14" fmla="*/ 168 w 178"/>
                  <a:gd name="T15" fmla="*/ 51 h 81"/>
                  <a:gd name="T16" fmla="*/ 157 w 178"/>
                  <a:gd name="T17" fmla="*/ 75 h 81"/>
                  <a:gd name="T18" fmla="*/ 153 w 178"/>
                  <a:gd name="T19" fmla="*/ 46 h 81"/>
                  <a:gd name="T20" fmla="*/ 153 w 178"/>
                  <a:gd name="T21" fmla="*/ 73 h 81"/>
                  <a:gd name="T22" fmla="*/ 151 w 178"/>
                  <a:gd name="T23" fmla="*/ 79 h 81"/>
                  <a:gd name="T24" fmla="*/ 150 w 178"/>
                  <a:gd name="T25" fmla="*/ 68 h 81"/>
                  <a:gd name="T26" fmla="*/ 129 w 178"/>
                  <a:gd name="T27" fmla="*/ 30 h 81"/>
                  <a:gd name="T28" fmla="*/ 131 w 178"/>
                  <a:gd name="T29" fmla="*/ 36 h 81"/>
                  <a:gd name="T30" fmla="*/ 147 w 178"/>
                  <a:gd name="T31" fmla="*/ 79 h 81"/>
                  <a:gd name="T32" fmla="*/ 122 w 178"/>
                  <a:gd name="T33" fmla="*/ 42 h 81"/>
                  <a:gd name="T34" fmla="*/ 118 w 178"/>
                  <a:gd name="T35" fmla="*/ 38 h 81"/>
                  <a:gd name="T36" fmla="*/ 109 w 178"/>
                  <a:gd name="T37" fmla="*/ 33 h 81"/>
                  <a:gd name="T38" fmla="*/ 143 w 178"/>
                  <a:gd name="T39" fmla="*/ 79 h 81"/>
                  <a:gd name="T40" fmla="*/ 95 w 178"/>
                  <a:gd name="T41" fmla="*/ 42 h 81"/>
                  <a:gd name="T42" fmla="*/ 94 w 178"/>
                  <a:gd name="T43" fmla="*/ 43 h 81"/>
                  <a:gd name="T44" fmla="*/ 135 w 178"/>
                  <a:gd name="T45" fmla="*/ 75 h 81"/>
                  <a:gd name="T46" fmla="*/ 22 w 178"/>
                  <a:gd name="T47" fmla="*/ 21 h 81"/>
                  <a:gd name="T48" fmla="*/ 0 w 178"/>
                  <a:gd name="T49" fmla="*/ 14 h 81"/>
                  <a:gd name="T50" fmla="*/ 73 w 178"/>
                  <a:gd name="T51" fmla="*/ 16 h 81"/>
                  <a:gd name="T52" fmla="*/ 77 w 178"/>
                  <a:gd name="T53" fmla="*/ 18 h 81"/>
                  <a:gd name="T54" fmla="*/ 78 w 178"/>
                  <a:gd name="T55" fmla="*/ 18 h 81"/>
                  <a:gd name="T56" fmla="*/ 100 w 178"/>
                  <a:gd name="T57" fmla="*/ 1 h 81"/>
                  <a:gd name="T58" fmla="*/ 127 w 178"/>
                  <a:gd name="T59" fmla="*/ 1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8" h="81">
                    <a:moveTo>
                      <a:pt x="127" y="16"/>
                    </a:moveTo>
                    <a:cubicBezTo>
                      <a:pt x="132" y="18"/>
                      <a:pt x="136" y="18"/>
                      <a:pt x="141" y="19"/>
                    </a:cubicBezTo>
                    <a:cubicBezTo>
                      <a:pt x="143" y="19"/>
                      <a:pt x="141" y="22"/>
                      <a:pt x="143" y="21"/>
                    </a:cubicBezTo>
                    <a:cubicBezTo>
                      <a:pt x="156" y="23"/>
                      <a:pt x="167" y="35"/>
                      <a:pt x="172" y="46"/>
                    </a:cubicBezTo>
                    <a:cubicBezTo>
                      <a:pt x="175" y="53"/>
                      <a:pt x="178" y="61"/>
                      <a:pt x="175" y="69"/>
                    </a:cubicBezTo>
                    <a:cubicBezTo>
                      <a:pt x="173" y="73"/>
                      <a:pt x="170" y="76"/>
                      <a:pt x="167" y="79"/>
                    </a:cubicBezTo>
                    <a:cubicBezTo>
                      <a:pt x="163" y="80"/>
                      <a:pt x="159" y="80"/>
                      <a:pt x="155" y="81"/>
                    </a:cubicBezTo>
                    <a:cubicBezTo>
                      <a:pt x="163" y="75"/>
                      <a:pt x="170" y="63"/>
                      <a:pt x="168" y="51"/>
                    </a:cubicBezTo>
                    <a:cubicBezTo>
                      <a:pt x="166" y="60"/>
                      <a:pt x="163" y="68"/>
                      <a:pt x="157" y="75"/>
                    </a:cubicBezTo>
                    <a:cubicBezTo>
                      <a:pt x="159" y="65"/>
                      <a:pt x="159" y="54"/>
                      <a:pt x="153" y="46"/>
                    </a:cubicBezTo>
                    <a:cubicBezTo>
                      <a:pt x="153" y="55"/>
                      <a:pt x="158" y="64"/>
                      <a:pt x="153" y="73"/>
                    </a:cubicBezTo>
                    <a:cubicBezTo>
                      <a:pt x="153" y="75"/>
                      <a:pt x="152" y="77"/>
                      <a:pt x="151" y="79"/>
                    </a:cubicBezTo>
                    <a:cubicBezTo>
                      <a:pt x="150" y="76"/>
                      <a:pt x="150" y="72"/>
                      <a:pt x="150" y="68"/>
                    </a:cubicBezTo>
                    <a:cubicBezTo>
                      <a:pt x="147" y="54"/>
                      <a:pt x="139" y="41"/>
                      <a:pt x="129" y="30"/>
                    </a:cubicBezTo>
                    <a:cubicBezTo>
                      <a:pt x="128" y="32"/>
                      <a:pt x="131" y="34"/>
                      <a:pt x="131" y="36"/>
                    </a:cubicBezTo>
                    <a:cubicBezTo>
                      <a:pt x="141" y="49"/>
                      <a:pt x="147" y="64"/>
                      <a:pt x="147" y="79"/>
                    </a:cubicBezTo>
                    <a:cubicBezTo>
                      <a:pt x="144" y="65"/>
                      <a:pt x="132" y="53"/>
                      <a:pt x="122" y="42"/>
                    </a:cubicBezTo>
                    <a:cubicBezTo>
                      <a:pt x="119" y="43"/>
                      <a:pt x="120" y="39"/>
                      <a:pt x="118" y="38"/>
                    </a:cubicBezTo>
                    <a:cubicBezTo>
                      <a:pt x="115" y="37"/>
                      <a:pt x="111" y="33"/>
                      <a:pt x="109" y="33"/>
                    </a:cubicBezTo>
                    <a:cubicBezTo>
                      <a:pt x="121" y="46"/>
                      <a:pt x="139" y="60"/>
                      <a:pt x="143" y="79"/>
                    </a:cubicBezTo>
                    <a:cubicBezTo>
                      <a:pt x="130" y="63"/>
                      <a:pt x="113" y="50"/>
                      <a:pt x="95" y="42"/>
                    </a:cubicBezTo>
                    <a:cubicBezTo>
                      <a:pt x="94" y="43"/>
                      <a:pt x="94" y="43"/>
                      <a:pt x="94" y="43"/>
                    </a:cubicBezTo>
                    <a:cubicBezTo>
                      <a:pt x="109" y="51"/>
                      <a:pt x="123" y="63"/>
                      <a:pt x="135" y="75"/>
                    </a:cubicBezTo>
                    <a:cubicBezTo>
                      <a:pt x="101" y="53"/>
                      <a:pt x="62" y="35"/>
                      <a:pt x="22" y="21"/>
                    </a:cubicBezTo>
                    <a:cubicBezTo>
                      <a:pt x="15" y="19"/>
                      <a:pt x="7" y="17"/>
                      <a:pt x="0" y="14"/>
                    </a:cubicBezTo>
                    <a:cubicBezTo>
                      <a:pt x="23" y="12"/>
                      <a:pt x="51" y="1"/>
                      <a:pt x="73" y="16"/>
                    </a:cubicBezTo>
                    <a:cubicBezTo>
                      <a:pt x="73" y="18"/>
                      <a:pt x="76" y="19"/>
                      <a:pt x="77" y="18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9" y="8"/>
                      <a:pt x="91" y="3"/>
                      <a:pt x="100" y="1"/>
                    </a:cubicBezTo>
                    <a:cubicBezTo>
                      <a:pt x="112" y="0"/>
                      <a:pt x="120" y="7"/>
                      <a:pt x="12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4063" y="892"/>
                <a:ext cx="173" cy="177"/>
              </a:xfrm>
              <a:custGeom>
                <a:avLst/>
                <a:gdLst>
                  <a:gd name="T0" fmla="*/ 73 w 73"/>
                  <a:gd name="T1" fmla="*/ 18 h 75"/>
                  <a:gd name="T2" fmla="*/ 53 w 73"/>
                  <a:gd name="T3" fmla="*/ 58 h 75"/>
                  <a:gd name="T4" fmla="*/ 13 w 73"/>
                  <a:gd name="T5" fmla="*/ 69 h 75"/>
                  <a:gd name="T6" fmla="*/ 7 w 73"/>
                  <a:gd name="T7" fmla="*/ 73 h 75"/>
                  <a:gd name="T8" fmla="*/ 0 w 73"/>
                  <a:gd name="T9" fmla="*/ 75 h 75"/>
                  <a:gd name="T10" fmla="*/ 46 w 73"/>
                  <a:gd name="T11" fmla="*/ 0 h 75"/>
                  <a:gd name="T12" fmla="*/ 73 w 73"/>
                  <a:gd name="T13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75">
                    <a:moveTo>
                      <a:pt x="73" y="18"/>
                    </a:moveTo>
                    <a:cubicBezTo>
                      <a:pt x="63" y="30"/>
                      <a:pt x="56" y="42"/>
                      <a:pt x="53" y="58"/>
                    </a:cubicBezTo>
                    <a:cubicBezTo>
                      <a:pt x="39" y="61"/>
                      <a:pt x="26" y="64"/>
                      <a:pt x="13" y="69"/>
                    </a:cubicBezTo>
                    <a:cubicBezTo>
                      <a:pt x="12" y="71"/>
                      <a:pt x="9" y="72"/>
                      <a:pt x="7" y="73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" y="47"/>
                      <a:pt x="23" y="20"/>
                      <a:pt x="46" y="0"/>
                    </a:cubicBezTo>
                    <a:cubicBezTo>
                      <a:pt x="51" y="11"/>
                      <a:pt x="62" y="18"/>
                      <a:pt x="7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4214" y="922"/>
                <a:ext cx="209" cy="128"/>
              </a:xfrm>
              <a:custGeom>
                <a:avLst/>
                <a:gdLst>
                  <a:gd name="T0" fmla="*/ 35 w 88"/>
                  <a:gd name="T1" fmla="*/ 18 h 54"/>
                  <a:gd name="T2" fmla="*/ 69 w 88"/>
                  <a:gd name="T3" fmla="*/ 19 h 54"/>
                  <a:gd name="T4" fmla="*/ 88 w 88"/>
                  <a:gd name="T5" fmla="*/ 41 h 54"/>
                  <a:gd name="T6" fmla="*/ 80 w 88"/>
                  <a:gd name="T7" fmla="*/ 54 h 54"/>
                  <a:gd name="T8" fmla="*/ 66 w 88"/>
                  <a:gd name="T9" fmla="*/ 50 h 54"/>
                  <a:gd name="T10" fmla="*/ 67 w 88"/>
                  <a:gd name="T11" fmla="*/ 35 h 54"/>
                  <a:gd name="T12" fmla="*/ 72 w 88"/>
                  <a:gd name="T13" fmla="*/ 28 h 54"/>
                  <a:gd name="T14" fmla="*/ 68 w 88"/>
                  <a:gd name="T15" fmla="*/ 27 h 54"/>
                  <a:gd name="T16" fmla="*/ 55 w 88"/>
                  <a:gd name="T17" fmla="*/ 47 h 54"/>
                  <a:gd name="T18" fmla="*/ 33 w 88"/>
                  <a:gd name="T19" fmla="*/ 44 h 54"/>
                  <a:gd name="T20" fmla="*/ 38 w 88"/>
                  <a:gd name="T21" fmla="*/ 24 h 54"/>
                  <a:gd name="T22" fmla="*/ 34 w 88"/>
                  <a:gd name="T23" fmla="*/ 20 h 54"/>
                  <a:gd name="T24" fmla="*/ 22 w 88"/>
                  <a:gd name="T25" fmla="*/ 44 h 54"/>
                  <a:gd name="T26" fmla="*/ 0 w 88"/>
                  <a:gd name="T27" fmla="*/ 43 h 54"/>
                  <a:gd name="T28" fmla="*/ 13 w 88"/>
                  <a:gd name="T29" fmla="*/ 6 h 54"/>
                  <a:gd name="T30" fmla="*/ 20 w 88"/>
                  <a:gd name="T31" fmla="*/ 0 h 54"/>
                  <a:gd name="T32" fmla="*/ 35 w 88"/>
                  <a:gd name="T33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54">
                    <a:moveTo>
                      <a:pt x="35" y="18"/>
                    </a:moveTo>
                    <a:cubicBezTo>
                      <a:pt x="46" y="21"/>
                      <a:pt x="59" y="24"/>
                      <a:pt x="69" y="19"/>
                    </a:cubicBezTo>
                    <a:cubicBezTo>
                      <a:pt x="73" y="27"/>
                      <a:pt x="79" y="37"/>
                      <a:pt x="88" y="41"/>
                    </a:cubicBezTo>
                    <a:cubicBezTo>
                      <a:pt x="84" y="44"/>
                      <a:pt x="82" y="49"/>
                      <a:pt x="80" y="54"/>
                    </a:cubicBezTo>
                    <a:cubicBezTo>
                      <a:pt x="75" y="54"/>
                      <a:pt x="70" y="51"/>
                      <a:pt x="66" y="50"/>
                    </a:cubicBezTo>
                    <a:cubicBezTo>
                      <a:pt x="65" y="45"/>
                      <a:pt x="66" y="40"/>
                      <a:pt x="67" y="35"/>
                    </a:cubicBezTo>
                    <a:cubicBezTo>
                      <a:pt x="70" y="33"/>
                      <a:pt x="70" y="31"/>
                      <a:pt x="72" y="28"/>
                    </a:cubicBezTo>
                    <a:cubicBezTo>
                      <a:pt x="71" y="27"/>
                      <a:pt x="69" y="26"/>
                      <a:pt x="68" y="27"/>
                    </a:cubicBezTo>
                    <a:cubicBezTo>
                      <a:pt x="63" y="33"/>
                      <a:pt x="58" y="39"/>
                      <a:pt x="55" y="47"/>
                    </a:cubicBezTo>
                    <a:cubicBezTo>
                      <a:pt x="49" y="46"/>
                      <a:pt x="40" y="47"/>
                      <a:pt x="33" y="44"/>
                    </a:cubicBezTo>
                    <a:cubicBezTo>
                      <a:pt x="34" y="36"/>
                      <a:pt x="34" y="30"/>
                      <a:pt x="38" y="24"/>
                    </a:cubicBezTo>
                    <a:cubicBezTo>
                      <a:pt x="37" y="22"/>
                      <a:pt x="38" y="17"/>
                      <a:pt x="34" y="20"/>
                    </a:cubicBezTo>
                    <a:cubicBezTo>
                      <a:pt x="28" y="27"/>
                      <a:pt x="24" y="35"/>
                      <a:pt x="22" y="44"/>
                    </a:cubicBezTo>
                    <a:cubicBezTo>
                      <a:pt x="15" y="42"/>
                      <a:pt x="6" y="42"/>
                      <a:pt x="0" y="43"/>
                    </a:cubicBezTo>
                    <a:cubicBezTo>
                      <a:pt x="0" y="29"/>
                      <a:pt x="10" y="18"/>
                      <a:pt x="13" y="6"/>
                    </a:cubicBezTo>
                    <a:cubicBezTo>
                      <a:pt x="14" y="4"/>
                      <a:pt x="17" y="3"/>
                      <a:pt x="20" y="0"/>
                    </a:cubicBezTo>
                    <a:cubicBezTo>
                      <a:pt x="22" y="8"/>
                      <a:pt x="27" y="15"/>
                      <a:pt x="3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4032" y="925"/>
                <a:ext cx="95" cy="163"/>
              </a:xfrm>
              <a:custGeom>
                <a:avLst/>
                <a:gdLst>
                  <a:gd name="T0" fmla="*/ 10 w 40"/>
                  <a:gd name="T1" fmla="*/ 63 h 69"/>
                  <a:gd name="T2" fmla="*/ 0 w 40"/>
                  <a:gd name="T3" fmla="*/ 69 h 69"/>
                  <a:gd name="T4" fmla="*/ 11 w 40"/>
                  <a:gd name="T5" fmla="*/ 42 h 69"/>
                  <a:gd name="T6" fmla="*/ 40 w 40"/>
                  <a:gd name="T7" fmla="*/ 0 h 69"/>
                  <a:gd name="T8" fmla="*/ 10 w 40"/>
                  <a:gd name="T9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9">
                    <a:moveTo>
                      <a:pt x="10" y="63"/>
                    </a:moveTo>
                    <a:cubicBezTo>
                      <a:pt x="6" y="64"/>
                      <a:pt x="3" y="67"/>
                      <a:pt x="0" y="69"/>
                    </a:cubicBezTo>
                    <a:cubicBezTo>
                      <a:pt x="2" y="61"/>
                      <a:pt x="8" y="51"/>
                      <a:pt x="11" y="42"/>
                    </a:cubicBezTo>
                    <a:cubicBezTo>
                      <a:pt x="18" y="27"/>
                      <a:pt x="28" y="12"/>
                      <a:pt x="40" y="0"/>
                    </a:cubicBezTo>
                    <a:cubicBezTo>
                      <a:pt x="27" y="18"/>
                      <a:pt x="15" y="40"/>
                      <a:pt x="1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pic>
            <p:nvPicPr>
              <p:cNvPr id="5129" name="Picture 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31" y="887"/>
                <a:ext cx="36" cy="2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10"/>
              <p:cNvSpPr/>
              <p:nvPr/>
            </p:nvSpPr>
            <p:spPr bwMode="auto">
              <a:xfrm>
                <a:off x="3558" y="899"/>
                <a:ext cx="346" cy="184"/>
              </a:xfrm>
              <a:custGeom>
                <a:avLst/>
                <a:gdLst>
                  <a:gd name="T0" fmla="*/ 146 w 146"/>
                  <a:gd name="T1" fmla="*/ 71 h 78"/>
                  <a:gd name="T2" fmla="*/ 143 w 146"/>
                  <a:gd name="T3" fmla="*/ 78 h 78"/>
                  <a:gd name="T4" fmla="*/ 0 w 146"/>
                  <a:gd name="T5" fmla="*/ 0 h 78"/>
                  <a:gd name="T6" fmla="*/ 146 w 146"/>
                  <a:gd name="T7" fmla="*/ 7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" h="78">
                    <a:moveTo>
                      <a:pt x="146" y="71"/>
                    </a:moveTo>
                    <a:cubicBezTo>
                      <a:pt x="143" y="78"/>
                      <a:pt x="143" y="78"/>
                      <a:pt x="143" y="78"/>
                    </a:cubicBezTo>
                    <a:cubicBezTo>
                      <a:pt x="100" y="44"/>
                      <a:pt x="51" y="19"/>
                      <a:pt x="0" y="0"/>
                    </a:cubicBezTo>
                    <a:cubicBezTo>
                      <a:pt x="54" y="14"/>
                      <a:pt x="102" y="37"/>
                      <a:pt x="146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11"/>
              <p:cNvSpPr/>
              <p:nvPr/>
            </p:nvSpPr>
            <p:spPr bwMode="auto">
              <a:xfrm>
                <a:off x="4195" y="960"/>
                <a:ext cx="31" cy="64"/>
              </a:xfrm>
              <a:custGeom>
                <a:avLst/>
                <a:gdLst>
                  <a:gd name="T0" fmla="*/ 5 w 13"/>
                  <a:gd name="T1" fmla="*/ 27 h 27"/>
                  <a:gd name="T2" fmla="*/ 0 w 13"/>
                  <a:gd name="T3" fmla="*/ 27 h 27"/>
                  <a:gd name="T4" fmla="*/ 13 w 13"/>
                  <a:gd name="T5" fmla="*/ 0 h 27"/>
                  <a:gd name="T6" fmla="*/ 5 w 13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7">
                    <a:moveTo>
                      <a:pt x="5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3" y="18"/>
                      <a:pt x="7" y="8"/>
                      <a:pt x="13" y="0"/>
                    </a:cubicBezTo>
                    <a:cubicBezTo>
                      <a:pt x="10" y="9"/>
                      <a:pt x="5" y="18"/>
                      <a:pt x="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2"/>
              <p:cNvSpPr/>
              <p:nvPr/>
            </p:nvSpPr>
            <p:spPr bwMode="auto">
              <a:xfrm>
                <a:off x="4276" y="986"/>
                <a:ext cx="16" cy="41"/>
              </a:xfrm>
              <a:custGeom>
                <a:avLst/>
                <a:gdLst>
                  <a:gd name="T0" fmla="*/ 4 w 7"/>
                  <a:gd name="T1" fmla="*/ 17 h 17"/>
                  <a:gd name="T2" fmla="*/ 0 w 7"/>
                  <a:gd name="T3" fmla="*/ 17 h 17"/>
                  <a:gd name="T4" fmla="*/ 7 w 7"/>
                  <a:gd name="T5" fmla="*/ 0 h 17"/>
                  <a:gd name="T6" fmla="*/ 4 w 7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7">
                    <a:moveTo>
                      <a:pt x="4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1"/>
                      <a:pt x="4" y="5"/>
                      <a:pt x="7" y="0"/>
                    </a:cubicBezTo>
                    <a:cubicBezTo>
                      <a:pt x="5" y="5"/>
                      <a:pt x="4" y="11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3"/>
              <p:cNvSpPr/>
              <p:nvPr/>
            </p:nvSpPr>
            <p:spPr bwMode="auto">
              <a:xfrm>
                <a:off x="4352" y="1005"/>
                <a:ext cx="16" cy="33"/>
              </a:xfrm>
              <a:custGeom>
                <a:avLst/>
                <a:gdLst>
                  <a:gd name="T0" fmla="*/ 4 w 7"/>
                  <a:gd name="T1" fmla="*/ 14 h 14"/>
                  <a:gd name="T2" fmla="*/ 0 w 7"/>
                  <a:gd name="T3" fmla="*/ 13 h 14"/>
                  <a:gd name="T4" fmla="*/ 7 w 7"/>
                  <a:gd name="T5" fmla="*/ 0 h 14"/>
                  <a:gd name="T6" fmla="*/ 4 w 7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4">
                    <a:moveTo>
                      <a:pt x="4" y="14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" y="9"/>
                      <a:pt x="4" y="4"/>
                      <a:pt x="7" y="0"/>
                    </a:cubicBezTo>
                    <a:cubicBezTo>
                      <a:pt x="5" y="5"/>
                      <a:pt x="4" y="11"/>
                      <a:pt x="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4"/>
              <p:cNvSpPr/>
              <p:nvPr/>
            </p:nvSpPr>
            <p:spPr bwMode="auto">
              <a:xfrm>
                <a:off x="4423" y="1022"/>
                <a:ext cx="106" cy="73"/>
              </a:xfrm>
              <a:custGeom>
                <a:avLst/>
                <a:gdLst>
                  <a:gd name="T0" fmla="*/ 27 w 45"/>
                  <a:gd name="T1" fmla="*/ 3 h 31"/>
                  <a:gd name="T2" fmla="*/ 45 w 45"/>
                  <a:gd name="T3" fmla="*/ 22 h 31"/>
                  <a:gd name="T4" fmla="*/ 30 w 45"/>
                  <a:gd name="T5" fmla="*/ 30 h 31"/>
                  <a:gd name="T6" fmla="*/ 23 w 45"/>
                  <a:gd name="T7" fmla="*/ 20 h 31"/>
                  <a:gd name="T8" fmla="*/ 27 w 45"/>
                  <a:gd name="T9" fmla="*/ 7 h 31"/>
                  <a:gd name="T10" fmla="*/ 14 w 45"/>
                  <a:gd name="T11" fmla="*/ 22 h 31"/>
                  <a:gd name="T12" fmla="*/ 0 w 45"/>
                  <a:gd name="T13" fmla="*/ 15 h 31"/>
                  <a:gd name="T14" fmla="*/ 4 w 45"/>
                  <a:gd name="T15" fmla="*/ 0 h 31"/>
                  <a:gd name="T16" fmla="*/ 27 w 45"/>
                  <a:gd name="T17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1">
                    <a:moveTo>
                      <a:pt x="27" y="3"/>
                    </a:moveTo>
                    <a:cubicBezTo>
                      <a:pt x="31" y="11"/>
                      <a:pt x="36" y="18"/>
                      <a:pt x="45" y="22"/>
                    </a:cubicBezTo>
                    <a:cubicBezTo>
                      <a:pt x="40" y="24"/>
                      <a:pt x="36" y="31"/>
                      <a:pt x="30" y="30"/>
                    </a:cubicBezTo>
                    <a:cubicBezTo>
                      <a:pt x="28" y="26"/>
                      <a:pt x="19" y="27"/>
                      <a:pt x="23" y="20"/>
                    </a:cubicBezTo>
                    <a:cubicBezTo>
                      <a:pt x="24" y="16"/>
                      <a:pt x="31" y="12"/>
                      <a:pt x="27" y="7"/>
                    </a:cubicBezTo>
                    <a:cubicBezTo>
                      <a:pt x="20" y="9"/>
                      <a:pt x="17" y="17"/>
                      <a:pt x="14" y="22"/>
                    </a:cubicBezTo>
                    <a:cubicBezTo>
                      <a:pt x="9" y="20"/>
                      <a:pt x="5" y="17"/>
                      <a:pt x="0" y="15"/>
                    </a:cubicBezTo>
                    <a:cubicBezTo>
                      <a:pt x="0" y="10"/>
                      <a:pt x="3" y="5"/>
                      <a:pt x="4" y="0"/>
                    </a:cubicBezTo>
                    <a:cubicBezTo>
                      <a:pt x="13" y="2"/>
                      <a:pt x="19" y="3"/>
                      <a:pt x="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5"/>
              <p:cNvSpPr/>
              <p:nvPr/>
            </p:nvSpPr>
            <p:spPr bwMode="auto">
              <a:xfrm>
                <a:off x="4408" y="1031"/>
                <a:ext cx="12" cy="24"/>
              </a:xfrm>
              <a:custGeom>
                <a:avLst/>
                <a:gdLst>
                  <a:gd name="T0" fmla="*/ 2 w 5"/>
                  <a:gd name="T1" fmla="*/ 10 h 10"/>
                  <a:gd name="T2" fmla="*/ 0 w 5"/>
                  <a:gd name="T3" fmla="*/ 9 h 10"/>
                  <a:gd name="T4" fmla="*/ 5 w 5"/>
                  <a:gd name="T5" fmla="*/ 0 h 10"/>
                  <a:gd name="T6" fmla="*/ 2 w 5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2" y="1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3" y="3"/>
                      <a:pt x="5" y="0"/>
                    </a:cubicBezTo>
                    <a:cubicBezTo>
                      <a:pt x="5" y="3"/>
                      <a:pt x="4" y="7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"/>
              <p:cNvSpPr/>
              <p:nvPr/>
            </p:nvSpPr>
            <p:spPr bwMode="auto">
              <a:xfrm>
                <a:off x="4032" y="1017"/>
                <a:ext cx="573" cy="164"/>
              </a:xfrm>
              <a:custGeom>
                <a:avLst/>
                <a:gdLst>
                  <a:gd name="T0" fmla="*/ 202 w 242"/>
                  <a:gd name="T1" fmla="*/ 40 h 69"/>
                  <a:gd name="T2" fmla="*/ 242 w 242"/>
                  <a:gd name="T3" fmla="*/ 69 h 69"/>
                  <a:gd name="T4" fmla="*/ 174 w 242"/>
                  <a:gd name="T5" fmla="*/ 30 h 69"/>
                  <a:gd name="T6" fmla="*/ 173 w 242"/>
                  <a:gd name="T7" fmla="*/ 28 h 69"/>
                  <a:gd name="T8" fmla="*/ 171 w 242"/>
                  <a:gd name="T9" fmla="*/ 29 h 69"/>
                  <a:gd name="T10" fmla="*/ 130 w 242"/>
                  <a:gd name="T11" fmla="*/ 17 h 69"/>
                  <a:gd name="T12" fmla="*/ 122 w 242"/>
                  <a:gd name="T13" fmla="*/ 16 h 69"/>
                  <a:gd name="T14" fmla="*/ 72 w 242"/>
                  <a:gd name="T15" fmla="*/ 11 h 69"/>
                  <a:gd name="T16" fmla="*/ 9 w 242"/>
                  <a:gd name="T17" fmla="*/ 38 h 69"/>
                  <a:gd name="T18" fmla="*/ 0 w 242"/>
                  <a:gd name="T19" fmla="*/ 35 h 69"/>
                  <a:gd name="T20" fmla="*/ 128 w 242"/>
                  <a:gd name="T21" fmla="*/ 10 h 69"/>
                  <a:gd name="T22" fmla="*/ 202 w 242"/>
                  <a:gd name="T23" fmla="*/ 4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9">
                    <a:moveTo>
                      <a:pt x="202" y="40"/>
                    </a:moveTo>
                    <a:cubicBezTo>
                      <a:pt x="216" y="48"/>
                      <a:pt x="230" y="58"/>
                      <a:pt x="242" y="69"/>
                    </a:cubicBezTo>
                    <a:cubicBezTo>
                      <a:pt x="222" y="55"/>
                      <a:pt x="198" y="40"/>
                      <a:pt x="174" y="30"/>
                    </a:cubicBezTo>
                    <a:cubicBezTo>
                      <a:pt x="173" y="28"/>
                      <a:pt x="173" y="28"/>
                      <a:pt x="173" y="28"/>
                    </a:cubicBezTo>
                    <a:cubicBezTo>
                      <a:pt x="171" y="29"/>
                      <a:pt x="171" y="29"/>
                      <a:pt x="171" y="29"/>
                    </a:cubicBezTo>
                    <a:cubicBezTo>
                      <a:pt x="158" y="24"/>
                      <a:pt x="144" y="21"/>
                      <a:pt x="130" y="17"/>
                    </a:cubicBezTo>
                    <a:cubicBezTo>
                      <a:pt x="129" y="16"/>
                      <a:pt x="125" y="17"/>
                      <a:pt x="122" y="16"/>
                    </a:cubicBezTo>
                    <a:cubicBezTo>
                      <a:pt x="107" y="9"/>
                      <a:pt x="89" y="14"/>
                      <a:pt x="72" y="11"/>
                    </a:cubicBezTo>
                    <a:cubicBezTo>
                      <a:pt x="49" y="15"/>
                      <a:pt x="25" y="20"/>
                      <a:pt x="9" y="38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8" y="8"/>
                      <a:pt x="83" y="0"/>
                      <a:pt x="128" y="10"/>
                    </a:cubicBezTo>
                    <a:cubicBezTo>
                      <a:pt x="155" y="15"/>
                      <a:pt x="180" y="27"/>
                      <a:pt x="20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"/>
              <p:cNvSpPr/>
              <p:nvPr/>
            </p:nvSpPr>
            <p:spPr bwMode="auto">
              <a:xfrm>
                <a:off x="4463" y="1053"/>
                <a:ext cx="17" cy="26"/>
              </a:xfrm>
              <a:custGeom>
                <a:avLst/>
                <a:gdLst>
                  <a:gd name="T0" fmla="*/ 3 w 7"/>
                  <a:gd name="T1" fmla="*/ 11 h 11"/>
                  <a:gd name="T2" fmla="*/ 1 w 7"/>
                  <a:gd name="T3" fmla="*/ 7 h 11"/>
                  <a:gd name="T4" fmla="*/ 7 w 7"/>
                  <a:gd name="T5" fmla="*/ 0 h 11"/>
                  <a:gd name="T6" fmla="*/ 3 w 7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cubicBezTo>
                      <a:pt x="1" y="11"/>
                      <a:pt x="0" y="9"/>
                      <a:pt x="1" y="7"/>
                    </a:cubicBezTo>
                    <a:cubicBezTo>
                      <a:pt x="2" y="4"/>
                      <a:pt x="5" y="2"/>
                      <a:pt x="7" y="0"/>
                    </a:cubicBezTo>
                    <a:lnTo>
                      <a:pt x="3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pic>
            <p:nvPicPr>
              <p:cNvPr id="5138" name="Picture 1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69" y="969"/>
                <a:ext cx="28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Freeform 19"/>
              <p:cNvSpPr/>
              <p:nvPr/>
            </p:nvSpPr>
            <p:spPr bwMode="auto">
              <a:xfrm>
                <a:off x="4281" y="1053"/>
                <a:ext cx="47" cy="19"/>
              </a:xfrm>
              <a:custGeom>
                <a:avLst/>
                <a:gdLst>
                  <a:gd name="T0" fmla="*/ 20 w 20"/>
                  <a:gd name="T1" fmla="*/ 4 h 8"/>
                  <a:gd name="T2" fmla="*/ 20 w 20"/>
                  <a:gd name="T3" fmla="*/ 4 h 8"/>
                  <a:gd name="T4" fmla="*/ 4 w 20"/>
                  <a:gd name="T5" fmla="*/ 6 h 8"/>
                  <a:gd name="T6" fmla="*/ 0 w 20"/>
                  <a:gd name="T7" fmla="*/ 1 h 8"/>
                  <a:gd name="T8" fmla="*/ 20 w 20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4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14" y="7"/>
                      <a:pt x="10" y="8"/>
                      <a:pt x="4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0"/>
                      <a:pt x="13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174" y="1050"/>
                <a:ext cx="114" cy="100"/>
              </a:xfrm>
              <a:custGeom>
                <a:avLst/>
                <a:gdLst>
                  <a:gd name="T0" fmla="*/ 44 w 48"/>
                  <a:gd name="T1" fmla="*/ 6 h 42"/>
                  <a:gd name="T2" fmla="*/ 41 w 48"/>
                  <a:gd name="T3" fmla="*/ 31 h 42"/>
                  <a:gd name="T4" fmla="*/ 27 w 48"/>
                  <a:gd name="T5" fmla="*/ 42 h 42"/>
                  <a:gd name="T6" fmla="*/ 11 w 48"/>
                  <a:gd name="T7" fmla="*/ 23 h 42"/>
                  <a:gd name="T8" fmla="*/ 0 w 48"/>
                  <a:gd name="T9" fmla="*/ 21 h 42"/>
                  <a:gd name="T10" fmla="*/ 17 w 48"/>
                  <a:gd name="T11" fmla="*/ 1 h 42"/>
                  <a:gd name="T12" fmla="*/ 40 w 48"/>
                  <a:gd name="T13" fmla="*/ 2 h 42"/>
                  <a:gd name="T14" fmla="*/ 44 w 48"/>
                  <a:gd name="T15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42">
                    <a:moveTo>
                      <a:pt x="44" y="6"/>
                    </a:moveTo>
                    <a:cubicBezTo>
                      <a:pt x="48" y="14"/>
                      <a:pt x="47" y="24"/>
                      <a:pt x="41" y="31"/>
                    </a:cubicBezTo>
                    <a:cubicBezTo>
                      <a:pt x="37" y="35"/>
                      <a:pt x="34" y="42"/>
                      <a:pt x="27" y="42"/>
                    </a:cubicBezTo>
                    <a:cubicBezTo>
                      <a:pt x="27" y="33"/>
                      <a:pt x="18" y="26"/>
                      <a:pt x="11" y="23"/>
                    </a:cubicBezTo>
                    <a:cubicBezTo>
                      <a:pt x="7" y="22"/>
                      <a:pt x="4" y="21"/>
                      <a:pt x="0" y="21"/>
                    </a:cubicBezTo>
                    <a:cubicBezTo>
                      <a:pt x="8" y="16"/>
                      <a:pt x="15" y="9"/>
                      <a:pt x="17" y="1"/>
                    </a:cubicBezTo>
                    <a:cubicBezTo>
                      <a:pt x="25" y="0"/>
                      <a:pt x="31" y="1"/>
                      <a:pt x="40" y="2"/>
                    </a:cubicBezTo>
                    <a:lnTo>
                      <a:pt x="4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4119" y="1053"/>
                <a:ext cx="86" cy="47"/>
              </a:xfrm>
              <a:custGeom>
                <a:avLst/>
                <a:gdLst>
                  <a:gd name="T0" fmla="*/ 36 w 36"/>
                  <a:gd name="T1" fmla="*/ 0 h 20"/>
                  <a:gd name="T2" fmla="*/ 12 w 36"/>
                  <a:gd name="T3" fmla="*/ 20 h 20"/>
                  <a:gd name="T4" fmla="*/ 0 w 36"/>
                  <a:gd name="T5" fmla="*/ 8 h 20"/>
                  <a:gd name="T6" fmla="*/ 36 w 36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32" y="9"/>
                      <a:pt x="22" y="19"/>
                      <a:pt x="12" y="20"/>
                    </a:cubicBezTo>
                    <a:cubicBezTo>
                      <a:pt x="10" y="14"/>
                      <a:pt x="5" y="12"/>
                      <a:pt x="0" y="8"/>
                    </a:cubicBezTo>
                    <a:cubicBezTo>
                      <a:pt x="12" y="4"/>
                      <a:pt x="23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4520" y="1076"/>
                <a:ext cx="64" cy="45"/>
              </a:xfrm>
              <a:custGeom>
                <a:avLst/>
                <a:gdLst>
                  <a:gd name="T0" fmla="*/ 27 w 27"/>
                  <a:gd name="T1" fmla="*/ 6 h 19"/>
                  <a:gd name="T2" fmla="*/ 27 w 27"/>
                  <a:gd name="T3" fmla="*/ 8 h 19"/>
                  <a:gd name="T4" fmla="*/ 16 w 27"/>
                  <a:gd name="T5" fmla="*/ 13 h 19"/>
                  <a:gd name="T6" fmla="*/ 10 w 27"/>
                  <a:gd name="T7" fmla="*/ 19 h 19"/>
                  <a:gd name="T8" fmla="*/ 0 w 27"/>
                  <a:gd name="T9" fmla="*/ 13 h 19"/>
                  <a:gd name="T10" fmla="*/ 6 w 27"/>
                  <a:gd name="T11" fmla="*/ 0 h 19"/>
                  <a:gd name="T12" fmla="*/ 27 w 27"/>
                  <a:gd name="T13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7" y="6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22" y="5"/>
                      <a:pt x="21" y="12"/>
                      <a:pt x="16" y="1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7" y="17"/>
                      <a:pt x="3" y="16"/>
                      <a:pt x="0" y="13"/>
                    </a:cubicBezTo>
                    <a:cubicBezTo>
                      <a:pt x="1" y="8"/>
                      <a:pt x="3" y="4"/>
                      <a:pt x="6" y="0"/>
                    </a:cubicBezTo>
                    <a:cubicBezTo>
                      <a:pt x="12" y="5"/>
                      <a:pt x="20" y="3"/>
                      <a:pt x="2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4323" y="1060"/>
                <a:ext cx="114" cy="83"/>
              </a:xfrm>
              <a:custGeom>
                <a:avLst/>
                <a:gdLst>
                  <a:gd name="T0" fmla="*/ 48 w 48"/>
                  <a:gd name="T1" fmla="*/ 15 h 35"/>
                  <a:gd name="T2" fmla="*/ 37 w 48"/>
                  <a:gd name="T3" fmla="*/ 30 h 35"/>
                  <a:gd name="T4" fmla="*/ 25 w 48"/>
                  <a:gd name="T5" fmla="*/ 35 h 35"/>
                  <a:gd name="T6" fmla="*/ 14 w 48"/>
                  <a:gd name="T7" fmla="*/ 13 h 35"/>
                  <a:gd name="T8" fmla="*/ 0 w 48"/>
                  <a:gd name="T9" fmla="*/ 6 h 35"/>
                  <a:gd name="T10" fmla="*/ 13 w 48"/>
                  <a:gd name="T11" fmla="*/ 3 h 35"/>
                  <a:gd name="T12" fmla="*/ 48 w 48"/>
                  <a:gd name="T13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35">
                    <a:moveTo>
                      <a:pt x="48" y="15"/>
                    </a:moveTo>
                    <a:cubicBezTo>
                      <a:pt x="48" y="21"/>
                      <a:pt x="43" y="27"/>
                      <a:pt x="37" y="30"/>
                    </a:cubicBezTo>
                    <a:cubicBezTo>
                      <a:pt x="33" y="32"/>
                      <a:pt x="29" y="34"/>
                      <a:pt x="25" y="35"/>
                    </a:cubicBezTo>
                    <a:cubicBezTo>
                      <a:pt x="26" y="27"/>
                      <a:pt x="20" y="18"/>
                      <a:pt x="14" y="13"/>
                    </a:cubicBezTo>
                    <a:cubicBezTo>
                      <a:pt x="9" y="11"/>
                      <a:pt x="5" y="7"/>
                      <a:pt x="0" y="6"/>
                    </a:cubicBezTo>
                    <a:cubicBezTo>
                      <a:pt x="4" y="4"/>
                      <a:pt x="8" y="0"/>
                      <a:pt x="13" y="3"/>
                    </a:cubicBezTo>
                    <a:cubicBezTo>
                      <a:pt x="24" y="7"/>
                      <a:pt x="37" y="9"/>
                      <a:pt x="4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4506" y="1083"/>
                <a:ext cx="16" cy="22"/>
              </a:xfrm>
              <a:custGeom>
                <a:avLst/>
                <a:gdLst>
                  <a:gd name="T0" fmla="*/ 4 w 7"/>
                  <a:gd name="T1" fmla="*/ 7 h 9"/>
                  <a:gd name="T2" fmla="*/ 0 w 7"/>
                  <a:gd name="T3" fmla="*/ 7 h 9"/>
                  <a:gd name="T4" fmla="*/ 6 w 7"/>
                  <a:gd name="T5" fmla="*/ 0 h 9"/>
                  <a:gd name="T6" fmla="*/ 4 w 7"/>
                  <a:gd name="T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4" y="7"/>
                    </a:moveTo>
                    <a:cubicBezTo>
                      <a:pt x="3" y="9"/>
                      <a:pt x="2" y="6"/>
                      <a:pt x="0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2"/>
                      <a:pt x="5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4255" y="1076"/>
                <a:ext cx="118" cy="128"/>
              </a:xfrm>
              <a:custGeom>
                <a:avLst/>
                <a:gdLst>
                  <a:gd name="T0" fmla="*/ 50 w 50"/>
                  <a:gd name="T1" fmla="*/ 23 h 54"/>
                  <a:gd name="T2" fmla="*/ 38 w 50"/>
                  <a:gd name="T3" fmla="*/ 47 h 54"/>
                  <a:gd name="T4" fmla="*/ 25 w 50"/>
                  <a:gd name="T5" fmla="*/ 54 h 54"/>
                  <a:gd name="T6" fmla="*/ 16 w 50"/>
                  <a:gd name="T7" fmla="*/ 39 h 54"/>
                  <a:gd name="T8" fmla="*/ 0 w 50"/>
                  <a:gd name="T9" fmla="*/ 32 h 54"/>
                  <a:gd name="T10" fmla="*/ 16 w 50"/>
                  <a:gd name="T11" fmla="*/ 1 h 54"/>
                  <a:gd name="T12" fmla="*/ 30 w 50"/>
                  <a:gd name="T13" fmla="*/ 3 h 54"/>
                  <a:gd name="T14" fmla="*/ 39 w 50"/>
                  <a:gd name="T15" fmla="*/ 9 h 54"/>
                  <a:gd name="T16" fmla="*/ 47 w 50"/>
                  <a:gd name="T17" fmla="*/ 15 h 54"/>
                  <a:gd name="T18" fmla="*/ 50 w 50"/>
                  <a:gd name="T19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4">
                    <a:moveTo>
                      <a:pt x="50" y="23"/>
                    </a:moveTo>
                    <a:cubicBezTo>
                      <a:pt x="50" y="32"/>
                      <a:pt x="46" y="41"/>
                      <a:pt x="38" y="47"/>
                    </a:cubicBezTo>
                    <a:cubicBezTo>
                      <a:pt x="34" y="49"/>
                      <a:pt x="30" y="52"/>
                      <a:pt x="25" y="54"/>
                    </a:cubicBezTo>
                    <a:cubicBezTo>
                      <a:pt x="23" y="48"/>
                      <a:pt x="22" y="43"/>
                      <a:pt x="16" y="39"/>
                    </a:cubicBezTo>
                    <a:cubicBezTo>
                      <a:pt x="10" y="37"/>
                      <a:pt x="5" y="33"/>
                      <a:pt x="0" y="32"/>
                    </a:cubicBezTo>
                    <a:cubicBezTo>
                      <a:pt x="10" y="25"/>
                      <a:pt x="18" y="13"/>
                      <a:pt x="16" y="1"/>
                    </a:cubicBezTo>
                    <a:cubicBezTo>
                      <a:pt x="20" y="0"/>
                      <a:pt x="26" y="1"/>
                      <a:pt x="30" y="3"/>
                    </a:cubicBezTo>
                    <a:cubicBezTo>
                      <a:pt x="33" y="5"/>
                      <a:pt x="37" y="7"/>
                      <a:pt x="39" y="9"/>
                    </a:cubicBezTo>
                    <a:cubicBezTo>
                      <a:pt x="43" y="10"/>
                      <a:pt x="44" y="13"/>
                      <a:pt x="47" y="15"/>
                    </a:cubicBezTo>
                    <a:lnTo>
                      <a:pt x="5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3902" y="1048"/>
                <a:ext cx="101" cy="73"/>
              </a:xfrm>
              <a:custGeom>
                <a:avLst/>
                <a:gdLst>
                  <a:gd name="T0" fmla="*/ 41 w 43"/>
                  <a:gd name="T1" fmla="*/ 13 h 31"/>
                  <a:gd name="T2" fmla="*/ 43 w 43"/>
                  <a:gd name="T3" fmla="*/ 21 h 31"/>
                  <a:gd name="T4" fmla="*/ 9 w 43"/>
                  <a:gd name="T5" fmla="*/ 31 h 31"/>
                  <a:gd name="T6" fmla="*/ 1 w 43"/>
                  <a:gd name="T7" fmla="*/ 24 h 31"/>
                  <a:gd name="T8" fmla="*/ 3 w 43"/>
                  <a:gd name="T9" fmla="*/ 25 h 31"/>
                  <a:gd name="T10" fmla="*/ 3 w 43"/>
                  <a:gd name="T11" fmla="*/ 12 h 31"/>
                  <a:gd name="T12" fmla="*/ 20 w 43"/>
                  <a:gd name="T13" fmla="*/ 2 h 31"/>
                  <a:gd name="T14" fmla="*/ 41 w 43"/>
                  <a:gd name="T1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31">
                    <a:moveTo>
                      <a:pt x="41" y="13"/>
                    </a:moveTo>
                    <a:cubicBezTo>
                      <a:pt x="43" y="15"/>
                      <a:pt x="42" y="18"/>
                      <a:pt x="43" y="21"/>
                    </a:cubicBezTo>
                    <a:cubicBezTo>
                      <a:pt x="30" y="21"/>
                      <a:pt x="19" y="22"/>
                      <a:pt x="9" y="31"/>
                    </a:cubicBezTo>
                    <a:cubicBezTo>
                      <a:pt x="6" y="29"/>
                      <a:pt x="1" y="28"/>
                      <a:pt x="1" y="24"/>
                    </a:cubicBezTo>
                    <a:cubicBezTo>
                      <a:pt x="1" y="22"/>
                      <a:pt x="2" y="26"/>
                      <a:pt x="3" y="25"/>
                    </a:cubicBezTo>
                    <a:cubicBezTo>
                      <a:pt x="4" y="21"/>
                      <a:pt x="0" y="17"/>
                      <a:pt x="3" y="12"/>
                    </a:cubicBezTo>
                    <a:cubicBezTo>
                      <a:pt x="6" y="4"/>
                      <a:pt x="13" y="2"/>
                      <a:pt x="20" y="2"/>
                    </a:cubicBezTo>
                    <a:cubicBezTo>
                      <a:pt x="29" y="0"/>
                      <a:pt x="37" y="5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4565" y="1100"/>
                <a:ext cx="42" cy="54"/>
              </a:xfrm>
              <a:custGeom>
                <a:avLst/>
                <a:gdLst>
                  <a:gd name="T0" fmla="*/ 18 w 18"/>
                  <a:gd name="T1" fmla="*/ 16 h 23"/>
                  <a:gd name="T2" fmla="*/ 10 w 18"/>
                  <a:gd name="T3" fmla="*/ 23 h 23"/>
                  <a:gd name="T4" fmla="*/ 0 w 18"/>
                  <a:gd name="T5" fmla="*/ 15 h 23"/>
                  <a:gd name="T6" fmla="*/ 8 w 18"/>
                  <a:gd name="T7" fmla="*/ 0 h 23"/>
                  <a:gd name="T8" fmla="*/ 18 w 18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3">
                    <a:moveTo>
                      <a:pt x="18" y="16"/>
                    </a:moveTo>
                    <a:cubicBezTo>
                      <a:pt x="17" y="20"/>
                      <a:pt x="12" y="20"/>
                      <a:pt x="10" y="23"/>
                    </a:cubicBezTo>
                    <a:cubicBezTo>
                      <a:pt x="7" y="20"/>
                      <a:pt x="2" y="18"/>
                      <a:pt x="0" y="15"/>
                    </a:cubicBezTo>
                    <a:cubicBezTo>
                      <a:pt x="1" y="8"/>
                      <a:pt x="4" y="5"/>
                      <a:pt x="8" y="0"/>
                    </a:cubicBezTo>
                    <a:cubicBezTo>
                      <a:pt x="10" y="6"/>
                      <a:pt x="14" y="12"/>
                      <a:pt x="1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4397" y="1100"/>
                <a:ext cx="109" cy="126"/>
              </a:xfrm>
              <a:custGeom>
                <a:avLst/>
                <a:gdLst>
                  <a:gd name="T0" fmla="*/ 44 w 46"/>
                  <a:gd name="T1" fmla="*/ 20 h 53"/>
                  <a:gd name="T2" fmla="*/ 37 w 46"/>
                  <a:gd name="T3" fmla="*/ 44 h 53"/>
                  <a:gd name="T4" fmla="*/ 21 w 46"/>
                  <a:gd name="T5" fmla="*/ 53 h 53"/>
                  <a:gd name="T6" fmla="*/ 4 w 46"/>
                  <a:gd name="T7" fmla="*/ 22 h 53"/>
                  <a:gd name="T8" fmla="*/ 1 w 46"/>
                  <a:gd name="T9" fmla="*/ 19 h 53"/>
                  <a:gd name="T10" fmla="*/ 22 w 46"/>
                  <a:gd name="T11" fmla="*/ 0 h 53"/>
                  <a:gd name="T12" fmla="*/ 44 w 46"/>
                  <a:gd name="T13" fmla="*/ 2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53">
                    <a:moveTo>
                      <a:pt x="44" y="20"/>
                    </a:moveTo>
                    <a:cubicBezTo>
                      <a:pt x="46" y="28"/>
                      <a:pt x="44" y="37"/>
                      <a:pt x="37" y="44"/>
                    </a:cubicBezTo>
                    <a:cubicBezTo>
                      <a:pt x="32" y="47"/>
                      <a:pt x="27" y="52"/>
                      <a:pt x="21" y="53"/>
                    </a:cubicBezTo>
                    <a:cubicBezTo>
                      <a:pt x="23" y="41"/>
                      <a:pt x="15" y="28"/>
                      <a:pt x="4" y="22"/>
                    </a:cubicBezTo>
                    <a:cubicBezTo>
                      <a:pt x="3" y="21"/>
                      <a:pt x="0" y="21"/>
                      <a:pt x="1" y="19"/>
                    </a:cubicBezTo>
                    <a:cubicBezTo>
                      <a:pt x="10" y="16"/>
                      <a:pt x="18" y="8"/>
                      <a:pt x="22" y="0"/>
                    </a:cubicBezTo>
                    <a:cubicBezTo>
                      <a:pt x="31" y="3"/>
                      <a:pt x="44" y="7"/>
                      <a:pt x="4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4060" y="1069"/>
                <a:ext cx="88" cy="119"/>
              </a:xfrm>
              <a:custGeom>
                <a:avLst/>
                <a:gdLst>
                  <a:gd name="T0" fmla="*/ 31 w 37"/>
                  <a:gd name="T1" fmla="*/ 10 h 50"/>
                  <a:gd name="T2" fmla="*/ 35 w 37"/>
                  <a:gd name="T3" fmla="*/ 30 h 50"/>
                  <a:gd name="T4" fmla="*/ 13 w 37"/>
                  <a:gd name="T5" fmla="*/ 50 h 50"/>
                  <a:gd name="T6" fmla="*/ 14 w 37"/>
                  <a:gd name="T7" fmla="*/ 38 h 50"/>
                  <a:gd name="T8" fmla="*/ 0 w 37"/>
                  <a:gd name="T9" fmla="*/ 18 h 50"/>
                  <a:gd name="T10" fmla="*/ 9 w 37"/>
                  <a:gd name="T11" fmla="*/ 9 h 50"/>
                  <a:gd name="T12" fmla="*/ 31 w 37"/>
                  <a:gd name="T13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0">
                    <a:moveTo>
                      <a:pt x="31" y="10"/>
                    </a:moveTo>
                    <a:cubicBezTo>
                      <a:pt x="36" y="15"/>
                      <a:pt x="37" y="23"/>
                      <a:pt x="35" y="30"/>
                    </a:cubicBezTo>
                    <a:cubicBezTo>
                      <a:pt x="30" y="38"/>
                      <a:pt x="24" y="48"/>
                      <a:pt x="13" y="50"/>
                    </a:cubicBezTo>
                    <a:cubicBezTo>
                      <a:pt x="15" y="47"/>
                      <a:pt x="15" y="42"/>
                      <a:pt x="14" y="38"/>
                    </a:cubicBezTo>
                    <a:cubicBezTo>
                      <a:pt x="12" y="30"/>
                      <a:pt x="8" y="22"/>
                      <a:pt x="0" y="18"/>
                    </a:cubicBezTo>
                    <a:cubicBezTo>
                      <a:pt x="2" y="14"/>
                      <a:pt x="5" y="12"/>
                      <a:pt x="9" y="9"/>
                    </a:cubicBezTo>
                    <a:cubicBezTo>
                      <a:pt x="15" y="6"/>
                      <a:pt x="26" y="0"/>
                      <a:pt x="3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4546" y="1112"/>
                <a:ext cx="16" cy="21"/>
              </a:xfrm>
              <a:custGeom>
                <a:avLst/>
                <a:gdLst>
                  <a:gd name="T0" fmla="*/ 5 w 7"/>
                  <a:gd name="T1" fmla="*/ 9 h 9"/>
                  <a:gd name="T2" fmla="*/ 7 w 7"/>
                  <a:gd name="T3" fmla="*/ 0 h 9"/>
                  <a:gd name="T4" fmla="*/ 5 w 7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5" y="9"/>
                    </a:moveTo>
                    <a:cubicBezTo>
                      <a:pt x="0" y="6"/>
                      <a:pt x="6" y="3"/>
                      <a:pt x="7" y="0"/>
                    </a:cubicBezTo>
                    <a:lnTo>
                      <a:pt x="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4503" y="1124"/>
                <a:ext cx="48" cy="35"/>
              </a:xfrm>
              <a:custGeom>
                <a:avLst/>
                <a:gdLst>
                  <a:gd name="T0" fmla="*/ 20 w 20"/>
                  <a:gd name="T1" fmla="*/ 13 h 15"/>
                  <a:gd name="T2" fmla="*/ 3 w 20"/>
                  <a:gd name="T3" fmla="*/ 9 h 15"/>
                  <a:gd name="T4" fmla="*/ 0 w 20"/>
                  <a:gd name="T5" fmla="*/ 1 h 15"/>
                  <a:gd name="T6" fmla="*/ 0 w 20"/>
                  <a:gd name="T7" fmla="*/ 0 h 15"/>
                  <a:gd name="T8" fmla="*/ 20 w 20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20" y="13"/>
                    </a:moveTo>
                    <a:cubicBezTo>
                      <a:pt x="14" y="15"/>
                      <a:pt x="8" y="12"/>
                      <a:pt x="3" y="9"/>
                    </a:cubicBezTo>
                    <a:cubicBezTo>
                      <a:pt x="2" y="6"/>
                      <a:pt x="1" y="4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5"/>
                      <a:pt x="15" y="7"/>
                      <a:pt x="2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4124" y="1105"/>
                <a:ext cx="114" cy="118"/>
              </a:xfrm>
              <a:custGeom>
                <a:avLst/>
                <a:gdLst>
                  <a:gd name="T0" fmla="*/ 44 w 48"/>
                  <a:gd name="T1" fmla="*/ 15 h 50"/>
                  <a:gd name="T2" fmla="*/ 37 w 48"/>
                  <a:gd name="T3" fmla="*/ 47 h 50"/>
                  <a:gd name="T4" fmla="*/ 32 w 48"/>
                  <a:gd name="T5" fmla="*/ 50 h 50"/>
                  <a:gd name="T6" fmla="*/ 0 w 48"/>
                  <a:gd name="T7" fmla="*/ 32 h 50"/>
                  <a:gd name="T8" fmla="*/ 9 w 48"/>
                  <a:gd name="T9" fmla="*/ 19 h 50"/>
                  <a:gd name="T10" fmla="*/ 12 w 48"/>
                  <a:gd name="T11" fmla="*/ 15 h 50"/>
                  <a:gd name="T12" fmla="*/ 12 w 48"/>
                  <a:gd name="T13" fmla="*/ 2 h 50"/>
                  <a:gd name="T14" fmla="*/ 40 w 48"/>
                  <a:gd name="T15" fmla="*/ 8 h 50"/>
                  <a:gd name="T16" fmla="*/ 44 w 48"/>
                  <a:gd name="T17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0">
                    <a:moveTo>
                      <a:pt x="44" y="15"/>
                    </a:moveTo>
                    <a:cubicBezTo>
                      <a:pt x="48" y="27"/>
                      <a:pt x="43" y="38"/>
                      <a:pt x="37" y="47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26" y="38"/>
                      <a:pt x="14" y="32"/>
                      <a:pt x="0" y="32"/>
                    </a:cubicBezTo>
                    <a:cubicBezTo>
                      <a:pt x="3" y="27"/>
                      <a:pt x="8" y="24"/>
                      <a:pt x="9" y="19"/>
                    </a:cubicBezTo>
                    <a:cubicBezTo>
                      <a:pt x="11" y="19"/>
                      <a:pt x="11" y="16"/>
                      <a:pt x="12" y="15"/>
                    </a:cubicBezTo>
                    <a:cubicBezTo>
                      <a:pt x="13" y="10"/>
                      <a:pt x="12" y="6"/>
                      <a:pt x="12" y="2"/>
                    </a:cubicBezTo>
                    <a:cubicBezTo>
                      <a:pt x="20" y="0"/>
                      <a:pt x="33" y="2"/>
                      <a:pt x="40" y="8"/>
                    </a:cubicBezTo>
                    <a:lnTo>
                      <a:pt x="44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0" name="Freeform 33"/>
              <p:cNvSpPr/>
              <p:nvPr/>
            </p:nvSpPr>
            <p:spPr bwMode="auto">
              <a:xfrm>
                <a:off x="4603" y="1145"/>
                <a:ext cx="35" cy="57"/>
              </a:xfrm>
              <a:custGeom>
                <a:avLst/>
                <a:gdLst>
                  <a:gd name="T0" fmla="*/ 13 w 15"/>
                  <a:gd name="T1" fmla="*/ 13 h 24"/>
                  <a:gd name="T2" fmla="*/ 15 w 15"/>
                  <a:gd name="T3" fmla="*/ 24 h 24"/>
                  <a:gd name="T4" fmla="*/ 0 w 15"/>
                  <a:gd name="T5" fmla="*/ 9 h 24"/>
                  <a:gd name="T6" fmla="*/ 6 w 15"/>
                  <a:gd name="T7" fmla="*/ 0 h 24"/>
                  <a:gd name="T8" fmla="*/ 13 w 15"/>
                  <a:gd name="T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4">
                    <a:moveTo>
                      <a:pt x="13" y="13"/>
                    </a:moveTo>
                    <a:cubicBezTo>
                      <a:pt x="15" y="24"/>
                      <a:pt x="15" y="24"/>
                      <a:pt x="15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6"/>
                      <a:pt x="4" y="3"/>
                      <a:pt x="6" y="0"/>
                    </a:cubicBezTo>
                    <a:cubicBezTo>
                      <a:pt x="14" y="1"/>
                      <a:pt x="12" y="7"/>
                      <a:pt x="1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1" name="Freeform 34"/>
              <p:cNvSpPr/>
              <p:nvPr/>
            </p:nvSpPr>
            <p:spPr bwMode="auto">
              <a:xfrm>
                <a:off x="3740" y="1098"/>
                <a:ext cx="448" cy="374"/>
              </a:xfrm>
              <a:custGeom>
                <a:avLst/>
                <a:gdLst>
                  <a:gd name="T0" fmla="*/ 139 w 189"/>
                  <a:gd name="T1" fmla="*/ 48 h 158"/>
                  <a:gd name="T2" fmla="*/ 114 w 189"/>
                  <a:gd name="T3" fmla="*/ 48 h 158"/>
                  <a:gd name="T4" fmla="*/ 128 w 189"/>
                  <a:gd name="T5" fmla="*/ 37 h 158"/>
                  <a:gd name="T6" fmla="*/ 118 w 189"/>
                  <a:gd name="T7" fmla="*/ 47 h 158"/>
                  <a:gd name="T8" fmla="*/ 132 w 189"/>
                  <a:gd name="T9" fmla="*/ 38 h 158"/>
                  <a:gd name="T10" fmla="*/ 116 w 189"/>
                  <a:gd name="T11" fmla="*/ 34 h 158"/>
                  <a:gd name="T12" fmla="*/ 117 w 189"/>
                  <a:gd name="T13" fmla="*/ 57 h 158"/>
                  <a:gd name="T14" fmla="*/ 149 w 189"/>
                  <a:gd name="T15" fmla="*/ 46 h 158"/>
                  <a:gd name="T16" fmla="*/ 162 w 189"/>
                  <a:gd name="T17" fmla="*/ 75 h 158"/>
                  <a:gd name="T18" fmla="*/ 136 w 189"/>
                  <a:gd name="T19" fmla="*/ 92 h 158"/>
                  <a:gd name="T20" fmla="*/ 156 w 189"/>
                  <a:gd name="T21" fmla="*/ 93 h 158"/>
                  <a:gd name="T22" fmla="*/ 144 w 189"/>
                  <a:gd name="T23" fmla="*/ 87 h 158"/>
                  <a:gd name="T24" fmla="*/ 148 w 189"/>
                  <a:gd name="T25" fmla="*/ 89 h 158"/>
                  <a:gd name="T26" fmla="*/ 147 w 189"/>
                  <a:gd name="T27" fmla="*/ 96 h 158"/>
                  <a:gd name="T28" fmla="*/ 142 w 189"/>
                  <a:gd name="T29" fmla="*/ 82 h 158"/>
                  <a:gd name="T30" fmla="*/ 159 w 189"/>
                  <a:gd name="T31" fmla="*/ 78 h 158"/>
                  <a:gd name="T32" fmla="*/ 176 w 189"/>
                  <a:gd name="T33" fmla="*/ 124 h 158"/>
                  <a:gd name="T34" fmla="*/ 154 w 189"/>
                  <a:gd name="T35" fmla="*/ 106 h 158"/>
                  <a:gd name="T36" fmla="*/ 155 w 189"/>
                  <a:gd name="T37" fmla="*/ 108 h 158"/>
                  <a:gd name="T38" fmla="*/ 171 w 189"/>
                  <a:gd name="T39" fmla="*/ 134 h 158"/>
                  <a:gd name="T40" fmla="*/ 151 w 189"/>
                  <a:gd name="T41" fmla="*/ 124 h 158"/>
                  <a:gd name="T42" fmla="*/ 131 w 189"/>
                  <a:gd name="T43" fmla="*/ 123 h 158"/>
                  <a:gd name="T44" fmla="*/ 156 w 189"/>
                  <a:gd name="T45" fmla="*/ 135 h 158"/>
                  <a:gd name="T46" fmla="*/ 137 w 189"/>
                  <a:gd name="T47" fmla="*/ 134 h 158"/>
                  <a:gd name="T48" fmla="*/ 107 w 189"/>
                  <a:gd name="T49" fmla="*/ 129 h 158"/>
                  <a:gd name="T50" fmla="*/ 65 w 189"/>
                  <a:gd name="T51" fmla="*/ 121 h 158"/>
                  <a:gd name="T52" fmla="*/ 3 w 189"/>
                  <a:gd name="T53" fmla="*/ 112 h 158"/>
                  <a:gd name="T54" fmla="*/ 23 w 189"/>
                  <a:gd name="T55" fmla="*/ 52 h 158"/>
                  <a:gd name="T56" fmla="*/ 16 w 189"/>
                  <a:gd name="T57" fmla="*/ 58 h 158"/>
                  <a:gd name="T58" fmla="*/ 58 w 189"/>
                  <a:gd name="T59" fmla="*/ 4 h 158"/>
                  <a:gd name="T60" fmla="*/ 68 w 189"/>
                  <a:gd name="T61" fmla="*/ 27 h 158"/>
                  <a:gd name="T62" fmla="*/ 96 w 189"/>
                  <a:gd name="T63" fmla="*/ 25 h 158"/>
                  <a:gd name="T64" fmla="*/ 81 w 189"/>
                  <a:gd name="T65" fmla="*/ 20 h 158"/>
                  <a:gd name="T66" fmla="*/ 85 w 189"/>
                  <a:gd name="T67" fmla="*/ 23 h 158"/>
                  <a:gd name="T68" fmla="*/ 92 w 189"/>
                  <a:gd name="T69" fmla="*/ 26 h 158"/>
                  <a:gd name="T70" fmla="*/ 75 w 189"/>
                  <a:gd name="T71" fmla="*/ 30 h 158"/>
                  <a:gd name="T72" fmla="*/ 84 w 189"/>
                  <a:gd name="T73" fmla="*/ 8 h 158"/>
                  <a:gd name="T74" fmla="*/ 144 w 189"/>
                  <a:gd name="T75" fmla="*/ 2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9" h="158">
                    <a:moveTo>
                      <a:pt x="144" y="21"/>
                    </a:moveTo>
                    <a:cubicBezTo>
                      <a:pt x="148" y="30"/>
                      <a:pt x="145" y="41"/>
                      <a:pt x="139" y="48"/>
                    </a:cubicBezTo>
                    <a:cubicBezTo>
                      <a:pt x="133" y="53"/>
                      <a:pt x="126" y="58"/>
                      <a:pt x="118" y="54"/>
                    </a:cubicBezTo>
                    <a:cubicBezTo>
                      <a:pt x="116" y="53"/>
                      <a:pt x="115" y="50"/>
                      <a:pt x="114" y="48"/>
                    </a:cubicBezTo>
                    <a:cubicBezTo>
                      <a:pt x="113" y="43"/>
                      <a:pt x="116" y="39"/>
                      <a:pt x="120" y="36"/>
                    </a:cubicBezTo>
                    <a:cubicBezTo>
                      <a:pt x="123" y="36"/>
                      <a:pt x="125" y="35"/>
                      <a:pt x="128" y="37"/>
                    </a:cubicBezTo>
                    <a:cubicBezTo>
                      <a:pt x="129" y="40"/>
                      <a:pt x="128" y="45"/>
                      <a:pt x="124" y="47"/>
                    </a:cubicBezTo>
                    <a:cubicBezTo>
                      <a:pt x="121" y="48"/>
                      <a:pt x="118" y="42"/>
                      <a:pt x="118" y="47"/>
                    </a:cubicBezTo>
                    <a:cubicBezTo>
                      <a:pt x="120" y="50"/>
                      <a:pt x="124" y="49"/>
                      <a:pt x="127" y="49"/>
                    </a:cubicBezTo>
                    <a:cubicBezTo>
                      <a:pt x="131" y="46"/>
                      <a:pt x="132" y="42"/>
                      <a:pt x="132" y="38"/>
                    </a:cubicBezTo>
                    <a:cubicBezTo>
                      <a:pt x="131" y="36"/>
                      <a:pt x="130" y="34"/>
                      <a:pt x="129" y="33"/>
                    </a:cubicBezTo>
                    <a:cubicBezTo>
                      <a:pt x="123" y="33"/>
                      <a:pt x="121" y="31"/>
                      <a:pt x="116" y="34"/>
                    </a:cubicBezTo>
                    <a:cubicBezTo>
                      <a:pt x="113" y="39"/>
                      <a:pt x="108" y="42"/>
                      <a:pt x="110" y="49"/>
                    </a:cubicBezTo>
                    <a:cubicBezTo>
                      <a:pt x="111" y="52"/>
                      <a:pt x="114" y="56"/>
                      <a:pt x="117" y="57"/>
                    </a:cubicBezTo>
                    <a:cubicBezTo>
                      <a:pt x="125" y="59"/>
                      <a:pt x="134" y="58"/>
                      <a:pt x="140" y="52"/>
                    </a:cubicBezTo>
                    <a:cubicBezTo>
                      <a:pt x="144" y="51"/>
                      <a:pt x="143" y="42"/>
                      <a:pt x="149" y="46"/>
                    </a:cubicBezTo>
                    <a:cubicBezTo>
                      <a:pt x="156" y="51"/>
                      <a:pt x="162" y="57"/>
                      <a:pt x="163" y="66"/>
                    </a:cubicBezTo>
                    <a:cubicBezTo>
                      <a:pt x="164" y="69"/>
                      <a:pt x="162" y="72"/>
                      <a:pt x="162" y="75"/>
                    </a:cubicBezTo>
                    <a:cubicBezTo>
                      <a:pt x="153" y="73"/>
                      <a:pt x="144" y="75"/>
                      <a:pt x="138" y="82"/>
                    </a:cubicBezTo>
                    <a:cubicBezTo>
                      <a:pt x="137" y="85"/>
                      <a:pt x="135" y="88"/>
                      <a:pt x="136" y="92"/>
                    </a:cubicBezTo>
                    <a:cubicBezTo>
                      <a:pt x="139" y="97"/>
                      <a:pt x="143" y="100"/>
                      <a:pt x="148" y="98"/>
                    </a:cubicBezTo>
                    <a:cubicBezTo>
                      <a:pt x="151" y="97"/>
                      <a:pt x="156" y="97"/>
                      <a:pt x="156" y="93"/>
                    </a:cubicBezTo>
                    <a:cubicBezTo>
                      <a:pt x="156" y="89"/>
                      <a:pt x="154" y="87"/>
                      <a:pt x="151" y="86"/>
                    </a:cubicBezTo>
                    <a:cubicBezTo>
                      <a:pt x="149" y="86"/>
                      <a:pt x="146" y="84"/>
                      <a:pt x="144" y="87"/>
                    </a:cubicBezTo>
                    <a:cubicBezTo>
                      <a:pt x="144" y="89"/>
                      <a:pt x="145" y="90"/>
                      <a:pt x="146" y="91"/>
                    </a:cubicBezTo>
                    <a:cubicBezTo>
                      <a:pt x="147" y="91"/>
                      <a:pt x="147" y="89"/>
                      <a:pt x="148" y="89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4" y="93"/>
                      <a:pt x="150" y="95"/>
                      <a:pt x="147" y="96"/>
                    </a:cubicBezTo>
                    <a:cubicBezTo>
                      <a:pt x="144" y="96"/>
                      <a:pt x="141" y="94"/>
                      <a:pt x="140" y="91"/>
                    </a:cubicBezTo>
                    <a:cubicBezTo>
                      <a:pt x="138" y="87"/>
                      <a:pt x="141" y="85"/>
                      <a:pt x="142" y="82"/>
                    </a:cubicBezTo>
                    <a:cubicBezTo>
                      <a:pt x="147" y="78"/>
                      <a:pt x="153" y="78"/>
                      <a:pt x="159" y="77"/>
                    </a:cubicBezTo>
                    <a:cubicBezTo>
                      <a:pt x="159" y="78"/>
                      <a:pt x="159" y="78"/>
                      <a:pt x="159" y="78"/>
                    </a:cubicBezTo>
                    <a:cubicBezTo>
                      <a:pt x="169" y="77"/>
                      <a:pt x="178" y="84"/>
                      <a:pt x="185" y="92"/>
                    </a:cubicBezTo>
                    <a:cubicBezTo>
                      <a:pt x="189" y="104"/>
                      <a:pt x="185" y="116"/>
                      <a:pt x="176" y="124"/>
                    </a:cubicBezTo>
                    <a:cubicBezTo>
                      <a:pt x="175" y="118"/>
                      <a:pt x="171" y="111"/>
                      <a:pt x="165" y="109"/>
                    </a:cubicBezTo>
                    <a:cubicBezTo>
                      <a:pt x="163" y="105"/>
                      <a:pt x="158" y="107"/>
                      <a:pt x="154" y="106"/>
                    </a:cubicBezTo>
                    <a:cubicBezTo>
                      <a:pt x="153" y="107"/>
                      <a:pt x="150" y="107"/>
                      <a:pt x="149" y="109"/>
                    </a:cubicBezTo>
                    <a:cubicBezTo>
                      <a:pt x="151" y="112"/>
                      <a:pt x="153" y="107"/>
                      <a:pt x="155" y="108"/>
                    </a:cubicBezTo>
                    <a:cubicBezTo>
                      <a:pt x="162" y="110"/>
                      <a:pt x="168" y="112"/>
                      <a:pt x="171" y="118"/>
                    </a:cubicBezTo>
                    <a:cubicBezTo>
                      <a:pt x="172" y="123"/>
                      <a:pt x="175" y="130"/>
                      <a:pt x="171" y="134"/>
                    </a:cubicBezTo>
                    <a:cubicBezTo>
                      <a:pt x="169" y="139"/>
                      <a:pt x="165" y="141"/>
                      <a:pt x="161" y="144"/>
                    </a:cubicBezTo>
                    <a:cubicBezTo>
                      <a:pt x="162" y="136"/>
                      <a:pt x="158" y="129"/>
                      <a:pt x="151" y="124"/>
                    </a:cubicBezTo>
                    <a:cubicBezTo>
                      <a:pt x="147" y="120"/>
                      <a:pt x="139" y="119"/>
                      <a:pt x="133" y="121"/>
                    </a:cubicBezTo>
                    <a:cubicBezTo>
                      <a:pt x="131" y="123"/>
                      <a:pt x="131" y="123"/>
                      <a:pt x="131" y="123"/>
                    </a:cubicBezTo>
                    <a:cubicBezTo>
                      <a:pt x="132" y="124"/>
                      <a:pt x="136" y="124"/>
                      <a:pt x="138" y="123"/>
                    </a:cubicBezTo>
                    <a:cubicBezTo>
                      <a:pt x="147" y="123"/>
                      <a:pt x="152" y="128"/>
                      <a:pt x="156" y="135"/>
                    </a:cubicBezTo>
                    <a:cubicBezTo>
                      <a:pt x="158" y="145"/>
                      <a:pt x="153" y="152"/>
                      <a:pt x="149" y="158"/>
                    </a:cubicBezTo>
                    <a:cubicBezTo>
                      <a:pt x="149" y="149"/>
                      <a:pt x="146" y="140"/>
                      <a:pt x="137" y="134"/>
                    </a:cubicBezTo>
                    <a:cubicBezTo>
                      <a:pt x="133" y="130"/>
                      <a:pt x="124" y="132"/>
                      <a:pt x="120" y="128"/>
                    </a:cubicBezTo>
                    <a:cubicBezTo>
                      <a:pt x="116" y="126"/>
                      <a:pt x="111" y="126"/>
                      <a:pt x="107" y="129"/>
                    </a:cubicBezTo>
                    <a:cubicBezTo>
                      <a:pt x="95" y="127"/>
                      <a:pt x="82" y="127"/>
                      <a:pt x="72" y="133"/>
                    </a:cubicBezTo>
                    <a:cubicBezTo>
                      <a:pt x="71" y="129"/>
                      <a:pt x="70" y="123"/>
                      <a:pt x="65" y="121"/>
                    </a:cubicBezTo>
                    <a:cubicBezTo>
                      <a:pt x="46" y="121"/>
                      <a:pt x="27" y="129"/>
                      <a:pt x="9" y="120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96"/>
                      <a:pt x="13" y="85"/>
                      <a:pt x="20" y="73"/>
                    </a:cubicBezTo>
                    <a:cubicBezTo>
                      <a:pt x="21" y="64"/>
                      <a:pt x="20" y="59"/>
                      <a:pt x="23" y="52"/>
                    </a:cubicBezTo>
                    <a:cubicBezTo>
                      <a:pt x="19" y="49"/>
                      <a:pt x="18" y="55"/>
                      <a:pt x="16" y="57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1" y="44"/>
                      <a:pt x="16" y="27"/>
                      <a:pt x="25" y="16"/>
                    </a:cubicBezTo>
                    <a:cubicBezTo>
                      <a:pt x="34" y="8"/>
                      <a:pt x="45" y="0"/>
                      <a:pt x="58" y="4"/>
                    </a:cubicBezTo>
                    <a:cubicBezTo>
                      <a:pt x="63" y="6"/>
                      <a:pt x="69" y="7"/>
                      <a:pt x="73" y="11"/>
                    </a:cubicBezTo>
                    <a:cubicBezTo>
                      <a:pt x="70" y="15"/>
                      <a:pt x="67" y="21"/>
                      <a:pt x="68" y="27"/>
                    </a:cubicBezTo>
                    <a:cubicBezTo>
                      <a:pt x="72" y="34"/>
                      <a:pt x="79" y="37"/>
                      <a:pt x="87" y="36"/>
                    </a:cubicBezTo>
                    <a:cubicBezTo>
                      <a:pt x="91" y="34"/>
                      <a:pt x="95" y="30"/>
                      <a:pt x="96" y="25"/>
                    </a:cubicBezTo>
                    <a:cubicBezTo>
                      <a:pt x="97" y="23"/>
                      <a:pt x="97" y="20"/>
                      <a:pt x="94" y="18"/>
                    </a:cubicBezTo>
                    <a:cubicBezTo>
                      <a:pt x="90" y="17"/>
                      <a:pt x="83" y="15"/>
                      <a:pt x="81" y="20"/>
                    </a:cubicBezTo>
                    <a:cubicBezTo>
                      <a:pt x="80" y="22"/>
                      <a:pt x="81" y="23"/>
                      <a:pt x="82" y="24"/>
                    </a:cubicBezTo>
                    <a:cubicBezTo>
                      <a:pt x="83" y="24"/>
                      <a:pt x="84" y="24"/>
                      <a:pt x="85" y="23"/>
                    </a:cubicBezTo>
                    <a:cubicBezTo>
                      <a:pt x="84" y="21"/>
                      <a:pt x="86" y="20"/>
                      <a:pt x="87" y="20"/>
                    </a:cubicBezTo>
                    <a:cubicBezTo>
                      <a:pt x="91" y="20"/>
                      <a:pt x="95" y="22"/>
                      <a:pt x="92" y="26"/>
                    </a:cubicBezTo>
                    <a:cubicBezTo>
                      <a:pt x="90" y="29"/>
                      <a:pt x="89" y="31"/>
                      <a:pt x="86" y="33"/>
                    </a:cubicBezTo>
                    <a:cubicBezTo>
                      <a:pt x="82" y="34"/>
                      <a:pt x="79" y="32"/>
                      <a:pt x="75" y="30"/>
                    </a:cubicBezTo>
                    <a:cubicBezTo>
                      <a:pt x="72" y="28"/>
                      <a:pt x="71" y="22"/>
                      <a:pt x="73" y="18"/>
                    </a:cubicBezTo>
                    <a:cubicBezTo>
                      <a:pt x="75" y="13"/>
                      <a:pt x="80" y="12"/>
                      <a:pt x="84" y="8"/>
                    </a:cubicBezTo>
                    <a:cubicBezTo>
                      <a:pt x="99" y="0"/>
                      <a:pt x="123" y="1"/>
                      <a:pt x="137" y="12"/>
                    </a:cubicBezTo>
                    <a:cubicBezTo>
                      <a:pt x="141" y="15"/>
                      <a:pt x="142" y="18"/>
                      <a:pt x="14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2" name="Freeform 35"/>
              <p:cNvSpPr/>
              <p:nvPr/>
            </p:nvSpPr>
            <p:spPr bwMode="auto">
              <a:xfrm>
                <a:off x="4593" y="1157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1 h 2"/>
                  <a:gd name="T4" fmla="*/ 2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1" y="2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3" name="Freeform 36"/>
              <p:cNvSpPr/>
              <p:nvPr/>
            </p:nvSpPr>
            <p:spPr bwMode="auto">
              <a:xfrm>
                <a:off x="4544" y="1159"/>
                <a:ext cx="99" cy="90"/>
              </a:xfrm>
              <a:custGeom>
                <a:avLst/>
                <a:gdLst>
                  <a:gd name="T0" fmla="*/ 28 w 42"/>
                  <a:gd name="T1" fmla="*/ 14 h 38"/>
                  <a:gd name="T2" fmla="*/ 42 w 42"/>
                  <a:gd name="T3" fmla="*/ 28 h 38"/>
                  <a:gd name="T4" fmla="*/ 15 w 42"/>
                  <a:gd name="T5" fmla="*/ 35 h 38"/>
                  <a:gd name="T6" fmla="*/ 0 w 42"/>
                  <a:gd name="T7" fmla="*/ 3 h 38"/>
                  <a:gd name="T8" fmla="*/ 7 w 42"/>
                  <a:gd name="T9" fmla="*/ 0 h 38"/>
                  <a:gd name="T10" fmla="*/ 28 w 42"/>
                  <a:gd name="T11" fmla="*/ 1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8">
                    <a:moveTo>
                      <a:pt x="28" y="14"/>
                    </a:moveTo>
                    <a:cubicBezTo>
                      <a:pt x="31" y="20"/>
                      <a:pt x="39" y="22"/>
                      <a:pt x="42" y="28"/>
                    </a:cubicBezTo>
                    <a:cubicBezTo>
                      <a:pt x="36" y="37"/>
                      <a:pt x="26" y="38"/>
                      <a:pt x="15" y="35"/>
                    </a:cubicBezTo>
                    <a:cubicBezTo>
                      <a:pt x="16" y="22"/>
                      <a:pt x="11" y="10"/>
                      <a:pt x="0" y="3"/>
                    </a:cubicBezTo>
                    <a:cubicBezTo>
                      <a:pt x="2" y="2"/>
                      <a:pt x="5" y="1"/>
                      <a:pt x="7" y="0"/>
                    </a:cubicBezTo>
                    <a:cubicBezTo>
                      <a:pt x="15" y="3"/>
                      <a:pt x="21" y="10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4" name="Freeform 37"/>
              <p:cNvSpPr/>
              <p:nvPr/>
            </p:nvSpPr>
            <p:spPr bwMode="auto">
              <a:xfrm>
                <a:off x="4463" y="1157"/>
                <a:ext cx="109" cy="140"/>
              </a:xfrm>
              <a:custGeom>
                <a:avLst/>
                <a:gdLst>
                  <a:gd name="T0" fmla="*/ 46 w 46"/>
                  <a:gd name="T1" fmla="*/ 28 h 59"/>
                  <a:gd name="T2" fmla="*/ 28 w 46"/>
                  <a:gd name="T3" fmla="*/ 59 h 59"/>
                  <a:gd name="T4" fmla="*/ 0 w 46"/>
                  <a:gd name="T5" fmla="*/ 31 h 59"/>
                  <a:gd name="T6" fmla="*/ 20 w 46"/>
                  <a:gd name="T7" fmla="*/ 7 h 59"/>
                  <a:gd name="T8" fmla="*/ 21 w 46"/>
                  <a:gd name="T9" fmla="*/ 0 h 59"/>
                  <a:gd name="T10" fmla="*/ 46 w 46"/>
                  <a:gd name="T11" fmla="*/ 2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59">
                    <a:moveTo>
                      <a:pt x="46" y="28"/>
                    </a:moveTo>
                    <a:cubicBezTo>
                      <a:pt x="46" y="42"/>
                      <a:pt x="39" y="53"/>
                      <a:pt x="28" y="59"/>
                    </a:cubicBezTo>
                    <a:cubicBezTo>
                      <a:pt x="25" y="46"/>
                      <a:pt x="13" y="33"/>
                      <a:pt x="0" y="31"/>
                    </a:cubicBezTo>
                    <a:cubicBezTo>
                      <a:pt x="9" y="25"/>
                      <a:pt x="18" y="18"/>
                      <a:pt x="20" y="7"/>
                    </a:cubicBezTo>
                    <a:cubicBezTo>
                      <a:pt x="21" y="6"/>
                      <a:pt x="19" y="2"/>
                      <a:pt x="21" y="0"/>
                    </a:cubicBezTo>
                    <a:cubicBezTo>
                      <a:pt x="32" y="5"/>
                      <a:pt x="45" y="15"/>
                      <a:pt x="4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5" name="Freeform 38"/>
              <p:cNvSpPr/>
              <p:nvPr/>
            </p:nvSpPr>
            <p:spPr bwMode="auto">
              <a:xfrm>
                <a:off x="4314" y="1150"/>
                <a:ext cx="130" cy="132"/>
              </a:xfrm>
              <a:custGeom>
                <a:avLst/>
                <a:gdLst>
                  <a:gd name="T0" fmla="*/ 52 w 55"/>
                  <a:gd name="T1" fmla="*/ 23 h 56"/>
                  <a:gd name="T2" fmla="*/ 42 w 55"/>
                  <a:gd name="T3" fmla="*/ 51 h 56"/>
                  <a:gd name="T4" fmla="*/ 35 w 55"/>
                  <a:gd name="T5" fmla="*/ 55 h 56"/>
                  <a:gd name="T6" fmla="*/ 20 w 55"/>
                  <a:gd name="T7" fmla="*/ 33 h 56"/>
                  <a:gd name="T8" fmla="*/ 0 w 55"/>
                  <a:gd name="T9" fmla="*/ 27 h 56"/>
                  <a:gd name="T10" fmla="*/ 9 w 55"/>
                  <a:gd name="T11" fmla="*/ 23 h 56"/>
                  <a:gd name="T12" fmla="*/ 28 w 55"/>
                  <a:gd name="T13" fmla="*/ 0 h 56"/>
                  <a:gd name="T14" fmla="*/ 52 w 55"/>
                  <a:gd name="T15" fmla="*/ 2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56">
                    <a:moveTo>
                      <a:pt x="52" y="23"/>
                    </a:moveTo>
                    <a:cubicBezTo>
                      <a:pt x="55" y="34"/>
                      <a:pt x="48" y="44"/>
                      <a:pt x="42" y="51"/>
                    </a:cubicBezTo>
                    <a:cubicBezTo>
                      <a:pt x="39" y="52"/>
                      <a:pt x="38" y="56"/>
                      <a:pt x="35" y="55"/>
                    </a:cubicBezTo>
                    <a:cubicBezTo>
                      <a:pt x="35" y="47"/>
                      <a:pt x="28" y="37"/>
                      <a:pt x="20" y="33"/>
                    </a:cubicBezTo>
                    <a:cubicBezTo>
                      <a:pt x="14" y="31"/>
                      <a:pt x="7" y="29"/>
                      <a:pt x="0" y="27"/>
                    </a:cubicBezTo>
                    <a:cubicBezTo>
                      <a:pt x="1" y="23"/>
                      <a:pt x="6" y="25"/>
                      <a:pt x="9" y="23"/>
                    </a:cubicBezTo>
                    <a:cubicBezTo>
                      <a:pt x="19" y="19"/>
                      <a:pt x="24" y="9"/>
                      <a:pt x="28" y="0"/>
                    </a:cubicBezTo>
                    <a:cubicBezTo>
                      <a:pt x="39" y="2"/>
                      <a:pt x="49" y="12"/>
                      <a:pt x="5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6" name="Freeform 39"/>
              <p:cNvSpPr/>
              <p:nvPr/>
            </p:nvSpPr>
            <p:spPr bwMode="auto">
              <a:xfrm>
                <a:off x="3767" y="1117"/>
                <a:ext cx="33" cy="21"/>
              </a:xfrm>
              <a:custGeom>
                <a:avLst/>
                <a:gdLst>
                  <a:gd name="T0" fmla="*/ 13 w 14"/>
                  <a:gd name="T1" fmla="*/ 4 h 9"/>
                  <a:gd name="T2" fmla="*/ 9 w 14"/>
                  <a:gd name="T3" fmla="*/ 9 h 9"/>
                  <a:gd name="T4" fmla="*/ 0 w 14"/>
                  <a:gd name="T5" fmla="*/ 3 h 9"/>
                  <a:gd name="T6" fmla="*/ 13 w 14"/>
                  <a:gd name="T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3" y="4"/>
                    </a:moveTo>
                    <a:cubicBezTo>
                      <a:pt x="14" y="5"/>
                      <a:pt x="10" y="7"/>
                      <a:pt x="9" y="9"/>
                    </a:cubicBezTo>
                    <a:cubicBezTo>
                      <a:pt x="7" y="5"/>
                      <a:pt x="3" y="5"/>
                      <a:pt x="0" y="3"/>
                    </a:cubicBezTo>
                    <a:cubicBezTo>
                      <a:pt x="3" y="2"/>
                      <a:pt x="10" y="0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7" name="Freeform 40"/>
              <p:cNvSpPr/>
              <p:nvPr/>
            </p:nvSpPr>
            <p:spPr bwMode="auto">
              <a:xfrm>
                <a:off x="4641" y="1183"/>
                <a:ext cx="128" cy="66"/>
              </a:xfrm>
              <a:custGeom>
                <a:avLst/>
                <a:gdLst>
                  <a:gd name="T0" fmla="*/ 32 w 54"/>
                  <a:gd name="T1" fmla="*/ 9 h 28"/>
                  <a:gd name="T2" fmla="*/ 54 w 54"/>
                  <a:gd name="T3" fmla="*/ 28 h 28"/>
                  <a:gd name="T4" fmla="*/ 37 w 54"/>
                  <a:gd name="T5" fmla="*/ 16 h 28"/>
                  <a:gd name="T6" fmla="*/ 2 w 54"/>
                  <a:gd name="T7" fmla="*/ 5 h 28"/>
                  <a:gd name="T8" fmla="*/ 1 w 54"/>
                  <a:gd name="T9" fmla="*/ 0 h 28"/>
                  <a:gd name="T10" fmla="*/ 32 w 54"/>
                  <a:gd name="T11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8">
                    <a:moveTo>
                      <a:pt x="32" y="9"/>
                    </a:moveTo>
                    <a:cubicBezTo>
                      <a:pt x="41" y="13"/>
                      <a:pt x="47" y="20"/>
                      <a:pt x="54" y="28"/>
                    </a:cubicBezTo>
                    <a:cubicBezTo>
                      <a:pt x="49" y="24"/>
                      <a:pt x="44" y="18"/>
                      <a:pt x="37" y="16"/>
                    </a:cubicBezTo>
                    <a:cubicBezTo>
                      <a:pt x="28" y="8"/>
                      <a:pt x="15" y="4"/>
                      <a:pt x="2" y="5"/>
                    </a:cubicBezTo>
                    <a:cubicBezTo>
                      <a:pt x="1" y="4"/>
                      <a:pt x="0" y="1"/>
                      <a:pt x="1" y="0"/>
                    </a:cubicBezTo>
                    <a:cubicBezTo>
                      <a:pt x="12" y="1"/>
                      <a:pt x="23" y="4"/>
                      <a:pt x="3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8" name="Freeform 41"/>
              <p:cNvSpPr/>
              <p:nvPr/>
            </p:nvSpPr>
            <p:spPr bwMode="auto">
              <a:xfrm>
                <a:off x="4205" y="1157"/>
                <a:ext cx="106" cy="125"/>
              </a:xfrm>
              <a:custGeom>
                <a:avLst/>
                <a:gdLst>
                  <a:gd name="T0" fmla="*/ 41 w 45"/>
                  <a:gd name="T1" fmla="*/ 16 h 53"/>
                  <a:gd name="T2" fmla="*/ 42 w 45"/>
                  <a:gd name="T3" fmla="*/ 22 h 53"/>
                  <a:gd name="T4" fmla="*/ 39 w 45"/>
                  <a:gd name="T5" fmla="*/ 41 h 53"/>
                  <a:gd name="T6" fmla="*/ 26 w 45"/>
                  <a:gd name="T7" fmla="*/ 53 h 53"/>
                  <a:gd name="T8" fmla="*/ 0 w 45"/>
                  <a:gd name="T9" fmla="*/ 30 h 53"/>
                  <a:gd name="T10" fmla="*/ 15 w 45"/>
                  <a:gd name="T11" fmla="*/ 0 h 53"/>
                  <a:gd name="T12" fmla="*/ 41 w 45"/>
                  <a:gd name="T13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3">
                    <a:moveTo>
                      <a:pt x="41" y="16"/>
                    </a:moveTo>
                    <a:cubicBezTo>
                      <a:pt x="42" y="18"/>
                      <a:pt x="44" y="21"/>
                      <a:pt x="42" y="22"/>
                    </a:cubicBezTo>
                    <a:cubicBezTo>
                      <a:pt x="45" y="29"/>
                      <a:pt x="41" y="35"/>
                      <a:pt x="39" y="41"/>
                    </a:cubicBezTo>
                    <a:cubicBezTo>
                      <a:pt x="35" y="45"/>
                      <a:pt x="32" y="50"/>
                      <a:pt x="26" y="53"/>
                    </a:cubicBezTo>
                    <a:cubicBezTo>
                      <a:pt x="23" y="41"/>
                      <a:pt x="12" y="32"/>
                      <a:pt x="0" y="30"/>
                    </a:cubicBezTo>
                    <a:cubicBezTo>
                      <a:pt x="10" y="24"/>
                      <a:pt x="16" y="12"/>
                      <a:pt x="15" y="0"/>
                    </a:cubicBezTo>
                    <a:cubicBezTo>
                      <a:pt x="26" y="2"/>
                      <a:pt x="35" y="7"/>
                      <a:pt x="4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0" name="Freeform 42"/>
              <p:cNvSpPr/>
              <p:nvPr/>
            </p:nvSpPr>
            <p:spPr bwMode="auto">
              <a:xfrm>
                <a:off x="3719" y="1128"/>
                <a:ext cx="66" cy="22"/>
              </a:xfrm>
              <a:custGeom>
                <a:avLst/>
                <a:gdLst>
                  <a:gd name="T0" fmla="*/ 27 w 28"/>
                  <a:gd name="T1" fmla="*/ 6 h 9"/>
                  <a:gd name="T2" fmla="*/ 26 w 28"/>
                  <a:gd name="T3" fmla="*/ 9 h 9"/>
                  <a:gd name="T4" fmla="*/ 5 w 28"/>
                  <a:gd name="T5" fmla="*/ 5 h 9"/>
                  <a:gd name="T6" fmla="*/ 0 w 28"/>
                  <a:gd name="T7" fmla="*/ 6 h 9"/>
                  <a:gd name="T8" fmla="*/ 10 w 28"/>
                  <a:gd name="T9" fmla="*/ 0 h 9"/>
                  <a:gd name="T10" fmla="*/ 27 w 28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9">
                    <a:moveTo>
                      <a:pt x="27" y="6"/>
                    </a:moveTo>
                    <a:cubicBezTo>
                      <a:pt x="28" y="7"/>
                      <a:pt x="25" y="8"/>
                      <a:pt x="26" y="9"/>
                    </a:cubicBezTo>
                    <a:cubicBezTo>
                      <a:pt x="22" y="3"/>
                      <a:pt x="11" y="5"/>
                      <a:pt x="5" y="5"/>
                    </a:cubicBezTo>
                    <a:cubicBezTo>
                      <a:pt x="3" y="5"/>
                      <a:pt x="2" y="6"/>
                      <a:pt x="0" y="6"/>
                    </a:cubicBezTo>
                    <a:cubicBezTo>
                      <a:pt x="1" y="2"/>
                      <a:pt x="6" y="1"/>
                      <a:pt x="10" y="0"/>
                    </a:cubicBezTo>
                    <a:cubicBezTo>
                      <a:pt x="16" y="0"/>
                      <a:pt x="22" y="2"/>
                      <a:pt x="2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1" name="Freeform 43"/>
              <p:cNvSpPr/>
              <p:nvPr/>
            </p:nvSpPr>
            <p:spPr bwMode="auto">
              <a:xfrm>
                <a:off x="4650" y="1204"/>
                <a:ext cx="192" cy="119"/>
              </a:xfrm>
              <a:custGeom>
                <a:avLst/>
                <a:gdLst>
                  <a:gd name="T0" fmla="*/ 32 w 81"/>
                  <a:gd name="T1" fmla="*/ 16 h 50"/>
                  <a:gd name="T2" fmla="*/ 19 w 81"/>
                  <a:gd name="T3" fmla="*/ 3 h 50"/>
                  <a:gd name="T4" fmla="*/ 81 w 81"/>
                  <a:gd name="T5" fmla="*/ 50 h 50"/>
                  <a:gd name="T6" fmla="*/ 55 w 81"/>
                  <a:gd name="T7" fmla="*/ 45 h 50"/>
                  <a:gd name="T8" fmla="*/ 39 w 81"/>
                  <a:gd name="T9" fmla="*/ 32 h 50"/>
                  <a:gd name="T10" fmla="*/ 37 w 81"/>
                  <a:gd name="T11" fmla="*/ 30 h 50"/>
                  <a:gd name="T12" fmla="*/ 15 w 81"/>
                  <a:gd name="T13" fmla="*/ 30 h 50"/>
                  <a:gd name="T14" fmla="*/ 5 w 81"/>
                  <a:gd name="T15" fmla="*/ 11 h 50"/>
                  <a:gd name="T16" fmla="*/ 0 w 81"/>
                  <a:gd name="T17" fmla="*/ 1 h 50"/>
                  <a:gd name="T18" fmla="*/ 12 w 81"/>
                  <a:gd name="T19" fmla="*/ 18 h 50"/>
                  <a:gd name="T20" fmla="*/ 10 w 81"/>
                  <a:gd name="T21" fmla="*/ 11 h 50"/>
                  <a:gd name="T22" fmla="*/ 7 w 81"/>
                  <a:gd name="T23" fmla="*/ 7 h 50"/>
                  <a:gd name="T24" fmla="*/ 19 w 81"/>
                  <a:gd name="T25" fmla="*/ 18 h 50"/>
                  <a:gd name="T26" fmla="*/ 19 w 81"/>
                  <a:gd name="T27" fmla="*/ 17 h 50"/>
                  <a:gd name="T28" fmla="*/ 8 w 81"/>
                  <a:gd name="T29" fmla="*/ 3 h 50"/>
                  <a:gd name="T30" fmla="*/ 27 w 81"/>
                  <a:gd name="T31" fmla="*/ 19 h 50"/>
                  <a:gd name="T32" fmla="*/ 28 w 81"/>
                  <a:gd name="T33" fmla="*/ 18 h 50"/>
                  <a:gd name="T34" fmla="*/ 9 w 81"/>
                  <a:gd name="T35" fmla="*/ 0 h 50"/>
                  <a:gd name="T36" fmla="*/ 32 w 81"/>
                  <a:gd name="T37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1" h="50">
                    <a:moveTo>
                      <a:pt x="32" y="16"/>
                    </a:moveTo>
                    <a:cubicBezTo>
                      <a:pt x="29" y="11"/>
                      <a:pt x="23" y="8"/>
                      <a:pt x="19" y="3"/>
                    </a:cubicBezTo>
                    <a:cubicBezTo>
                      <a:pt x="42" y="10"/>
                      <a:pt x="60" y="35"/>
                      <a:pt x="81" y="50"/>
                    </a:cubicBezTo>
                    <a:cubicBezTo>
                      <a:pt x="73" y="50"/>
                      <a:pt x="62" y="49"/>
                      <a:pt x="55" y="45"/>
                    </a:cubicBezTo>
                    <a:cubicBezTo>
                      <a:pt x="49" y="43"/>
                      <a:pt x="41" y="40"/>
                      <a:pt x="39" y="32"/>
                    </a:cubicBezTo>
                    <a:cubicBezTo>
                      <a:pt x="39" y="32"/>
                      <a:pt x="39" y="29"/>
                      <a:pt x="37" y="30"/>
                    </a:cubicBezTo>
                    <a:cubicBezTo>
                      <a:pt x="30" y="34"/>
                      <a:pt x="23" y="34"/>
                      <a:pt x="15" y="30"/>
                    </a:cubicBezTo>
                    <a:cubicBezTo>
                      <a:pt x="10" y="25"/>
                      <a:pt x="9" y="17"/>
                      <a:pt x="5" y="11"/>
                    </a:cubicBezTo>
                    <a:cubicBezTo>
                      <a:pt x="5" y="7"/>
                      <a:pt x="1" y="6"/>
                      <a:pt x="0" y="1"/>
                    </a:cubicBezTo>
                    <a:cubicBezTo>
                      <a:pt x="5" y="6"/>
                      <a:pt x="9" y="13"/>
                      <a:pt x="12" y="18"/>
                    </a:cubicBezTo>
                    <a:cubicBezTo>
                      <a:pt x="12" y="16"/>
                      <a:pt x="12" y="13"/>
                      <a:pt x="10" y="1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1" y="10"/>
                      <a:pt x="15" y="14"/>
                      <a:pt x="1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2"/>
                      <a:pt x="12" y="8"/>
                      <a:pt x="8" y="3"/>
                    </a:cubicBezTo>
                    <a:cubicBezTo>
                      <a:pt x="14" y="9"/>
                      <a:pt x="21" y="13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2" y="12"/>
                      <a:pt x="15" y="6"/>
                      <a:pt x="9" y="0"/>
                    </a:cubicBezTo>
                    <a:cubicBezTo>
                      <a:pt x="18" y="4"/>
                      <a:pt x="24" y="12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2" name="Freeform 44"/>
              <p:cNvSpPr/>
              <p:nvPr/>
            </p:nvSpPr>
            <p:spPr bwMode="auto">
              <a:xfrm>
                <a:off x="3667" y="1145"/>
                <a:ext cx="109" cy="152"/>
              </a:xfrm>
              <a:custGeom>
                <a:avLst/>
                <a:gdLst>
                  <a:gd name="T0" fmla="*/ 46 w 46"/>
                  <a:gd name="T1" fmla="*/ 6 h 64"/>
                  <a:gd name="T2" fmla="*/ 44 w 46"/>
                  <a:gd name="T3" fmla="*/ 11 h 64"/>
                  <a:gd name="T4" fmla="*/ 38 w 46"/>
                  <a:gd name="T5" fmla="*/ 7 h 64"/>
                  <a:gd name="T6" fmla="*/ 17 w 46"/>
                  <a:gd name="T7" fmla="*/ 11 h 64"/>
                  <a:gd name="T8" fmla="*/ 8 w 46"/>
                  <a:gd name="T9" fmla="*/ 36 h 64"/>
                  <a:gd name="T10" fmla="*/ 32 w 46"/>
                  <a:gd name="T11" fmla="*/ 55 h 64"/>
                  <a:gd name="T12" fmla="*/ 38 w 46"/>
                  <a:gd name="T13" fmla="*/ 56 h 64"/>
                  <a:gd name="T14" fmla="*/ 33 w 46"/>
                  <a:gd name="T15" fmla="*/ 62 h 64"/>
                  <a:gd name="T16" fmla="*/ 4 w 46"/>
                  <a:gd name="T17" fmla="*/ 46 h 64"/>
                  <a:gd name="T18" fmla="*/ 4 w 46"/>
                  <a:gd name="T19" fmla="*/ 22 h 64"/>
                  <a:gd name="T20" fmla="*/ 29 w 46"/>
                  <a:gd name="T21" fmla="*/ 1 h 64"/>
                  <a:gd name="T22" fmla="*/ 46 w 46"/>
                  <a:gd name="T23" fmla="*/ 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" h="64">
                    <a:moveTo>
                      <a:pt x="46" y="6"/>
                    </a:moveTo>
                    <a:cubicBezTo>
                      <a:pt x="45" y="8"/>
                      <a:pt x="44" y="9"/>
                      <a:pt x="44" y="11"/>
                    </a:cubicBezTo>
                    <a:cubicBezTo>
                      <a:pt x="43" y="8"/>
                      <a:pt x="40" y="8"/>
                      <a:pt x="38" y="7"/>
                    </a:cubicBezTo>
                    <a:cubicBezTo>
                      <a:pt x="31" y="5"/>
                      <a:pt x="23" y="7"/>
                      <a:pt x="17" y="11"/>
                    </a:cubicBezTo>
                    <a:cubicBezTo>
                      <a:pt x="9" y="17"/>
                      <a:pt x="7" y="27"/>
                      <a:pt x="8" y="36"/>
                    </a:cubicBezTo>
                    <a:cubicBezTo>
                      <a:pt x="12" y="47"/>
                      <a:pt x="21" y="54"/>
                      <a:pt x="32" y="55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22" y="64"/>
                      <a:pt x="12" y="55"/>
                      <a:pt x="4" y="46"/>
                    </a:cubicBezTo>
                    <a:cubicBezTo>
                      <a:pt x="0" y="39"/>
                      <a:pt x="2" y="30"/>
                      <a:pt x="4" y="22"/>
                    </a:cubicBezTo>
                    <a:cubicBezTo>
                      <a:pt x="9" y="13"/>
                      <a:pt x="17" y="1"/>
                      <a:pt x="29" y="1"/>
                    </a:cubicBezTo>
                    <a:cubicBezTo>
                      <a:pt x="36" y="2"/>
                      <a:pt x="41" y="0"/>
                      <a:pt x="4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3" name="Freeform 45"/>
              <p:cNvSpPr/>
              <p:nvPr/>
            </p:nvSpPr>
            <p:spPr bwMode="auto">
              <a:xfrm>
                <a:off x="4091" y="1188"/>
                <a:ext cx="111" cy="106"/>
              </a:xfrm>
              <a:custGeom>
                <a:avLst/>
                <a:gdLst>
                  <a:gd name="T0" fmla="*/ 43 w 47"/>
                  <a:gd name="T1" fmla="*/ 17 h 45"/>
                  <a:gd name="T2" fmla="*/ 36 w 47"/>
                  <a:gd name="T3" fmla="*/ 45 h 45"/>
                  <a:gd name="T4" fmla="*/ 34 w 47"/>
                  <a:gd name="T5" fmla="*/ 45 h 45"/>
                  <a:gd name="T6" fmla="*/ 18 w 47"/>
                  <a:gd name="T7" fmla="*/ 37 h 45"/>
                  <a:gd name="T8" fmla="*/ 9 w 47"/>
                  <a:gd name="T9" fmla="*/ 10 h 45"/>
                  <a:gd name="T10" fmla="*/ 0 w 47"/>
                  <a:gd name="T11" fmla="*/ 5 h 45"/>
                  <a:gd name="T12" fmla="*/ 10 w 47"/>
                  <a:gd name="T13" fmla="*/ 0 h 45"/>
                  <a:gd name="T14" fmla="*/ 43 w 47"/>
                  <a:gd name="T15" fmla="*/ 1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45">
                    <a:moveTo>
                      <a:pt x="43" y="17"/>
                    </a:moveTo>
                    <a:cubicBezTo>
                      <a:pt x="47" y="27"/>
                      <a:pt x="41" y="37"/>
                      <a:pt x="36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9" y="42"/>
                      <a:pt x="24" y="38"/>
                      <a:pt x="18" y="37"/>
                    </a:cubicBezTo>
                    <a:cubicBezTo>
                      <a:pt x="22" y="26"/>
                      <a:pt x="16" y="17"/>
                      <a:pt x="9" y="10"/>
                    </a:cubicBezTo>
                    <a:cubicBezTo>
                      <a:pt x="6" y="9"/>
                      <a:pt x="4" y="5"/>
                      <a:pt x="0" y="5"/>
                    </a:cubicBezTo>
                    <a:cubicBezTo>
                      <a:pt x="1" y="1"/>
                      <a:pt x="7" y="2"/>
                      <a:pt x="10" y="0"/>
                    </a:cubicBezTo>
                    <a:cubicBezTo>
                      <a:pt x="24" y="0"/>
                      <a:pt x="37" y="4"/>
                      <a:pt x="4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4" name="Freeform 46"/>
              <p:cNvSpPr/>
              <p:nvPr/>
            </p:nvSpPr>
            <p:spPr bwMode="auto">
              <a:xfrm>
                <a:off x="3653" y="1162"/>
                <a:ext cx="123" cy="144"/>
              </a:xfrm>
              <a:custGeom>
                <a:avLst/>
                <a:gdLst>
                  <a:gd name="T0" fmla="*/ 49 w 52"/>
                  <a:gd name="T1" fmla="*/ 6 h 61"/>
                  <a:gd name="T2" fmla="*/ 49 w 52"/>
                  <a:gd name="T3" fmla="*/ 6 h 61"/>
                  <a:gd name="T4" fmla="*/ 48 w 52"/>
                  <a:gd name="T5" fmla="*/ 28 h 61"/>
                  <a:gd name="T6" fmla="*/ 23 w 52"/>
                  <a:gd name="T7" fmla="*/ 9 h 61"/>
                  <a:gd name="T8" fmla="*/ 49 w 52"/>
                  <a:gd name="T9" fmla="*/ 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61">
                    <a:moveTo>
                      <a:pt x="49" y="6"/>
                    </a:moveTo>
                    <a:cubicBezTo>
                      <a:pt x="49" y="6"/>
                      <a:pt x="49" y="6"/>
                      <a:pt x="49" y="6"/>
                    </a:cubicBezTo>
                    <a:cubicBezTo>
                      <a:pt x="48" y="13"/>
                      <a:pt x="47" y="20"/>
                      <a:pt x="48" y="28"/>
                    </a:cubicBezTo>
                    <a:cubicBezTo>
                      <a:pt x="52" y="61"/>
                      <a:pt x="0" y="35"/>
                      <a:pt x="23" y="9"/>
                    </a:cubicBezTo>
                    <a:cubicBezTo>
                      <a:pt x="30" y="3"/>
                      <a:pt x="41" y="0"/>
                      <a:pt x="4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5" name="Freeform 47"/>
              <p:cNvSpPr/>
              <p:nvPr/>
            </p:nvSpPr>
            <p:spPr bwMode="auto">
              <a:xfrm>
                <a:off x="4600" y="1235"/>
                <a:ext cx="74" cy="107"/>
              </a:xfrm>
              <a:custGeom>
                <a:avLst/>
                <a:gdLst>
                  <a:gd name="T0" fmla="*/ 30 w 31"/>
                  <a:gd name="T1" fmla="*/ 14 h 45"/>
                  <a:gd name="T2" fmla="*/ 26 w 31"/>
                  <a:gd name="T3" fmla="*/ 34 h 45"/>
                  <a:gd name="T4" fmla="*/ 2 w 31"/>
                  <a:gd name="T5" fmla="*/ 43 h 45"/>
                  <a:gd name="T6" fmla="*/ 7 w 31"/>
                  <a:gd name="T7" fmla="*/ 21 h 45"/>
                  <a:gd name="T8" fmla="*/ 0 w 31"/>
                  <a:gd name="T9" fmla="*/ 8 h 45"/>
                  <a:gd name="T10" fmla="*/ 20 w 31"/>
                  <a:gd name="T11" fmla="*/ 0 h 45"/>
                  <a:gd name="T12" fmla="*/ 30 w 31"/>
                  <a:gd name="T13" fmla="*/ 1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5">
                    <a:moveTo>
                      <a:pt x="30" y="14"/>
                    </a:moveTo>
                    <a:cubicBezTo>
                      <a:pt x="31" y="20"/>
                      <a:pt x="31" y="29"/>
                      <a:pt x="26" y="34"/>
                    </a:cubicBezTo>
                    <a:cubicBezTo>
                      <a:pt x="20" y="41"/>
                      <a:pt x="10" y="45"/>
                      <a:pt x="2" y="43"/>
                    </a:cubicBezTo>
                    <a:cubicBezTo>
                      <a:pt x="10" y="38"/>
                      <a:pt x="8" y="28"/>
                      <a:pt x="7" y="21"/>
                    </a:cubicBezTo>
                    <a:cubicBezTo>
                      <a:pt x="6" y="16"/>
                      <a:pt x="3" y="12"/>
                      <a:pt x="0" y="8"/>
                    </a:cubicBezTo>
                    <a:cubicBezTo>
                      <a:pt x="8" y="10"/>
                      <a:pt x="16" y="6"/>
                      <a:pt x="20" y="0"/>
                    </a:cubicBezTo>
                    <a:cubicBezTo>
                      <a:pt x="25" y="5"/>
                      <a:pt x="28" y="8"/>
                      <a:pt x="3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6" name="Freeform 48"/>
              <p:cNvSpPr/>
              <p:nvPr/>
            </p:nvSpPr>
            <p:spPr bwMode="auto">
              <a:xfrm>
                <a:off x="4269" y="1223"/>
                <a:ext cx="125" cy="138"/>
              </a:xfrm>
              <a:custGeom>
                <a:avLst/>
                <a:gdLst>
                  <a:gd name="T0" fmla="*/ 51 w 53"/>
                  <a:gd name="T1" fmla="*/ 22 h 58"/>
                  <a:gd name="T2" fmla="*/ 32 w 53"/>
                  <a:gd name="T3" fmla="*/ 57 h 58"/>
                  <a:gd name="T4" fmla="*/ 29 w 53"/>
                  <a:gd name="T5" fmla="*/ 56 h 58"/>
                  <a:gd name="T6" fmla="*/ 11 w 53"/>
                  <a:gd name="T7" fmla="*/ 31 h 58"/>
                  <a:gd name="T8" fmla="*/ 0 w 53"/>
                  <a:gd name="T9" fmla="*/ 28 h 58"/>
                  <a:gd name="T10" fmla="*/ 20 w 53"/>
                  <a:gd name="T11" fmla="*/ 0 h 58"/>
                  <a:gd name="T12" fmla="*/ 51 w 53"/>
                  <a:gd name="T13" fmla="*/ 2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8">
                    <a:moveTo>
                      <a:pt x="51" y="22"/>
                    </a:moveTo>
                    <a:cubicBezTo>
                      <a:pt x="53" y="36"/>
                      <a:pt x="44" y="50"/>
                      <a:pt x="32" y="57"/>
                    </a:cubicBezTo>
                    <a:cubicBezTo>
                      <a:pt x="31" y="57"/>
                      <a:pt x="29" y="58"/>
                      <a:pt x="29" y="56"/>
                    </a:cubicBezTo>
                    <a:cubicBezTo>
                      <a:pt x="29" y="45"/>
                      <a:pt x="19" y="36"/>
                      <a:pt x="11" y="31"/>
                    </a:cubicBezTo>
                    <a:cubicBezTo>
                      <a:pt x="7" y="30"/>
                      <a:pt x="3" y="29"/>
                      <a:pt x="0" y="28"/>
                    </a:cubicBezTo>
                    <a:cubicBezTo>
                      <a:pt x="9" y="22"/>
                      <a:pt x="19" y="12"/>
                      <a:pt x="20" y="0"/>
                    </a:cubicBezTo>
                    <a:cubicBezTo>
                      <a:pt x="33" y="2"/>
                      <a:pt x="47" y="7"/>
                      <a:pt x="5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7" name="Freeform 49"/>
              <p:cNvSpPr/>
              <p:nvPr/>
            </p:nvSpPr>
            <p:spPr bwMode="auto">
              <a:xfrm>
                <a:off x="4397" y="1233"/>
                <a:ext cx="128" cy="132"/>
              </a:xfrm>
              <a:custGeom>
                <a:avLst/>
                <a:gdLst>
                  <a:gd name="T0" fmla="*/ 50 w 54"/>
                  <a:gd name="T1" fmla="*/ 21 h 56"/>
                  <a:gd name="T2" fmla="*/ 51 w 54"/>
                  <a:gd name="T3" fmla="*/ 29 h 56"/>
                  <a:gd name="T4" fmla="*/ 51 w 54"/>
                  <a:gd name="T5" fmla="*/ 40 h 56"/>
                  <a:gd name="T6" fmla="*/ 34 w 54"/>
                  <a:gd name="T7" fmla="*/ 56 h 56"/>
                  <a:gd name="T8" fmla="*/ 10 w 54"/>
                  <a:gd name="T9" fmla="*/ 29 h 56"/>
                  <a:gd name="T10" fmla="*/ 0 w 54"/>
                  <a:gd name="T11" fmla="*/ 24 h 56"/>
                  <a:gd name="T12" fmla="*/ 20 w 54"/>
                  <a:gd name="T13" fmla="*/ 0 h 56"/>
                  <a:gd name="T14" fmla="*/ 50 w 54"/>
                  <a:gd name="T15" fmla="*/ 2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56">
                    <a:moveTo>
                      <a:pt x="50" y="21"/>
                    </a:moveTo>
                    <a:cubicBezTo>
                      <a:pt x="51" y="23"/>
                      <a:pt x="52" y="27"/>
                      <a:pt x="51" y="29"/>
                    </a:cubicBezTo>
                    <a:cubicBezTo>
                      <a:pt x="54" y="32"/>
                      <a:pt x="52" y="37"/>
                      <a:pt x="51" y="40"/>
                    </a:cubicBezTo>
                    <a:cubicBezTo>
                      <a:pt x="48" y="47"/>
                      <a:pt x="40" y="53"/>
                      <a:pt x="34" y="56"/>
                    </a:cubicBezTo>
                    <a:cubicBezTo>
                      <a:pt x="34" y="42"/>
                      <a:pt x="21" y="33"/>
                      <a:pt x="10" y="29"/>
                    </a:cubicBezTo>
                    <a:cubicBezTo>
                      <a:pt x="7" y="26"/>
                      <a:pt x="1" y="28"/>
                      <a:pt x="0" y="24"/>
                    </a:cubicBezTo>
                    <a:cubicBezTo>
                      <a:pt x="11" y="20"/>
                      <a:pt x="16" y="9"/>
                      <a:pt x="20" y="0"/>
                    </a:cubicBezTo>
                    <a:cubicBezTo>
                      <a:pt x="33" y="2"/>
                      <a:pt x="44" y="9"/>
                      <a:pt x="5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9" name="Freeform 50"/>
              <p:cNvSpPr/>
              <p:nvPr/>
            </p:nvSpPr>
            <p:spPr bwMode="auto">
              <a:xfrm>
                <a:off x="4525" y="1252"/>
                <a:ext cx="92" cy="101"/>
              </a:xfrm>
              <a:custGeom>
                <a:avLst/>
                <a:gdLst>
                  <a:gd name="T0" fmla="*/ 35 w 39"/>
                  <a:gd name="T1" fmla="*/ 13 h 43"/>
                  <a:gd name="T2" fmla="*/ 23 w 39"/>
                  <a:gd name="T3" fmla="*/ 43 h 43"/>
                  <a:gd name="T4" fmla="*/ 19 w 39"/>
                  <a:gd name="T5" fmla="*/ 30 h 43"/>
                  <a:gd name="T6" fmla="*/ 4 w 39"/>
                  <a:gd name="T7" fmla="*/ 25 h 43"/>
                  <a:gd name="T8" fmla="*/ 2 w 39"/>
                  <a:gd name="T9" fmla="*/ 26 h 43"/>
                  <a:gd name="T10" fmla="*/ 10 w 39"/>
                  <a:gd name="T11" fmla="*/ 18 h 43"/>
                  <a:gd name="T12" fmla="*/ 22 w 39"/>
                  <a:gd name="T13" fmla="*/ 0 h 43"/>
                  <a:gd name="T14" fmla="*/ 35 w 39"/>
                  <a:gd name="T15" fmla="*/ 1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3">
                    <a:moveTo>
                      <a:pt x="35" y="13"/>
                    </a:moveTo>
                    <a:cubicBezTo>
                      <a:pt x="39" y="26"/>
                      <a:pt x="31" y="35"/>
                      <a:pt x="23" y="43"/>
                    </a:cubicBezTo>
                    <a:cubicBezTo>
                      <a:pt x="23" y="40"/>
                      <a:pt x="23" y="33"/>
                      <a:pt x="19" y="30"/>
                    </a:cubicBezTo>
                    <a:cubicBezTo>
                      <a:pt x="16" y="25"/>
                      <a:pt x="8" y="29"/>
                      <a:pt x="4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22"/>
                      <a:pt x="6" y="21"/>
                      <a:pt x="10" y="18"/>
                    </a:cubicBezTo>
                    <a:cubicBezTo>
                      <a:pt x="15" y="13"/>
                      <a:pt x="20" y="8"/>
                      <a:pt x="22" y="0"/>
                    </a:cubicBezTo>
                    <a:cubicBezTo>
                      <a:pt x="29" y="2"/>
                      <a:pt x="33" y="8"/>
                      <a:pt x="3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0" name="Freeform 51"/>
              <p:cNvSpPr/>
              <p:nvPr/>
            </p:nvSpPr>
            <p:spPr bwMode="auto">
              <a:xfrm>
                <a:off x="4176" y="1235"/>
                <a:ext cx="83" cy="130"/>
              </a:xfrm>
              <a:custGeom>
                <a:avLst/>
                <a:gdLst>
                  <a:gd name="T0" fmla="*/ 34 w 35"/>
                  <a:gd name="T1" fmla="*/ 20 h 55"/>
                  <a:gd name="T2" fmla="*/ 32 w 35"/>
                  <a:gd name="T3" fmla="*/ 23 h 55"/>
                  <a:gd name="T4" fmla="*/ 35 w 35"/>
                  <a:gd name="T5" fmla="*/ 24 h 55"/>
                  <a:gd name="T6" fmla="*/ 20 w 35"/>
                  <a:gd name="T7" fmla="*/ 49 h 55"/>
                  <a:gd name="T8" fmla="*/ 5 w 35"/>
                  <a:gd name="T9" fmla="*/ 51 h 55"/>
                  <a:gd name="T10" fmla="*/ 4 w 35"/>
                  <a:gd name="T11" fmla="*/ 33 h 55"/>
                  <a:gd name="T12" fmla="*/ 0 w 35"/>
                  <a:gd name="T13" fmla="*/ 28 h 55"/>
                  <a:gd name="T14" fmla="*/ 12 w 35"/>
                  <a:gd name="T15" fmla="*/ 0 h 55"/>
                  <a:gd name="T16" fmla="*/ 34 w 35"/>
                  <a:gd name="T17" fmla="*/ 2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55">
                    <a:moveTo>
                      <a:pt x="34" y="20"/>
                    </a:moveTo>
                    <a:cubicBezTo>
                      <a:pt x="34" y="21"/>
                      <a:pt x="34" y="23"/>
                      <a:pt x="32" y="23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3" y="34"/>
                      <a:pt x="30" y="44"/>
                      <a:pt x="20" y="49"/>
                    </a:cubicBezTo>
                    <a:cubicBezTo>
                      <a:pt x="15" y="49"/>
                      <a:pt x="9" y="55"/>
                      <a:pt x="5" y="51"/>
                    </a:cubicBezTo>
                    <a:cubicBezTo>
                      <a:pt x="7" y="45"/>
                      <a:pt x="7" y="39"/>
                      <a:pt x="4" y="33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8" y="21"/>
                      <a:pt x="11" y="10"/>
                      <a:pt x="12" y="0"/>
                    </a:cubicBezTo>
                    <a:cubicBezTo>
                      <a:pt x="22" y="3"/>
                      <a:pt x="32" y="10"/>
                      <a:pt x="3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1" name="Freeform 52"/>
              <p:cNvSpPr/>
              <p:nvPr/>
            </p:nvSpPr>
            <p:spPr bwMode="auto">
              <a:xfrm>
                <a:off x="3719" y="1216"/>
                <a:ext cx="33" cy="36"/>
              </a:xfrm>
              <a:custGeom>
                <a:avLst/>
                <a:gdLst>
                  <a:gd name="T0" fmla="*/ 12 w 14"/>
                  <a:gd name="T1" fmla="*/ 5 h 15"/>
                  <a:gd name="T2" fmla="*/ 9 w 14"/>
                  <a:gd name="T3" fmla="*/ 13 h 15"/>
                  <a:gd name="T4" fmla="*/ 1 w 14"/>
                  <a:gd name="T5" fmla="*/ 9 h 15"/>
                  <a:gd name="T6" fmla="*/ 4 w 14"/>
                  <a:gd name="T7" fmla="*/ 0 h 15"/>
                  <a:gd name="T8" fmla="*/ 12 w 14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2" y="5"/>
                    </a:moveTo>
                    <a:cubicBezTo>
                      <a:pt x="14" y="8"/>
                      <a:pt x="11" y="10"/>
                      <a:pt x="9" y="13"/>
                    </a:cubicBezTo>
                    <a:cubicBezTo>
                      <a:pt x="6" y="15"/>
                      <a:pt x="3" y="11"/>
                      <a:pt x="1" y="9"/>
                    </a:cubicBezTo>
                    <a:cubicBezTo>
                      <a:pt x="0" y="6"/>
                      <a:pt x="2" y="2"/>
                      <a:pt x="4" y="0"/>
                    </a:cubicBezTo>
                    <a:cubicBezTo>
                      <a:pt x="8" y="0"/>
                      <a:pt x="12" y="1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2" name="Freeform 53"/>
              <p:cNvSpPr/>
              <p:nvPr/>
            </p:nvSpPr>
            <p:spPr bwMode="auto">
              <a:xfrm>
                <a:off x="4262" y="1287"/>
                <a:ext cx="459" cy="936"/>
              </a:xfrm>
              <a:custGeom>
                <a:avLst/>
                <a:gdLst>
                  <a:gd name="T0" fmla="*/ 148 w 194"/>
                  <a:gd name="T1" fmla="*/ 146 h 395"/>
                  <a:gd name="T2" fmla="*/ 94 w 194"/>
                  <a:gd name="T3" fmla="*/ 299 h 395"/>
                  <a:gd name="T4" fmla="*/ 83 w 194"/>
                  <a:gd name="T5" fmla="*/ 376 h 395"/>
                  <a:gd name="T6" fmla="*/ 79 w 194"/>
                  <a:gd name="T7" fmla="*/ 382 h 395"/>
                  <a:gd name="T8" fmla="*/ 120 w 194"/>
                  <a:gd name="T9" fmla="*/ 181 h 395"/>
                  <a:gd name="T10" fmla="*/ 133 w 194"/>
                  <a:gd name="T11" fmla="*/ 159 h 395"/>
                  <a:gd name="T12" fmla="*/ 129 w 194"/>
                  <a:gd name="T13" fmla="*/ 164 h 395"/>
                  <a:gd name="T14" fmla="*/ 83 w 194"/>
                  <a:gd name="T15" fmla="*/ 313 h 395"/>
                  <a:gd name="T16" fmla="*/ 75 w 194"/>
                  <a:gd name="T17" fmla="*/ 324 h 395"/>
                  <a:gd name="T18" fmla="*/ 72 w 194"/>
                  <a:gd name="T19" fmla="*/ 263 h 395"/>
                  <a:gd name="T20" fmla="*/ 134 w 194"/>
                  <a:gd name="T21" fmla="*/ 145 h 395"/>
                  <a:gd name="T22" fmla="*/ 68 w 194"/>
                  <a:gd name="T23" fmla="*/ 284 h 395"/>
                  <a:gd name="T24" fmla="*/ 71 w 194"/>
                  <a:gd name="T25" fmla="*/ 383 h 395"/>
                  <a:gd name="T26" fmla="*/ 63 w 194"/>
                  <a:gd name="T27" fmla="*/ 253 h 395"/>
                  <a:gd name="T28" fmla="*/ 124 w 194"/>
                  <a:gd name="T29" fmla="*/ 145 h 395"/>
                  <a:gd name="T30" fmla="*/ 103 w 194"/>
                  <a:gd name="T31" fmla="*/ 167 h 395"/>
                  <a:gd name="T32" fmla="*/ 64 w 194"/>
                  <a:gd name="T33" fmla="*/ 237 h 395"/>
                  <a:gd name="T34" fmla="*/ 62 w 194"/>
                  <a:gd name="T35" fmla="*/ 312 h 395"/>
                  <a:gd name="T36" fmla="*/ 66 w 194"/>
                  <a:gd name="T37" fmla="*/ 343 h 395"/>
                  <a:gd name="T38" fmla="*/ 71 w 194"/>
                  <a:gd name="T39" fmla="*/ 206 h 395"/>
                  <a:gd name="T40" fmla="*/ 133 w 194"/>
                  <a:gd name="T41" fmla="*/ 121 h 395"/>
                  <a:gd name="T42" fmla="*/ 24 w 194"/>
                  <a:gd name="T43" fmla="*/ 181 h 395"/>
                  <a:gd name="T44" fmla="*/ 77 w 194"/>
                  <a:gd name="T45" fmla="*/ 164 h 395"/>
                  <a:gd name="T46" fmla="*/ 30 w 194"/>
                  <a:gd name="T47" fmla="*/ 175 h 395"/>
                  <a:gd name="T48" fmla="*/ 96 w 194"/>
                  <a:gd name="T49" fmla="*/ 145 h 395"/>
                  <a:gd name="T50" fmla="*/ 110 w 194"/>
                  <a:gd name="T51" fmla="*/ 132 h 395"/>
                  <a:gd name="T52" fmla="*/ 46 w 194"/>
                  <a:gd name="T53" fmla="*/ 161 h 395"/>
                  <a:gd name="T54" fmla="*/ 113 w 194"/>
                  <a:gd name="T55" fmla="*/ 121 h 395"/>
                  <a:gd name="T56" fmla="*/ 67 w 194"/>
                  <a:gd name="T57" fmla="*/ 142 h 395"/>
                  <a:gd name="T58" fmla="*/ 2 w 194"/>
                  <a:gd name="T59" fmla="*/ 188 h 395"/>
                  <a:gd name="T60" fmla="*/ 63 w 194"/>
                  <a:gd name="T61" fmla="*/ 134 h 395"/>
                  <a:gd name="T62" fmla="*/ 59 w 194"/>
                  <a:gd name="T63" fmla="*/ 132 h 395"/>
                  <a:gd name="T64" fmla="*/ 5 w 194"/>
                  <a:gd name="T65" fmla="*/ 175 h 395"/>
                  <a:gd name="T66" fmla="*/ 157 w 194"/>
                  <a:gd name="T67" fmla="*/ 54 h 395"/>
                  <a:gd name="T68" fmla="*/ 167 w 194"/>
                  <a:gd name="T69" fmla="*/ 19 h 395"/>
                  <a:gd name="T70" fmla="*/ 194 w 194"/>
                  <a:gd name="T71" fmla="*/ 6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4" h="395">
                    <a:moveTo>
                      <a:pt x="194" y="64"/>
                    </a:moveTo>
                    <a:cubicBezTo>
                      <a:pt x="193" y="98"/>
                      <a:pt x="169" y="122"/>
                      <a:pt x="148" y="146"/>
                    </a:cubicBezTo>
                    <a:cubicBezTo>
                      <a:pt x="130" y="170"/>
                      <a:pt x="113" y="194"/>
                      <a:pt x="107" y="223"/>
                    </a:cubicBezTo>
                    <a:cubicBezTo>
                      <a:pt x="102" y="249"/>
                      <a:pt x="96" y="273"/>
                      <a:pt x="94" y="299"/>
                    </a:cubicBezTo>
                    <a:cubicBezTo>
                      <a:pt x="90" y="319"/>
                      <a:pt x="96" y="340"/>
                      <a:pt x="88" y="360"/>
                    </a:cubicBezTo>
                    <a:cubicBezTo>
                      <a:pt x="86" y="365"/>
                      <a:pt x="84" y="371"/>
                      <a:pt x="83" y="376"/>
                    </a:cubicBezTo>
                    <a:cubicBezTo>
                      <a:pt x="85" y="373"/>
                      <a:pt x="85" y="373"/>
                      <a:pt x="85" y="373"/>
                    </a:cubicBezTo>
                    <a:cubicBezTo>
                      <a:pt x="83" y="376"/>
                      <a:pt x="82" y="380"/>
                      <a:pt x="79" y="382"/>
                    </a:cubicBezTo>
                    <a:cubicBezTo>
                      <a:pt x="90" y="353"/>
                      <a:pt x="87" y="320"/>
                      <a:pt x="85" y="290"/>
                    </a:cubicBezTo>
                    <a:cubicBezTo>
                      <a:pt x="86" y="252"/>
                      <a:pt x="97" y="212"/>
                      <a:pt x="120" y="181"/>
                    </a:cubicBezTo>
                    <a:cubicBezTo>
                      <a:pt x="124" y="174"/>
                      <a:pt x="129" y="167"/>
                      <a:pt x="133" y="160"/>
                    </a:cubicBezTo>
                    <a:cubicBezTo>
                      <a:pt x="133" y="159"/>
                      <a:pt x="133" y="159"/>
                      <a:pt x="133" y="159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129" y="164"/>
                      <a:pt x="129" y="164"/>
                      <a:pt x="129" y="164"/>
                    </a:cubicBezTo>
                    <a:cubicBezTo>
                      <a:pt x="120" y="173"/>
                      <a:pt x="114" y="185"/>
                      <a:pt x="106" y="196"/>
                    </a:cubicBezTo>
                    <a:cubicBezTo>
                      <a:pt x="89" y="230"/>
                      <a:pt x="78" y="274"/>
                      <a:pt x="83" y="313"/>
                    </a:cubicBezTo>
                    <a:cubicBezTo>
                      <a:pt x="86" y="341"/>
                      <a:pt x="83" y="372"/>
                      <a:pt x="68" y="395"/>
                    </a:cubicBezTo>
                    <a:cubicBezTo>
                      <a:pt x="80" y="377"/>
                      <a:pt x="75" y="346"/>
                      <a:pt x="75" y="324"/>
                    </a:cubicBezTo>
                    <a:cubicBezTo>
                      <a:pt x="74" y="319"/>
                      <a:pt x="75" y="314"/>
                      <a:pt x="73" y="309"/>
                    </a:cubicBezTo>
                    <a:cubicBezTo>
                      <a:pt x="73" y="294"/>
                      <a:pt x="68" y="279"/>
                      <a:pt x="72" y="263"/>
                    </a:cubicBezTo>
                    <a:cubicBezTo>
                      <a:pt x="76" y="239"/>
                      <a:pt x="84" y="214"/>
                      <a:pt x="96" y="195"/>
                    </a:cubicBezTo>
                    <a:cubicBezTo>
                      <a:pt x="106" y="177"/>
                      <a:pt x="123" y="163"/>
                      <a:pt x="134" y="145"/>
                    </a:cubicBezTo>
                    <a:cubicBezTo>
                      <a:pt x="134" y="144"/>
                      <a:pt x="134" y="144"/>
                      <a:pt x="134" y="144"/>
                    </a:cubicBezTo>
                    <a:cubicBezTo>
                      <a:pt x="94" y="182"/>
                      <a:pt x="68" y="229"/>
                      <a:pt x="68" y="284"/>
                    </a:cubicBezTo>
                    <a:cubicBezTo>
                      <a:pt x="71" y="299"/>
                      <a:pt x="71" y="314"/>
                      <a:pt x="71" y="329"/>
                    </a:cubicBezTo>
                    <a:cubicBezTo>
                      <a:pt x="73" y="346"/>
                      <a:pt x="73" y="365"/>
                      <a:pt x="71" y="383"/>
                    </a:cubicBezTo>
                    <a:cubicBezTo>
                      <a:pt x="70" y="373"/>
                      <a:pt x="72" y="360"/>
                      <a:pt x="69" y="349"/>
                    </a:cubicBezTo>
                    <a:cubicBezTo>
                      <a:pt x="68" y="315"/>
                      <a:pt x="53" y="286"/>
                      <a:pt x="63" y="253"/>
                    </a:cubicBezTo>
                    <a:cubicBezTo>
                      <a:pt x="70" y="215"/>
                      <a:pt x="91" y="182"/>
                      <a:pt x="119" y="154"/>
                    </a:cubicBezTo>
                    <a:cubicBezTo>
                      <a:pt x="120" y="151"/>
                      <a:pt x="124" y="148"/>
                      <a:pt x="124" y="145"/>
                    </a:cubicBezTo>
                    <a:cubicBezTo>
                      <a:pt x="118" y="152"/>
                      <a:pt x="109" y="159"/>
                      <a:pt x="104" y="167"/>
                    </a:cubicBezTo>
                    <a:cubicBezTo>
                      <a:pt x="103" y="167"/>
                      <a:pt x="103" y="167"/>
                      <a:pt x="103" y="167"/>
                    </a:cubicBezTo>
                    <a:cubicBezTo>
                      <a:pt x="85" y="188"/>
                      <a:pt x="71" y="211"/>
                      <a:pt x="64" y="237"/>
                    </a:cubicBezTo>
                    <a:cubicBezTo>
                      <a:pt x="64" y="237"/>
                      <a:pt x="64" y="237"/>
                      <a:pt x="64" y="237"/>
                    </a:cubicBezTo>
                    <a:cubicBezTo>
                      <a:pt x="58" y="254"/>
                      <a:pt x="54" y="270"/>
                      <a:pt x="57" y="288"/>
                    </a:cubicBezTo>
                    <a:cubicBezTo>
                      <a:pt x="58" y="294"/>
                      <a:pt x="58" y="305"/>
                      <a:pt x="62" y="312"/>
                    </a:cubicBezTo>
                    <a:cubicBezTo>
                      <a:pt x="59" y="314"/>
                      <a:pt x="65" y="317"/>
                      <a:pt x="62" y="320"/>
                    </a:cubicBezTo>
                    <a:cubicBezTo>
                      <a:pt x="65" y="328"/>
                      <a:pt x="65" y="335"/>
                      <a:pt x="66" y="343"/>
                    </a:cubicBezTo>
                    <a:cubicBezTo>
                      <a:pt x="60" y="328"/>
                      <a:pt x="61" y="311"/>
                      <a:pt x="56" y="296"/>
                    </a:cubicBezTo>
                    <a:cubicBezTo>
                      <a:pt x="53" y="265"/>
                      <a:pt x="56" y="233"/>
                      <a:pt x="71" y="206"/>
                    </a:cubicBezTo>
                    <a:cubicBezTo>
                      <a:pt x="90" y="177"/>
                      <a:pt x="113" y="149"/>
                      <a:pt x="134" y="121"/>
                    </a:cubicBezTo>
                    <a:cubicBezTo>
                      <a:pt x="133" y="121"/>
                      <a:pt x="133" y="121"/>
                      <a:pt x="133" y="121"/>
                    </a:cubicBezTo>
                    <a:cubicBezTo>
                      <a:pt x="114" y="136"/>
                      <a:pt x="107" y="160"/>
                      <a:pt x="84" y="171"/>
                    </a:cubicBezTo>
                    <a:cubicBezTo>
                      <a:pt x="65" y="178"/>
                      <a:pt x="44" y="186"/>
                      <a:pt x="24" y="181"/>
                    </a:cubicBezTo>
                    <a:cubicBezTo>
                      <a:pt x="47" y="172"/>
                      <a:pt x="75" y="174"/>
                      <a:pt x="94" y="155"/>
                    </a:cubicBezTo>
                    <a:cubicBezTo>
                      <a:pt x="89" y="157"/>
                      <a:pt x="83" y="161"/>
                      <a:pt x="77" y="164"/>
                    </a:cubicBezTo>
                    <a:cubicBezTo>
                      <a:pt x="72" y="165"/>
                      <a:pt x="67" y="166"/>
                      <a:pt x="63" y="168"/>
                    </a:cubicBezTo>
                    <a:cubicBezTo>
                      <a:pt x="52" y="170"/>
                      <a:pt x="41" y="173"/>
                      <a:pt x="30" y="175"/>
                    </a:cubicBezTo>
                    <a:cubicBezTo>
                      <a:pt x="25" y="178"/>
                      <a:pt x="19" y="179"/>
                      <a:pt x="15" y="182"/>
                    </a:cubicBezTo>
                    <a:cubicBezTo>
                      <a:pt x="38" y="160"/>
                      <a:pt x="71" y="165"/>
                      <a:pt x="96" y="145"/>
                    </a:cubicBezTo>
                    <a:cubicBezTo>
                      <a:pt x="101" y="140"/>
                      <a:pt x="107" y="138"/>
                      <a:pt x="111" y="132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06" y="134"/>
                      <a:pt x="104" y="141"/>
                      <a:pt x="98" y="140"/>
                    </a:cubicBezTo>
                    <a:cubicBezTo>
                      <a:pt x="83" y="152"/>
                      <a:pt x="65" y="158"/>
                      <a:pt x="46" y="161"/>
                    </a:cubicBezTo>
                    <a:cubicBezTo>
                      <a:pt x="33" y="165"/>
                      <a:pt x="20" y="174"/>
                      <a:pt x="8" y="184"/>
                    </a:cubicBezTo>
                    <a:cubicBezTo>
                      <a:pt x="33" y="144"/>
                      <a:pt x="81" y="149"/>
                      <a:pt x="113" y="121"/>
                    </a:cubicBezTo>
                    <a:cubicBezTo>
                      <a:pt x="109" y="123"/>
                      <a:pt x="104" y="126"/>
                      <a:pt x="100" y="128"/>
                    </a:cubicBezTo>
                    <a:cubicBezTo>
                      <a:pt x="89" y="134"/>
                      <a:pt x="77" y="136"/>
                      <a:pt x="67" y="142"/>
                    </a:cubicBezTo>
                    <a:cubicBezTo>
                      <a:pt x="45" y="148"/>
                      <a:pt x="26" y="158"/>
                      <a:pt x="10" y="176"/>
                    </a:cubicBezTo>
                    <a:cubicBezTo>
                      <a:pt x="8" y="180"/>
                      <a:pt x="4" y="184"/>
                      <a:pt x="2" y="188"/>
                    </a:cubicBezTo>
                    <a:cubicBezTo>
                      <a:pt x="0" y="183"/>
                      <a:pt x="7" y="184"/>
                      <a:pt x="6" y="178"/>
                    </a:cubicBezTo>
                    <a:cubicBezTo>
                      <a:pt x="20" y="159"/>
                      <a:pt x="40" y="140"/>
                      <a:pt x="63" y="134"/>
                    </a:cubicBezTo>
                    <a:cubicBezTo>
                      <a:pt x="75" y="130"/>
                      <a:pt x="86" y="127"/>
                      <a:pt x="96" y="121"/>
                    </a:cubicBezTo>
                    <a:cubicBezTo>
                      <a:pt x="84" y="123"/>
                      <a:pt x="72" y="129"/>
                      <a:pt x="59" y="132"/>
                    </a:cubicBezTo>
                    <a:cubicBezTo>
                      <a:pt x="54" y="135"/>
                      <a:pt x="48" y="136"/>
                      <a:pt x="42" y="139"/>
                    </a:cubicBezTo>
                    <a:cubicBezTo>
                      <a:pt x="27" y="147"/>
                      <a:pt x="15" y="162"/>
                      <a:pt x="5" y="175"/>
                    </a:cubicBezTo>
                    <a:cubicBezTo>
                      <a:pt x="14" y="146"/>
                      <a:pt x="47" y="123"/>
                      <a:pt x="78" y="119"/>
                    </a:cubicBezTo>
                    <a:cubicBezTo>
                      <a:pt x="111" y="112"/>
                      <a:pt x="151" y="91"/>
                      <a:pt x="157" y="54"/>
                    </a:cubicBezTo>
                    <a:cubicBezTo>
                      <a:pt x="160" y="44"/>
                      <a:pt x="159" y="34"/>
                      <a:pt x="154" y="26"/>
                    </a:cubicBezTo>
                    <a:cubicBezTo>
                      <a:pt x="159" y="25"/>
                      <a:pt x="162" y="22"/>
                      <a:pt x="167" y="19"/>
                    </a:cubicBezTo>
                    <a:cubicBezTo>
                      <a:pt x="172" y="14"/>
                      <a:pt x="178" y="8"/>
                      <a:pt x="177" y="0"/>
                    </a:cubicBezTo>
                    <a:cubicBezTo>
                      <a:pt x="186" y="21"/>
                      <a:pt x="194" y="40"/>
                      <a:pt x="1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3" name="Freeform 54"/>
              <p:cNvSpPr/>
              <p:nvPr/>
            </p:nvSpPr>
            <p:spPr bwMode="auto">
              <a:xfrm>
                <a:off x="4468" y="1294"/>
                <a:ext cx="540" cy="898"/>
              </a:xfrm>
              <a:custGeom>
                <a:avLst/>
                <a:gdLst>
                  <a:gd name="T0" fmla="*/ 155 w 228"/>
                  <a:gd name="T1" fmla="*/ 25 h 379"/>
                  <a:gd name="T2" fmla="*/ 207 w 228"/>
                  <a:gd name="T3" fmla="*/ 74 h 379"/>
                  <a:gd name="T4" fmla="*/ 156 w 228"/>
                  <a:gd name="T5" fmla="*/ 32 h 379"/>
                  <a:gd name="T6" fmla="*/ 212 w 228"/>
                  <a:gd name="T7" fmla="*/ 87 h 379"/>
                  <a:gd name="T8" fmla="*/ 226 w 228"/>
                  <a:gd name="T9" fmla="*/ 107 h 379"/>
                  <a:gd name="T10" fmla="*/ 228 w 228"/>
                  <a:gd name="T11" fmla="*/ 113 h 379"/>
                  <a:gd name="T12" fmla="*/ 182 w 228"/>
                  <a:gd name="T13" fmla="*/ 56 h 379"/>
                  <a:gd name="T14" fmla="*/ 147 w 228"/>
                  <a:gd name="T15" fmla="*/ 36 h 379"/>
                  <a:gd name="T16" fmla="*/ 139 w 228"/>
                  <a:gd name="T17" fmla="*/ 34 h 379"/>
                  <a:gd name="T18" fmla="*/ 165 w 228"/>
                  <a:gd name="T19" fmla="*/ 47 h 379"/>
                  <a:gd name="T20" fmla="*/ 170 w 228"/>
                  <a:gd name="T21" fmla="*/ 60 h 379"/>
                  <a:gd name="T22" fmla="*/ 217 w 228"/>
                  <a:gd name="T23" fmla="*/ 111 h 379"/>
                  <a:gd name="T24" fmla="*/ 166 w 228"/>
                  <a:gd name="T25" fmla="*/ 66 h 379"/>
                  <a:gd name="T26" fmla="*/ 199 w 228"/>
                  <a:gd name="T27" fmla="*/ 202 h 379"/>
                  <a:gd name="T28" fmla="*/ 198 w 228"/>
                  <a:gd name="T29" fmla="*/ 213 h 379"/>
                  <a:gd name="T30" fmla="*/ 213 w 228"/>
                  <a:gd name="T31" fmla="*/ 297 h 379"/>
                  <a:gd name="T32" fmla="*/ 207 w 228"/>
                  <a:gd name="T33" fmla="*/ 284 h 379"/>
                  <a:gd name="T34" fmla="*/ 199 w 228"/>
                  <a:gd name="T35" fmla="*/ 255 h 379"/>
                  <a:gd name="T36" fmla="*/ 182 w 228"/>
                  <a:gd name="T37" fmla="*/ 122 h 379"/>
                  <a:gd name="T38" fmla="*/ 162 w 228"/>
                  <a:gd name="T39" fmla="*/ 85 h 379"/>
                  <a:gd name="T40" fmla="*/ 188 w 228"/>
                  <a:gd name="T41" fmla="*/ 178 h 379"/>
                  <a:gd name="T42" fmla="*/ 214 w 228"/>
                  <a:gd name="T43" fmla="*/ 319 h 379"/>
                  <a:gd name="T44" fmla="*/ 165 w 228"/>
                  <a:gd name="T45" fmla="*/ 137 h 379"/>
                  <a:gd name="T46" fmla="*/ 176 w 228"/>
                  <a:gd name="T47" fmla="*/ 177 h 379"/>
                  <a:gd name="T48" fmla="*/ 211 w 228"/>
                  <a:gd name="T49" fmla="*/ 324 h 379"/>
                  <a:gd name="T50" fmla="*/ 179 w 228"/>
                  <a:gd name="T51" fmla="*/ 262 h 379"/>
                  <a:gd name="T52" fmla="*/ 141 w 228"/>
                  <a:gd name="T53" fmla="*/ 135 h 379"/>
                  <a:gd name="T54" fmla="*/ 135 w 228"/>
                  <a:gd name="T55" fmla="*/ 129 h 379"/>
                  <a:gd name="T56" fmla="*/ 190 w 228"/>
                  <a:gd name="T57" fmla="*/ 292 h 379"/>
                  <a:gd name="T58" fmla="*/ 200 w 228"/>
                  <a:gd name="T59" fmla="*/ 310 h 379"/>
                  <a:gd name="T60" fmla="*/ 159 w 228"/>
                  <a:gd name="T61" fmla="*/ 218 h 379"/>
                  <a:gd name="T62" fmla="*/ 124 w 228"/>
                  <a:gd name="T63" fmla="*/ 145 h 379"/>
                  <a:gd name="T64" fmla="*/ 128 w 228"/>
                  <a:gd name="T65" fmla="*/ 172 h 379"/>
                  <a:gd name="T66" fmla="*/ 109 w 228"/>
                  <a:gd name="T67" fmla="*/ 266 h 379"/>
                  <a:gd name="T68" fmla="*/ 114 w 228"/>
                  <a:gd name="T69" fmla="*/ 159 h 379"/>
                  <a:gd name="T70" fmla="*/ 114 w 228"/>
                  <a:gd name="T71" fmla="*/ 174 h 379"/>
                  <a:gd name="T72" fmla="*/ 102 w 228"/>
                  <a:gd name="T73" fmla="*/ 174 h 379"/>
                  <a:gd name="T74" fmla="*/ 99 w 228"/>
                  <a:gd name="T75" fmla="*/ 169 h 379"/>
                  <a:gd name="T76" fmla="*/ 103 w 228"/>
                  <a:gd name="T77" fmla="*/ 259 h 379"/>
                  <a:gd name="T78" fmla="*/ 85 w 228"/>
                  <a:gd name="T79" fmla="*/ 179 h 379"/>
                  <a:gd name="T80" fmla="*/ 87 w 228"/>
                  <a:gd name="T81" fmla="*/ 221 h 379"/>
                  <a:gd name="T82" fmla="*/ 98 w 228"/>
                  <a:gd name="T83" fmla="*/ 263 h 379"/>
                  <a:gd name="T84" fmla="*/ 72 w 228"/>
                  <a:gd name="T85" fmla="*/ 213 h 379"/>
                  <a:gd name="T86" fmla="*/ 55 w 228"/>
                  <a:gd name="T87" fmla="*/ 322 h 379"/>
                  <a:gd name="T88" fmla="*/ 54 w 228"/>
                  <a:gd name="T89" fmla="*/ 280 h 379"/>
                  <a:gd name="T90" fmla="*/ 79 w 228"/>
                  <a:gd name="T91" fmla="*/ 180 h 379"/>
                  <a:gd name="T92" fmla="*/ 38 w 228"/>
                  <a:gd name="T93" fmla="*/ 328 h 379"/>
                  <a:gd name="T94" fmla="*/ 10 w 228"/>
                  <a:gd name="T95" fmla="*/ 366 h 379"/>
                  <a:gd name="T96" fmla="*/ 30 w 228"/>
                  <a:gd name="T97" fmla="*/ 327 h 379"/>
                  <a:gd name="T98" fmla="*/ 66 w 228"/>
                  <a:gd name="T99" fmla="*/ 177 h 379"/>
                  <a:gd name="T100" fmla="*/ 29 w 228"/>
                  <a:gd name="T101" fmla="*/ 321 h 379"/>
                  <a:gd name="T102" fmla="*/ 23 w 228"/>
                  <a:gd name="T103" fmla="*/ 310 h 379"/>
                  <a:gd name="T104" fmla="*/ 57 w 228"/>
                  <a:gd name="T105" fmla="*/ 173 h 379"/>
                  <a:gd name="T106" fmla="*/ 33 w 228"/>
                  <a:gd name="T107" fmla="*/ 217 h 379"/>
                  <a:gd name="T108" fmla="*/ 2 w 228"/>
                  <a:gd name="T109" fmla="*/ 363 h 379"/>
                  <a:gd name="T110" fmla="*/ 20 w 228"/>
                  <a:gd name="T111" fmla="*/ 233 h 379"/>
                  <a:gd name="T112" fmla="*/ 109 w 228"/>
                  <a:gd name="T113" fmla="*/ 69 h 379"/>
                  <a:gd name="T114" fmla="*/ 99 w 228"/>
                  <a:gd name="T115" fmla="*/ 7 h 379"/>
                  <a:gd name="T116" fmla="*/ 101 w 228"/>
                  <a:gd name="T117" fmla="*/ 5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8" h="379">
                    <a:moveTo>
                      <a:pt x="101" y="5"/>
                    </a:moveTo>
                    <a:cubicBezTo>
                      <a:pt x="115" y="16"/>
                      <a:pt x="138" y="17"/>
                      <a:pt x="155" y="25"/>
                    </a:cubicBezTo>
                    <a:cubicBezTo>
                      <a:pt x="188" y="37"/>
                      <a:pt x="211" y="71"/>
                      <a:pt x="225" y="102"/>
                    </a:cubicBezTo>
                    <a:cubicBezTo>
                      <a:pt x="219" y="93"/>
                      <a:pt x="213" y="83"/>
                      <a:pt x="207" y="74"/>
                    </a:cubicBezTo>
                    <a:cubicBezTo>
                      <a:pt x="205" y="69"/>
                      <a:pt x="199" y="66"/>
                      <a:pt x="197" y="60"/>
                    </a:cubicBezTo>
                    <a:cubicBezTo>
                      <a:pt x="186" y="46"/>
                      <a:pt x="172" y="36"/>
                      <a:pt x="156" y="32"/>
                    </a:cubicBezTo>
                    <a:cubicBezTo>
                      <a:pt x="156" y="32"/>
                      <a:pt x="156" y="32"/>
                      <a:pt x="156" y="32"/>
                    </a:cubicBezTo>
                    <a:cubicBezTo>
                      <a:pt x="181" y="43"/>
                      <a:pt x="198" y="63"/>
                      <a:pt x="212" y="87"/>
                    </a:cubicBezTo>
                    <a:cubicBezTo>
                      <a:pt x="213" y="93"/>
                      <a:pt x="220" y="99"/>
                      <a:pt x="224" y="105"/>
                    </a:cubicBezTo>
                    <a:cubicBezTo>
                      <a:pt x="226" y="107"/>
                      <a:pt x="226" y="107"/>
                      <a:pt x="226" y="107"/>
                    </a:cubicBezTo>
                    <a:cubicBezTo>
                      <a:pt x="226" y="107"/>
                      <a:pt x="226" y="107"/>
                      <a:pt x="226" y="107"/>
                    </a:cubicBezTo>
                    <a:cubicBezTo>
                      <a:pt x="225" y="109"/>
                      <a:pt x="228" y="111"/>
                      <a:pt x="228" y="113"/>
                    </a:cubicBezTo>
                    <a:cubicBezTo>
                      <a:pt x="213" y="95"/>
                      <a:pt x="201" y="73"/>
                      <a:pt x="182" y="57"/>
                    </a:cubicBezTo>
                    <a:cubicBezTo>
                      <a:pt x="182" y="56"/>
                      <a:pt x="182" y="56"/>
                      <a:pt x="182" y="56"/>
                    </a:cubicBezTo>
                    <a:cubicBezTo>
                      <a:pt x="171" y="48"/>
                      <a:pt x="161" y="39"/>
                      <a:pt x="148" y="35"/>
                    </a:cubicBezTo>
                    <a:cubicBezTo>
                      <a:pt x="147" y="36"/>
                      <a:pt x="147" y="36"/>
                      <a:pt x="147" y="36"/>
                    </a:cubicBezTo>
                    <a:cubicBezTo>
                      <a:pt x="147" y="33"/>
                      <a:pt x="141" y="36"/>
                      <a:pt x="139" y="33"/>
                    </a:cubicBezTo>
                    <a:cubicBezTo>
                      <a:pt x="139" y="34"/>
                      <a:pt x="139" y="34"/>
                      <a:pt x="139" y="34"/>
                    </a:cubicBezTo>
                    <a:cubicBezTo>
                      <a:pt x="146" y="37"/>
                      <a:pt x="153" y="40"/>
                      <a:pt x="160" y="43"/>
                    </a:cubicBezTo>
                    <a:cubicBezTo>
                      <a:pt x="161" y="45"/>
                      <a:pt x="163" y="46"/>
                      <a:pt x="165" y="47"/>
                    </a:cubicBezTo>
                    <a:cubicBezTo>
                      <a:pt x="189" y="63"/>
                      <a:pt x="206" y="90"/>
                      <a:pt x="224" y="113"/>
                    </a:cubicBezTo>
                    <a:cubicBezTo>
                      <a:pt x="206" y="99"/>
                      <a:pt x="190" y="75"/>
                      <a:pt x="170" y="60"/>
                    </a:cubicBezTo>
                    <a:cubicBezTo>
                      <a:pt x="166" y="60"/>
                      <a:pt x="163" y="55"/>
                      <a:pt x="159" y="56"/>
                    </a:cubicBezTo>
                    <a:cubicBezTo>
                      <a:pt x="183" y="70"/>
                      <a:pt x="196" y="92"/>
                      <a:pt x="217" y="111"/>
                    </a:cubicBezTo>
                    <a:cubicBezTo>
                      <a:pt x="195" y="103"/>
                      <a:pt x="185" y="78"/>
                      <a:pt x="167" y="64"/>
                    </a:cubicBezTo>
                    <a:cubicBezTo>
                      <a:pt x="166" y="66"/>
                      <a:pt x="166" y="66"/>
                      <a:pt x="166" y="66"/>
                    </a:cubicBezTo>
                    <a:cubicBezTo>
                      <a:pt x="197" y="99"/>
                      <a:pt x="210" y="142"/>
                      <a:pt x="200" y="188"/>
                    </a:cubicBezTo>
                    <a:cubicBezTo>
                      <a:pt x="203" y="193"/>
                      <a:pt x="200" y="198"/>
                      <a:pt x="199" y="202"/>
                    </a:cubicBezTo>
                    <a:cubicBezTo>
                      <a:pt x="199" y="213"/>
                      <a:pt x="199" y="213"/>
                      <a:pt x="199" y="213"/>
                    </a:cubicBezTo>
                    <a:cubicBezTo>
                      <a:pt x="198" y="213"/>
                      <a:pt x="198" y="213"/>
                      <a:pt x="198" y="213"/>
                    </a:cubicBezTo>
                    <a:cubicBezTo>
                      <a:pt x="197" y="214"/>
                      <a:pt x="198" y="216"/>
                      <a:pt x="198" y="217"/>
                    </a:cubicBezTo>
                    <a:cubicBezTo>
                      <a:pt x="197" y="245"/>
                      <a:pt x="207" y="271"/>
                      <a:pt x="213" y="297"/>
                    </a:cubicBezTo>
                    <a:cubicBezTo>
                      <a:pt x="214" y="301"/>
                      <a:pt x="214" y="306"/>
                      <a:pt x="215" y="310"/>
                    </a:cubicBezTo>
                    <a:cubicBezTo>
                      <a:pt x="213" y="301"/>
                      <a:pt x="212" y="292"/>
                      <a:pt x="207" y="284"/>
                    </a:cubicBezTo>
                    <a:cubicBezTo>
                      <a:pt x="207" y="279"/>
                      <a:pt x="203" y="275"/>
                      <a:pt x="203" y="270"/>
                    </a:cubicBezTo>
                    <a:cubicBezTo>
                      <a:pt x="202" y="265"/>
                      <a:pt x="198" y="260"/>
                      <a:pt x="199" y="255"/>
                    </a:cubicBezTo>
                    <a:cubicBezTo>
                      <a:pt x="190" y="230"/>
                      <a:pt x="189" y="202"/>
                      <a:pt x="190" y="176"/>
                    </a:cubicBezTo>
                    <a:cubicBezTo>
                      <a:pt x="188" y="158"/>
                      <a:pt x="188" y="139"/>
                      <a:pt x="182" y="122"/>
                    </a:cubicBezTo>
                    <a:cubicBezTo>
                      <a:pt x="179" y="109"/>
                      <a:pt x="172" y="96"/>
                      <a:pt x="163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73" y="102"/>
                      <a:pt x="181" y="118"/>
                      <a:pt x="183" y="138"/>
                    </a:cubicBezTo>
                    <a:cubicBezTo>
                      <a:pt x="186" y="151"/>
                      <a:pt x="184" y="165"/>
                      <a:pt x="188" y="178"/>
                    </a:cubicBezTo>
                    <a:cubicBezTo>
                      <a:pt x="184" y="218"/>
                      <a:pt x="195" y="257"/>
                      <a:pt x="208" y="294"/>
                    </a:cubicBezTo>
                    <a:cubicBezTo>
                      <a:pt x="210" y="303"/>
                      <a:pt x="212" y="310"/>
                      <a:pt x="214" y="319"/>
                    </a:cubicBezTo>
                    <a:cubicBezTo>
                      <a:pt x="210" y="308"/>
                      <a:pt x="206" y="296"/>
                      <a:pt x="200" y="286"/>
                    </a:cubicBezTo>
                    <a:cubicBezTo>
                      <a:pt x="173" y="241"/>
                      <a:pt x="192" y="181"/>
                      <a:pt x="165" y="137"/>
                    </a:cubicBezTo>
                    <a:cubicBezTo>
                      <a:pt x="164" y="134"/>
                      <a:pt x="163" y="128"/>
                      <a:pt x="160" y="125"/>
                    </a:cubicBezTo>
                    <a:cubicBezTo>
                      <a:pt x="163" y="142"/>
                      <a:pt x="174" y="158"/>
                      <a:pt x="176" y="177"/>
                    </a:cubicBezTo>
                    <a:cubicBezTo>
                      <a:pt x="181" y="218"/>
                      <a:pt x="180" y="262"/>
                      <a:pt x="203" y="299"/>
                    </a:cubicBezTo>
                    <a:cubicBezTo>
                      <a:pt x="206" y="307"/>
                      <a:pt x="209" y="315"/>
                      <a:pt x="211" y="324"/>
                    </a:cubicBezTo>
                    <a:cubicBezTo>
                      <a:pt x="211" y="319"/>
                      <a:pt x="205" y="315"/>
                      <a:pt x="206" y="310"/>
                    </a:cubicBezTo>
                    <a:cubicBezTo>
                      <a:pt x="195" y="294"/>
                      <a:pt x="186" y="279"/>
                      <a:pt x="179" y="262"/>
                    </a:cubicBezTo>
                    <a:cubicBezTo>
                      <a:pt x="177" y="257"/>
                      <a:pt x="178" y="251"/>
                      <a:pt x="175" y="247"/>
                    </a:cubicBezTo>
                    <a:cubicBezTo>
                      <a:pt x="170" y="208"/>
                      <a:pt x="165" y="167"/>
                      <a:pt x="141" y="135"/>
                    </a:cubicBezTo>
                    <a:cubicBezTo>
                      <a:pt x="136" y="129"/>
                      <a:pt x="136" y="129"/>
                      <a:pt x="136" y="129"/>
                    </a:cubicBezTo>
                    <a:cubicBezTo>
                      <a:pt x="135" y="129"/>
                      <a:pt x="135" y="129"/>
                      <a:pt x="135" y="129"/>
                    </a:cubicBezTo>
                    <a:cubicBezTo>
                      <a:pt x="155" y="160"/>
                      <a:pt x="167" y="194"/>
                      <a:pt x="169" y="231"/>
                    </a:cubicBezTo>
                    <a:cubicBezTo>
                      <a:pt x="173" y="252"/>
                      <a:pt x="178" y="274"/>
                      <a:pt x="190" y="292"/>
                    </a:cubicBezTo>
                    <a:cubicBezTo>
                      <a:pt x="195" y="301"/>
                      <a:pt x="203" y="308"/>
                      <a:pt x="205" y="318"/>
                    </a:cubicBezTo>
                    <a:cubicBezTo>
                      <a:pt x="203" y="316"/>
                      <a:pt x="200" y="314"/>
                      <a:pt x="200" y="310"/>
                    </a:cubicBezTo>
                    <a:cubicBezTo>
                      <a:pt x="185" y="291"/>
                      <a:pt x="162" y="272"/>
                      <a:pt x="162" y="248"/>
                    </a:cubicBezTo>
                    <a:cubicBezTo>
                      <a:pt x="157" y="239"/>
                      <a:pt x="162" y="227"/>
                      <a:pt x="159" y="218"/>
                    </a:cubicBezTo>
                    <a:cubicBezTo>
                      <a:pt x="160" y="195"/>
                      <a:pt x="140" y="176"/>
                      <a:pt x="128" y="158"/>
                    </a:cubicBezTo>
                    <a:cubicBezTo>
                      <a:pt x="126" y="153"/>
                      <a:pt x="127" y="148"/>
                      <a:pt x="124" y="145"/>
                    </a:cubicBezTo>
                    <a:cubicBezTo>
                      <a:pt x="122" y="147"/>
                      <a:pt x="119" y="151"/>
                      <a:pt x="123" y="153"/>
                    </a:cubicBezTo>
                    <a:cubicBezTo>
                      <a:pt x="124" y="160"/>
                      <a:pt x="127" y="165"/>
                      <a:pt x="128" y="172"/>
                    </a:cubicBezTo>
                    <a:cubicBezTo>
                      <a:pt x="132" y="182"/>
                      <a:pt x="129" y="194"/>
                      <a:pt x="129" y="205"/>
                    </a:cubicBezTo>
                    <a:cubicBezTo>
                      <a:pt x="127" y="228"/>
                      <a:pt x="115" y="245"/>
                      <a:pt x="109" y="266"/>
                    </a:cubicBezTo>
                    <a:cubicBezTo>
                      <a:pt x="114" y="241"/>
                      <a:pt x="121" y="208"/>
                      <a:pt x="118" y="181"/>
                    </a:cubicBezTo>
                    <a:cubicBezTo>
                      <a:pt x="116" y="174"/>
                      <a:pt x="117" y="165"/>
                      <a:pt x="114" y="159"/>
                    </a:cubicBezTo>
                    <a:cubicBezTo>
                      <a:pt x="115" y="156"/>
                      <a:pt x="113" y="154"/>
                      <a:pt x="112" y="151"/>
                    </a:cubicBezTo>
                    <a:cubicBezTo>
                      <a:pt x="111" y="159"/>
                      <a:pt x="114" y="166"/>
                      <a:pt x="114" y="174"/>
                    </a:cubicBezTo>
                    <a:cubicBezTo>
                      <a:pt x="116" y="202"/>
                      <a:pt x="116" y="231"/>
                      <a:pt x="106" y="258"/>
                    </a:cubicBezTo>
                    <a:cubicBezTo>
                      <a:pt x="104" y="229"/>
                      <a:pt x="100" y="203"/>
                      <a:pt x="102" y="174"/>
                    </a:cubicBezTo>
                    <a:cubicBezTo>
                      <a:pt x="101" y="167"/>
                      <a:pt x="101" y="159"/>
                      <a:pt x="99" y="153"/>
                    </a:cubicBezTo>
                    <a:cubicBezTo>
                      <a:pt x="96" y="157"/>
                      <a:pt x="99" y="163"/>
                      <a:pt x="99" y="169"/>
                    </a:cubicBezTo>
                    <a:cubicBezTo>
                      <a:pt x="100" y="168"/>
                      <a:pt x="100" y="168"/>
                      <a:pt x="100" y="168"/>
                    </a:cubicBezTo>
                    <a:cubicBezTo>
                      <a:pt x="97" y="198"/>
                      <a:pt x="100" y="229"/>
                      <a:pt x="103" y="259"/>
                    </a:cubicBezTo>
                    <a:cubicBezTo>
                      <a:pt x="101" y="251"/>
                      <a:pt x="94" y="244"/>
                      <a:pt x="94" y="236"/>
                    </a:cubicBezTo>
                    <a:cubicBezTo>
                      <a:pt x="88" y="218"/>
                      <a:pt x="85" y="197"/>
                      <a:pt x="85" y="179"/>
                    </a:cubicBezTo>
                    <a:cubicBezTo>
                      <a:pt x="84" y="176"/>
                      <a:pt x="85" y="173"/>
                      <a:pt x="84" y="170"/>
                    </a:cubicBezTo>
                    <a:cubicBezTo>
                      <a:pt x="80" y="187"/>
                      <a:pt x="84" y="205"/>
                      <a:pt x="87" y="221"/>
                    </a:cubicBezTo>
                    <a:cubicBezTo>
                      <a:pt x="88" y="239"/>
                      <a:pt x="99" y="253"/>
                      <a:pt x="102" y="270"/>
                    </a:cubicBezTo>
                    <a:cubicBezTo>
                      <a:pt x="99" y="269"/>
                      <a:pt x="99" y="266"/>
                      <a:pt x="98" y="263"/>
                    </a:cubicBezTo>
                    <a:cubicBezTo>
                      <a:pt x="83" y="248"/>
                      <a:pt x="74" y="227"/>
                      <a:pt x="76" y="205"/>
                    </a:cubicBezTo>
                    <a:cubicBezTo>
                      <a:pt x="75" y="207"/>
                      <a:pt x="73" y="211"/>
                      <a:pt x="72" y="213"/>
                    </a:cubicBezTo>
                    <a:cubicBezTo>
                      <a:pt x="68" y="232"/>
                      <a:pt x="66" y="253"/>
                      <a:pt x="68" y="273"/>
                    </a:cubicBezTo>
                    <a:cubicBezTo>
                      <a:pt x="65" y="288"/>
                      <a:pt x="64" y="308"/>
                      <a:pt x="55" y="322"/>
                    </a:cubicBezTo>
                    <a:cubicBezTo>
                      <a:pt x="48" y="338"/>
                      <a:pt x="35" y="350"/>
                      <a:pt x="21" y="362"/>
                    </a:cubicBezTo>
                    <a:cubicBezTo>
                      <a:pt x="40" y="338"/>
                      <a:pt x="51" y="312"/>
                      <a:pt x="54" y="280"/>
                    </a:cubicBezTo>
                    <a:cubicBezTo>
                      <a:pt x="60" y="252"/>
                      <a:pt x="58" y="221"/>
                      <a:pt x="72" y="197"/>
                    </a:cubicBezTo>
                    <a:cubicBezTo>
                      <a:pt x="74" y="191"/>
                      <a:pt x="78" y="186"/>
                      <a:pt x="79" y="180"/>
                    </a:cubicBezTo>
                    <a:cubicBezTo>
                      <a:pt x="75" y="184"/>
                      <a:pt x="72" y="189"/>
                      <a:pt x="72" y="194"/>
                    </a:cubicBezTo>
                    <a:cubicBezTo>
                      <a:pt x="46" y="233"/>
                      <a:pt x="59" y="288"/>
                      <a:pt x="38" y="328"/>
                    </a:cubicBezTo>
                    <a:cubicBezTo>
                      <a:pt x="29" y="347"/>
                      <a:pt x="17" y="364"/>
                      <a:pt x="0" y="379"/>
                    </a:cubicBezTo>
                    <a:cubicBezTo>
                      <a:pt x="2" y="375"/>
                      <a:pt x="9" y="371"/>
                      <a:pt x="10" y="366"/>
                    </a:cubicBezTo>
                    <a:cubicBezTo>
                      <a:pt x="16" y="361"/>
                      <a:pt x="19" y="354"/>
                      <a:pt x="21" y="346"/>
                    </a:cubicBezTo>
                    <a:cubicBezTo>
                      <a:pt x="24" y="340"/>
                      <a:pt x="30" y="334"/>
                      <a:pt x="30" y="327"/>
                    </a:cubicBezTo>
                    <a:cubicBezTo>
                      <a:pt x="38" y="303"/>
                      <a:pt x="36" y="273"/>
                      <a:pt x="42" y="248"/>
                    </a:cubicBezTo>
                    <a:cubicBezTo>
                      <a:pt x="45" y="224"/>
                      <a:pt x="55" y="199"/>
                      <a:pt x="66" y="177"/>
                    </a:cubicBezTo>
                    <a:cubicBezTo>
                      <a:pt x="66" y="177"/>
                      <a:pt x="66" y="177"/>
                      <a:pt x="66" y="177"/>
                    </a:cubicBezTo>
                    <a:cubicBezTo>
                      <a:pt x="36" y="218"/>
                      <a:pt x="37" y="270"/>
                      <a:pt x="29" y="321"/>
                    </a:cubicBezTo>
                    <a:cubicBezTo>
                      <a:pt x="23" y="341"/>
                      <a:pt x="14" y="359"/>
                      <a:pt x="0" y="373"/>
                    </a:cubicBezTo>
                    <a:cubicBezTo>
                      <a:pt x="11" y="355"/>
                      <a:pt x="21" y="334"/>
                      <a:pt x="23" y="310"/>
                    </a:cubicBezTo>
                    <a:cubicBezTo>
                      <a:pt x="31" y="274"/>
                      <a:pt x="24" y="237"/>
                      <a:pt x="41" y="204"/>
                    </a:cubicBezTo>
                    <a:cubicBezTo>
                      <a:pt x="46" y="193"/>
                      <a:pt x="51" y="183"/>
                      <a:pt x="57" y="173"/>
                    </a:cubicBezTo>
                    <a:cubicBezTo>
                      <a:pt x="56" y="172"/>
                      <a:pt x="56" y="172"/>
                      <a:pt x="56" y="172"/>
                    </a:cubicBezTo>
                    <a:cubicBezTo>
                      <a:pt x="44" y="185"/>
                      <a:pt x="40" y="202"/>
                      <a:pt x="33" y="217"/>
                    </a:cubicBezTo>
                    <a:cubicBezTo>
                      <a:pt x="28" y="228"/>
                      <a:pt x="27" y="241"/>
                      <a:pt x="25" y="253"/>
                    </a:cubicBezTo>
                    <a:cubicBezTo>
                      <a:pt x="21" y="290"/>
                      <a:pt x="23" y="332"/>
                      <a:pt x="2" y="363"/>
                    </a:cubicBezTo>
                    <a:cubicBezTo>
                      <a:pt x="8" y="348"/>
                      <a:pt x="10" y="331"/>
                      <a:pt x="9" y="314"/>
                    </a:cubicBezTo>
                    <a:cubicBezTo>
                      <a:pt x="9" y="286"/>
                      <a:pt x="15" y="258"/>
                      <a:pt x="20" y="233"/>
                    </a:cubicBezTo>
                    <a:cubicBezTo>
                      <a:pt x="26" y="204"/>
                      <a:pt x="38" y="176"/>
                      <a:pt x="57" y="152"/>
                    </a:cubicBezTo>
                    <a:cubicBezTo>
                      <a:pt x="80" y="127"/>
                      <a:pt x="105" y="102"/>
                      <a:pt x="109" y="69"/>
                    </a:cubicBezTo>
                    <a:cubicBezTo>
                      <a:pt x="109" y="60"/>
                      <a:pt x="111" y="52"/>
                      <a:pt x="107" y="44"/>
                    </a:cubicBezTo>
                    <a:cubicBezTo>
                      <a:pt x="107" y="31"/>
                      <a:pt x="102" y="19"/>
                      <a:pt x="99" y="7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0"/>
                      <a:pt x="98" y="4"/>
                      <a:pt x="10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4" name="Freeform 55"/>
              <p:cNvSpPr/>
              <p:nvPr/>
            </p:nvSpPr>
            <p:spPr bwMode="auto">
              <a:xfrm>
                <a:off x="3726" y="1252"/>
                <a:ext cx="180" cy="222"/>
              </a:xfrm>
              <a:custGeom>
                <a:avLst/>
                <a:gdLst>
                  <a:gd name="T0" fmla="*/ 5 w 76"/>
                  <a:gd name="T1" fmla="*/ 46 h 94"/>
                  <a:gd name="T2" fmla="*/ 17 w 76"/>
                  <a:gd name="T3" fmla="*/ 60 h 94"/>
                  <a:gd name="T4" fmla="*/ 44 w 76"/>
                  <a:gd name="T5" fmla="*/ 62 h 94"/>
                  <a:gd name="T6" fmla="*/ 75 w 76"/>
                  <a:gd name="T7" fmla="*/ 66 h 94"/>
                  <a:gd name="T8" fmla="*/ 73 w 76"/>
                  <a:gd name="T9" fmla="*/ 76 h 94"/>
                  <a:gd name="T10" fmla="*/ 45 w 76"/>
                  <a:gd name="T11" fmla="*/ 94 h 94"/>
                  <a:gd name="T12" fmla="*/ 66 w 76"/>
                  <a:gd name="T13" fmla="*/ 73 h 94"/>
                  <a:gd name="T14" fmla="*/ 51 w 76"/>
                  <a:gd name="T15" fmla="*/ 68 h 94"/>
                  <a:gd name="T16" fmla="*/ 14 w 76"/>
                  <a:gd name="T17" fmla="*/ 67 h 94"/>
                  <a:gd name="T18" fmla="*/ 0 w 76"/>
                  <a:gd name="T19" fmla="*/ 40 h 94"/>
                  <a:gd name="T20" fmla="*/ 23 w 76"/>
                  <a:gd name="T21" fmla="*/ 0 h 94"/>
                  <a:gd name="T22" fmla="*/ 5 w 76"/>
                  <a:gd name="T2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94">
                    <a:moveTo>
                      <a:pt x="5" y="46"/>
                    </a:moveTo>
                    <a:cubicBezTo>
                      <a:pt x="7" y="52"/>
                      <a:pt x="12" y="58"/>
                      <a:pt x="17" y="60"/>
                    </a:cubicBezTo>
                    <a:cubicBezTo>
                      <a:pt x="26" y="64"/>
                      <a:pt x="36" y="61"/>
                      <a:pt x="44" y="62"/>
                    </a:cubicBezTo>
                    <a:cubicBezTo>
                      <a:pt x="53" y="61"/>
                      <a:pt x="67" y="57"/>
                      <a:pt x="75" y="66"/>
                    </a:cubicBezTo>
                    <a:cubicBezTo>
                      <a:pt x="76" y="69"/>
                      <a:pt x="74" y="73"/>
                      <a:pt x="73" y="76"/>
                    </a:cubicBezTo>
                    <a:cubicBezTo>
                      <a:pt x="67" y="88"/>
                      <a:pt x="54" y="86"/>
                      <a:pt x="45" y="94"/>
                    </a:cubicBezTo>
                    <a:cubicBezTo>
                      <a:pt x="48" y="85"/>
                      <a:pt x="67" y="85"/>
                      <a:pt x="66" y="73"/>
                    </a:cubicBezTo>
                    <a:cubicBezTo>
                      <a:pt x="64" y="66"/>
                      <a:pt x="55" y="69"/>
                      <a:pt x="51" y="68"/>
                    </a:cubicBezTo>
                    <a:cubicBezTo>
                      <a:pt x="40" y="72"/>
                      <a:pt x="25" y="73"/>
                      <a:pt x="14" y="67"/>
                    </a:cubicBezTo>
                    <a:cubicBezTo>
                      <a:pt x="5" y="62"/>
                      <a:pt x="0" y="51"/>
                      <a:pt x="0" y="40"/>
                    </a:cubicBezTo>
                    <a:cubicBezTo>
                      <a:pt x="2" y="25"/>
                      <a:pt x="16" y="14"/>
                      <a:pt x="23" y="0"/>
                    </a:cubicBezTo>
                    <a:cubicBezTo>
                      <a:pt x="24" y="18"/>
                      <a:pt x="1" y="27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5" name="Freeform 56"/>
              <p:cNvSpPr/>
              <p:nvPr/>
            </p:nvSpPr>
            <p:spPr bwMode="auto">
              <a:xfrm>
                <a:off x="4375" y="1301"/>
                <a:ext cx="95" cy="142"/>
              </a:xfrm>
              <a:custGeom>
                <a:avLst/>
                <a:gdLst>
                  <a:gd name="T0" fmla="*/ 38 w 40"/>
                  <a:gd name="T1" fmla="*/ 23 h 60"/>
                  <a:gd name="T2" fmla="*/ 26 w 40"/>
                  <a:gd name="T3" fmla="*/ 50 h 60"/>
                  <a:gd name="T4" fmla="*/ 18 w 40"/>
                  <a:gd name="T5" fmla="*/ 55 h 60"/>
                  <a:gd name="T6" fmla="*/ 0 w 40"/>
                  <a:gd name="T7" fmla="*/ 59 h 60"/>
                  <a:gd name="T8" fmla="*/ 8 w 40"/>
                  <a:gd name="T9" fmla="*/ 32 h 60"/>
                  <a:gd name="T10" fmla="*/ 0 w 40"/>
                  <a:gd name="T11" fmla="*/ 17 h 60"/>
                  <a:gd name="T12" fmla="*/ 10 w 40"/>
                  <a:gd name="T13" fmla="*/ 0 h 60"/>
                  <a:gd name="T14" fmla="*/ 38 w 40"/>
                  <a:gd name="T15" fmla="*/ 2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60">
                    <a:moveTo>
                      <a:pt x="38" y="23"/>
                    </a:moveTo>
                    <a:cubicBezTo>
                      <a:pt x="40" y="33"/>
                      <a:pt x="36" y="44"/>
                      <a:pt x="26" y="50"/>
                    </a:cubicBezTo>
                    <a:cubicBezTo>
                      <a:pt x="23" y="51"/>
                      <a:pt x="20" y="53"/>
                      <a:pt x="18" y="55"/>
                    </a:cubicBezTo>
                    <a:cubicBezTo>
                      <a:pt x="12" y="56"/>
                      <a:pt x="6" y="60"/>
                      <a:pt x="0" y="59"/>
                    </a:cubicBezTo>
                    <a:cubicBezTo>
                      <a:pt x="7" y="52"/>
                      <a:pt x="10" y="42"/>
                      <a:pt x="8" y="32"/>
                    </a:cubicBezTo>
                    <a:cubicBezTo>
                      <a:pt x="7" y="27"/>
                      <a:pt x="6" y="21"/>
                      <a:pt x="0" y="17"/>
                    </a:cubicBezTo>
                    <a:cubicBezTo>
                      <a:pt x="4" y="12"/>
                      <a:pt x="8" y="7"/>
                      <a:pt x="10" y="0"/>
                    </a:cubicBezTo>
                    <a:cubicBezTo>
                      <a:pt x="20" y="4"/>
                      <a:pt x="36" y="9"/>
                      <a:pt x="3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6" name="Freeform 57"/>
              <p:cNvSpPr/>
              <p:nvPr/>
            </p:nvSpPr>
            <p:spPr bwMode="auto">
              <a:xfrm>
                <a:off x="4179" y="1297"/>
                <a:ext cx="149" cy="132"/>
              </a:xfrm>
              <a:custGeom>
                <a:avLst/>
                <a:gdLst>
                  <a:gd name="T0" fmla="*/ 50 w 63"/>
                  <a:gd name="T1" fmla="*/ 4 h 56"/>
                  <a:gd name="T2" fmla="*/ 63 w 63"/>
                  <a:gd name="T3" fmla="*/ 24 h 56"/>
                  <a:gd name="T4" fmla="*/ 41 w 63"/>
                  <a:gd name="T5" fmla="*/ 56 h 56"/>
                  <a:gd name="T6" fmla="*/ 5 w 63"/>
                  <a:gd name="T7" fmla="*/ 33 h 56"/>
                  <a:gd name="T8" fmla="*/ 2 w 63"/>
                  <a:gd name="T9" fmla="*/ 30 h 56"/>
                  <a:gd name="T10" fmla="*/ 33 w 63"/>
                  <a:gd name="T11" fmla="*/ 12 h 56"/>
                  <a:gd name="T12" fmla="*/ 37 w 63"/>
                  <a:gd name="T13" fmla="*/ 0 h 56"/>
                  <a:gd name="T14" fmla="*/ 50 w 63"/>
                  <a:gd name="T15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56">
                    <a:moveTo>
                      <a:pt x="50" y="4"/>
                    </a:moveTo>
                    <a:cubicBezTo>
                      <a:pt x="56" y="9"/>
                      <a:pt x="63" y="16"/>
                      <a:pt x="63" y="24"/>
                    </a:cubicBezTo>
                    <a:cubicBezTo>
                      <a:pt x="63" y="38"/>
                      <a:pt x="53" y="51"/>
                      <a:pt x="41" y="56"/>
                    </a:cubicBezTo>
                    <a:cubicBezTo>
                      <a:pt x="34" y="43"/>
                      <a:pt x="19" y="36"/>
                      <a:pt x="5" y="33"/>
                    </a:cubicBezTo>
                    <a:cubicBezTo>
                      <a:pt x="4" y="33"/>
                      <a:pt x="0" y="32"/>
                      <a:pt x="2" y="30"/>
                    </a:cubicBezTo>
                    <a:cubicBezTo>
                      <a:pt x="15" y="29"/>
                      <a:pt x="28" y="24"/>
                      <a:pt x="33" y="12"/>
                    </a:cubicBezTo>
                    <a:cubicBezTo>
                      <a:pt x="34" y="8"/>
                      <a:pt x="38" y="5"/>
                      <a:pt x="37" y="0"/>
                    </a:cubicBezTo>
                    <a:cubicBezTo>
                      <a:pt x="41" y="2"/>
                      <a:pt x="47" y="1"/>
                      <a:pt x="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7" name="Freeform 58"/>
              <p:cNvSpPr/>
              <p:nvPr/>
            </p:nvSpPr>
            <p:spPr bwMode="auto">
              <a:xfrm>
                <a:off x="4413" y="1318"/>
                <a:ext cx="128" cy="197"/>
              </a:xfrm>
              <a:custGeom>
                <a:avLst/>
                <a:gdLst>
                  <a:gd name="T0" fmla="*/ 53 w 54"/>
                  <a:gd name="T1" fmla="*/ 7 h 83"/>
                  <a:gd name="T2" fmla="*/ 26 w 54"/>
                  <a:gd name="T3" fmla="*/ 55 h 83"/>
                  <a:gd name="T4" fmla="*/ 0 w 54"/>
                  <a:gd name="T5" fmla="*/ 83 h 83"/>
                  <a:gd name="T6" fmla="*/ 46 w 54"/>
                  <a:gd name="T7" fmla="*/ 11 h 83"/>
                  <a:gd name="T8" fmla="*/ 51 w 54"/>
                  <a:gd name="T9" fmla="*/ 0 h 83"/>
                  <a:gd name="T10" fmla="*/ 53 w 54"/>
                  <a:gd name="T11" fmla="*/ 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83">
                    <a:moveTo>
                      <a:pt x="53" y="7"/>
                    </a:moveTo>
                    <a:cubicBezTo>
                      <a:pt x="43" y="23"/>
                      <a:pt x="38" y="41"/>
                      <a:pt x="26" y="55"/>
                    </a:cubicBezTo>
                    <a:cubicBezTo>
                      <a:pt x="20" y="67"/>
                      <a:pt x="8" y="74"/>
                      <a:pt x="0" y="83"/>
                    </a:cubicBezTo>
                    <a:cubicBezTo>
                      <a:pt x="17" y="60"/>
                      <a:pt x="36" y="38"/>
                      <a:pt x="46" y="11"/>
                    </a:cubicBezTo>
                    <a:cubicBezTo>
                      <a:pt x="47" y="8"/>
                      <a:pt x="49" y="4"/>
                      <a:pt x="51" y="0"/>
                    </a:cubicBezTo>
                    <a:cubicBezTo>
                      <a:pt x="52" y="3"/>
                      <a:pt x="54" y="4"/>
                      <a:pt x="5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8" name="Freeform 59"/>
              <p:cNvSpPr/>
              <p:nvPr/>
            </p:nvSpPr>
            <p:spPr bwMode="auto">
              <a:xfrm>
                <a:off x="4413" y="1323"/>
                <a:ext cx="180" cy="201"/>
              </a:xfrm>
              <a:custGeom>
                <a:avLst/>
                <a:gdLst>
                  <a:gd name="T0" fmla="*/ 66 w 76"/>
                  <a:gd name="T1" fmla="*/ 6 h 85"/>
                  <a:gd name="T2" fmla="*/ 66 w 76"/>
                  <a:gd name="T3" fmla="*/ 16 h 85"/>
                  <a:gd name="T4" fmla="*/ 76 w 76"/>
                  <a:gd name="T5" fmla="*/ 33 h 85"/>
                  <a:gd name="T6" fmla="*/ 63 w 76"/>
                  <a:gd name="T7" fmla="*/ 51 h 85"/>
                  <a:gd name="T8" fmla="*/ 48 w 76"/>
                  <a:gd name="T9" fmla="*/ 62 h 85"/>
                  <a:gd name="T10" fmla="*/ 0 w 76"/>
                  <a:gd name="T11" fmla="*/ 85 h 85"/>
                  <a:gd name="T12" fmla="*/ 49 w 76"/>
                  <a:gd name="T13" fmla="*/ 20 h 85"/>
                  <a:gd name="T14" fmla="*/ 42 w 76"/>
                  <a:gd name="T15" fmla="*/ 43 h 85"/>
                  <a:gd name="T16" fmla="*/ 52 w 76"/>
                  <a:gd name="T17" fmla="*/ 22 h 85"/>
                  <a:gd name="T18" fmla="*/ 49 w 76"/>
                  <a:gd name="T19" fmla="*/ 38 h 85"/>
                  <a:gd name="T20" fmla="*/ 53 w 76"/>
                  <a:gd name="T21" fmla="*/ 28 h 85"/>
                  <a:gd name="T22" fmla="*/ 56 w 76"/>
                  <a:gd name="T23" fmla="*/ 11 h 85"/>
                  <a:gd name="T24" fmla="*/ 54 w 76"/>
                  <a:gd name="T25" fmla="*/ 39 h 85"/>
                  <a:gd name="T26" fmla="*/ 58 w 76"/>
                  <a:gd name="T27" fmla="*/ 23 h 85"/>
                  <a:gd name="T28" fmla="*/ 59 w 76"/>
                  <a:gd name="T29" fmla="*/ 13 h 85"/>
                  <a:gd name="T30" fmla="*/ 61 w 76"/>
                  <a:gd name="T31" fmla="*/ 32 h 85"/>
                  <a:gd name="T32" fmla="*/ 62 w 76"/>
                  <a:gd name="T33" fmla="*/ 31 h 85"/>
                  <a:gd name="T34" fmla="*/ 60 w 76"/>
                  <a:gd name="T35" fmla="*/ 1 h 85"/>
                  <a:gd name="T36" fmla="*/ 66 w 76"/>
                  <a:gd name="T37" fmla="*/ 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" h="85">
                    <a:moveTo>
                      <a:pt x="66" y="6"/>
                    </a:moveTo>
                    <a:cubicBezTo>
                      <a:pt x="67" y="9"/>
                      <a:pt x="68" y="13"/>
                      <a:pt x="66" y="16"/>
                    </a:cubicBezTo>
                    <a:cubicBezTo>
                      <a:pt x="72" y="21"/>
                      <a:pt x="75" y="26"/>
                      <a:pt x="76" y="33"/>
                    </a:cubicBezTo>
                    <a:cubicBezTo>
                      <a:pt x="76" y="40"/>
                      <a:pt x="70" y="48"/>
                      <a:pt x="63" y="51"/>
                    </a:cubicBezTo>
                    <a:cubicBezTo>
                      <a:pt x="58" y="54"/>
                      <a:pt x="46" y="52"/>
                      <a:pt x="48" y="62"/>
                    </a:cubicBezTo>
                    <a:cubicBezTo>
                      <a:pt x="40" y="80"/>
                      <a:pt x="17" y="80"/>
                      <a:pt x="0" y="85"/>
                    </a:cubicBezTo>
                    <a:cubicBezTo>
                      <a:pt x="22" y="68"/>
                      <a:pt x="37" y="44"/>
                      <a:pt x="49" y="20"/>
                    </a:cubicBezTo>
                    <a:cubicBezTo>
                      <a:pt x="48" y="29"/>
                      <a:pt x="42" y="35"/>
                      <a:pt x="42" y="43"/>
                    </a:cubicBezTo>
                    <a:cubicBezTo>
                      <a:pt x="46" y="36"/>
                      <a:pt x="49" y="29"/>
                      <a:pt x="52" y="22"/>
                    </a:cubicBezTo>
                    <a:cubicBezTo>
                      <a:pt x="51" y="27"/>
                      <a:pt x="49" y="32"/>
                      <a:pt x="49" y="38"/>
                    </a:cubicBezTo>
                    <a:cubicBezTo>
                      <a:pt x="52" y="35"/>
                      <a:pt x="52" y="31"/>
                      <a:pt x="53" y="28"/>
                    </a:cubicBezTo>
                    <a:cubicBezTo>
                      <a:pt x="54" y="23"/>
                      <a:pt x="56" y="15"/>
                      <a:pt x="56" y="11"/>
                    </a:cubicBezTo>
                    <a:cubicBezTo>
                      <a:pt x="58" y="20"/>
                      <a:pt x="54" y="30"/>
                      <a:pt x="54" y="39"/>
                    </a:cubicBezTo>
                    <a:cubicBezTo>
                      <a:pt x="57" y="35"/>
                      <a:pt x="57" y="28"/>
                      <a:pt x="58" y="2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1" y="18"/>
                      <a:pt x="59" y="26"/>
                      <a:pt x="61" y="32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3" y="21"/>
                      <a:pt x="61" y="10"/>
                      <a:pt x="60" y="1"/>
                    </a:cubicBezTo>
                    <a:cubicBezTo>
                      <a:pt x="63" y="0"/>
                      <a:pt x="64" y="4"/>
                      <a:pt x="6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pic>
            <p:nvPicPr>
              <p:cNvPr id="5180" name="Picture 6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20" y="1357"/>
                <a:ext cx="22" cy="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9" name="Freeform 61"/>
              <p:cNvSpPr/>
              <p:nvPr/>
            </p:nvSpPr>
            <p:spPr bwMode="auto">
              <a:xfrm>
                <a:off x="4461" y="1356"/>
                <a:ext cx="47" cy="76"/>
              </a:xfrm>
              <a:custGeom>
                <a:avLst/>
                <a:gdLst>
                  <a:gd name="T0" fmla="*/ 2 w 20"/>
                  <a:gd name="T1" fmla="*/ 32 h 32"/>
                  <a:gd name="T2" fmla="*/ 6 w 20"/>
                  <a:gd name="T3" fmla="*/ 9 h 32"/>
                  <a:gd name="T4" fmla="*/ 15 w 20"/>
                  <a:gd name="T5" fmla="*/ 4 h 32"/>
                  <a:gd name="T6" fmla="*/ 20 w 20"/>
                  <a:gd name="T7" fmla="*/ 0 h 32"/>
                  <a:gd name="T8" fmla="*/ 2 w 20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2">
                    <a:moveTo>
                      <a:pt x="2" y="32"/>
                    </a:moveTo>
                    <a:cubicBezTo>
                      <a:pt x="0" y="23"/>
                      <a:pt x="5" y="16"/>
                      <a:pt x="6" y="9"/>
                    </a:cubicBezTo>
                    <a:cubicBezTo>
                      <a:pt x="6" y="5"/>
                      <a:pt x="12" y="6"/>
                      <a:pt x="15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10"/>
                      <a:pt x="8" y="22"/>
                      <a:pt x="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0" name="Freeform 62"/>
              <p:cNvSpPr/>
              <p:nvPr/>
            </p:nvSpPr>
            <p:spPr bwMode="auto">
              <a:xfrm>
                <a:off x="4278" y="1346"/>
                <a:ext cx="112" cy="112"/>
              </a:xfrm>
              <a:custGeom>
                <a:avLst/>
                <a:gdLst>
                  <a:gd name="T0" fmla="*/ 45 w 47"/>
                  <a:gd name="T1" fmla="*/ 10 h 47"/>
                  <a:gd name="T2" fmla="*/ 39 w 47"/>
                  <a:gd name="T3" fmla="*/ 36 h 47"/>
                  <a:gd name="T4" fmla="*/ 4 w 47"/>
                  <a:gd name="T5" fmla="*/ 45 h 47"/>
                  <a:gd name="T6" fmla="*/ 0 w 47"/>
                  <a:gd name="T7" fmla="*/ 37 h 47"/>
                  <a:gd name="T8" fmla="*/ 2 w 47"/>
                  <a:gd name="T9" fmla="*/ 37 h 47"/>
                  <a:gd name="T10" fmla="*/ 11 w 47"/>
                  <a:gd name="T11" fmla="*/ 32 h 47"/>
                  <a:gd name="T12" fmla="*/ 34 w 47"/>
                  <a:gd name="T13" fmla="*/ 5 h 47"/>
                  <a:gd name="T14" fmla="*/ 40 w 47"/>
                  <a:gd name="T15" fmla="*/ 1 h 47"/>
                  <a:gd name="T16" fmla="*/ 45 w 47"/>
                  <a:gd name="T17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45" y="10"/>
                    </a:moveTo>
                    <a:cubicBezTo>
                      <a:pt x="47" y="19"/>
                      <a:pt x="46" y="29"/>
                      <a:pt x="39" y="36"/>
                    </a:cubicBezTo>
                    <a:cubicBezTo>
                      <a:pt x="30" y="46"/>
                      <a:pt x="17" y="47"/>
                      <a:pt x="4" y="45"/>
                    </a:cubicBezTo>
                    <a:cubicBezTo>
                      <a:pt x="0" y="44"/>
                      <a:pt x="1" y="40"/>
                      <a:pt x="0" y="37"/>
                    </a:cubicBezTo>
                    <a:cubicBezTo>
                      <a:pt x="1" y="37"/>
                      <a:pt x="1" y="37"/>
                      <a:pt x="2" y="37"/>
                    </a:cubicBezTo>
                    <a:cubicBezTo>
                      <a:pt x="4" y="36"/>
                      <a:pt x="8" y="34"/>
                      <a:pt x="11" y="32"/>
                    </a:cubicBezTo>
                    <a:cubicBezTo>
                      <a:pt x="24" y="26"/>
                      <a:pt x="19" y="6"/>
                      <a:pt x="34" y="5"/>
                    </a:cubicBezTo>
                    <a:cubicBezTo>
                      <a:pt x="36" y="3"/>
                      <a:pt x="37" y="0"/>
                      <a:pt x="40" y="1"/>
                    </a:cubicBezTo>
                    <a:cubicBezTo>
                      <a:pt x="42" y="4"/>
                      <a:pt x="43" y="7"/>
                      <a:pt x="4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1" name="Freeform 63"/>
              <p:cNvSpPr/>
              <p:nvPr/>
            </p:nvSpPr>
            <p:spPr bwMode="auto">
              <a:xfrm>
                <a:off x="4150" y="1379"/>
                <a:ext cx="128" cy="427"/>
              </a:xfrm>
              <a:custGeom>
                <a:avLst/>
                <a:gdLst>
                  <a:gd name="T0" fmla="*/ 29 w 54"/>
                  <a:gd name="T1" fmla="*/ 6 h 180"/>
                  <a:gd name="T2" fmla="*/ 51 w 54"/>
                  <a:gd name="T3" fmla="*/ 28 h 180"/>
                  <a:gd name="T4" fmla="*/ 49 w 54"/>
                  <a:gd name="T5" fmla="*/ 41 h 180"/>
                  <a:gd name="T6" fmla="*/ 43 w 54"/>
                  <a:gd name="T7" fmla="*/ 46 h 180"/>
                  <a:gd name="T8" fmla="*/ 50 w 54"/>
                  <a:gd name="T9" fmla="*/ 84 h 180"/>
                  <a:gd name="T10" fmla="*/ 31 w 54"/>
                  <a:gd name="T11" fmla="*/ 110 h 180"/>
                  <a:gd name="T12" fmla="*/ 5 w 54"/>
                  <a:gd name="T13" fmla="*/ 180 h 180"/>
                  <a:gd name="T14" fmla="*/ 4 w 54"/>
                  <a:gd name="T15" fmla="*/ 95 h 180"/>
                  <a:gd name="T16" fmla="*/ 8 w 54"/>
                  <a:gd name="T17" fmla="*/ 44 h 180"/>
                  <a:gd name="T18" fmla="*/ 9 w 54"/>
                  <a:gd name="T19" fmla="*/ 80 h 180"/>
                  <a:gd name="T20" fmla="*/ 15 w 54"/>
                  <a:gd name="T21" fmla="*/ 91 h 180"/>
                  <a:gd name="T22" fmla="*/ 16 w 54"/>
                  <a:gd name="T23" fmla="*/ 90 h 180"/>
                  <a:gd name="T24" fmla="*/ 12 w 54"/>
                  <a:gd name="T25" fmla="*/ 44 h 180"/>
                  <a:gd name="T26" fmla="*/ 20 w 54"/>
                  <a:gd name="T27" fmla="*/ 70 h 180"/>
                  <a:gd name="T28" fmla="*/ 21 w 54"/>
                  <a:gd name="T29" fmla="*/ 69 h 180"/>
                  <a:gd name="T30" fmla="*/ 15 w 54"/>
                  <a:gd name="T31" fmla="*/ 34 h 180"/>
                  <a:gd name="T32" fmla="*/ 30 w 54"/>
                  <a:gd name="T33" fmla="*/ 60 h 180"/>
                  <a:gd name="T34" fmla="*/ 31 w 54"/>
                  <a:gd name="T35" fmla="*/ 60 h 180"/>
                  <a:gd name="T36" fmla="*/ 17 w 54"/>
                  <a:gd name="T37" fmla="*/ 29 h 180"/>
                  <a:gd name="T38" fmla="*/ 43 w 54"/>
                  <a:gd name="T39" fmla="*/ 43 h 180"/>
                  <a:gd name="T40" fmla="*/ 33 w 54"/>
                  <a:gd name="T41" fmla="*/ 40 h 180"/>
                  <a:gd name="T42" fmla="*/ 19 w 54"/>
                  <a:gd name="T43" fmla="*/ 23 h 180"/>
                  <a:gd name="T44" fmla="*/ 39 w 54"/>
                  <a:gd name="T45" fmla="*/ 31 h 180"/>
                  <a:gd name="T46" fmla="*/ 40 w 54"/>
                  <a:gd name="T47" fmla="*/ 30 h 180"/>
                  <a:gd name="T48" fmla="*/ 21 w 54"/>
                  <a:gd name="T49" fmla="*/ 19 h 180"/>
                  <a:gd name="T50" fmla="*/ 37 w 54"/>
                  <a:gd name="T51" fmla="*/ 17 h 180"/>
                  <a:gd name="T52" fmla="*/ 22 w 54"/>
                  <a:gd name="T53" fmla="*/ 15 h 180"/>
                  <a:gd name="T54" fmla="*/ 16 w 54"/>
                  <a:gd name="T55" fmla="*/ 10 h 180"/>
                  <a:gd name="T56" fmla="*/ 12 w 54"/>
                  <a:gd name="T57" fmla="*/ 0 h 180"/>
                  <a:gd name="T58" fmla="*/ 29 w 54"/>
                  <a:gd name="T59" fmla="*/ 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4" h="180">
                    <a:moveTo>
                      <a:pt x="29" y="6"/>
                    </a:moveTo>
                    <a:cubicBezTo>
                      <a:pt x="39" y="10"/>
                      <a:pt x="50" y="17"/>
                      <a:pt x="51" y="28"/>
                    </a:cubicBezTo>
                    <a:cubicBezTo>
                      <a:pt x="51" y="33"/>
                      <a:pt x="50" y="37"/>
                      <a:pt x="49" y="41"/>
                    </a:cubicBezTo>
                    <a:cubicBezTo>
                      <a:pt x="46" y="41"/>
                      <a:pt x="45" y="45"/>
                      <a:pt x="43" y="46"/>
                    </a:cubicBezTo>
                    <a:cubicBezTo>
                      <a:pt x="49" y="58"/>
                      <a:pt x="54" y="70"/>
                      <a:pt x="50" y="84"/>
                    </a:cubicBezTo>
                    <a:cubicBezTo>
                      <a:pt x="46" y="94"/>
                      <a:pt x="41" y="104"/>
                      <a:pt x="31" y="110"/>
                    </a:cubicBezTo>
                    <a:cubicBezTo>
                      <a:pt x="38" y="137"/>
                      <a:pt x="27" y="165"/>
                      <a:pt x="5" y="180"/>
                    </a:cubicBezTo>
                    <a:cubicBezTo>
                      <a:pt x="13" y="156"/>
                      <a:pt x="19" y="122"/>
                      <a:pt x="4" y="95"/>
                    </a:cubicBezTo>
                    <a:cubicBezTo>
                      <a:pt x="0" y="78"/>
                      <a:pt x="0" y="60"/>
                      <a:pt x="8" y="44"/>
                    </a:cubicBezTo>
                    <a:cubicBezTo>
                      <a:pt x="5" y="54"/>
                      <a:pt x="7" y="69"/>
                      <a:pt x="9" y="80"/>
                    </a:cubicBezTo>
                    <a:cubicBezTo>
                      <a:pt x="10" y="84"/>
                      <a:pt x="12" y="89"/>
                      <a:pt x="15" y="91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9" y="76"/>
                      <a:pt x="6" y="59"/>
                      <a:pt x="12" y="44"/>
                    </a:cubicBezTo>
                    <a:cubicBezTo>
                      <a:pt x="13" y="53"/>
                      <a:pt x="15" y="62"/>
                      <a:pt x="20" y="70"/>
                    </a:cubicBezTo>
                    <a:cubicBezTo>
                      <a:pt x="20" y="70"/>
                      <a:pt x="21" y="70"/>
                      <a:pt x="21" y="69"/>
                    </a:cubicBezTo>
                    <a:cubicBezTo>
                      <a:pt x="17" y="58"/>
                      <a:pt x="14" y="47"/>
                      <a:pt x="15" y="34"/>
                    </a:cubicBezTo>
                    <a:cubicBezTo>
                      <a:pt x="18" y="43"/>
                      <a:pt x="20" y="56"/>
                      <a:pt x="30" y="60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22" y="51"/>
                      <a:pt x="20" y="40"/>
                      <a:pt x="17" y="29"/>
                    </a:cubicBezTo>
                    <a:cubicBezTo>
                      <a:pt x="23" y="38"/>
                      <a:pt x="32" y="45"/>
                      <a:pt x="43" y="43"/>
                    </a:cubicBezTo>
                    <a:cubicBezTo>
                      <a:pt x="41" y="40"/>
                      <a:pt x="37" y="41"/>
                      <a:pt x="33" y="40"/>
                    </a:cubicBezTo>
                    <a:cubicBezTo>
                      <a:pt x="27" y="36"/>
                      <a:pt x="21" y="30"/>
                      <a:pt x="19" y="23"/>
                    </a:cubicBezTo>
                    <a:cubicBezTo>
                      <a:pt x="25" y="30"/>
                      <a:pt x="31" y="32"/>
                      <a:pt x="39" y="31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2" y="30"/>
                      <a:pt x="25" y="26"/>
                      <a:pt x="21" y="19"/>
                    </a:cubicBezTo>
                    <a:cubicBezTo>
                      <a:pt x="25" y="20"/>
                      <a:pt x="31" y="18"/>
                      <a:pt x="37" y="17"/>
                    </a:cubicBezTo>
                    <a:cubicBezTo>
                      <a:pt x="33" y="15"/>
                      <a:pt x="27" y="17"/>
                      <a:pt x="22" y="15"/>
                    </a:cubicBezTo>
                    <a:cubicBezTo>
                      <a:pt x="20" y="14"/>
                      <a:pt x="17" y="14"/>
                      <a:pt x="16" y="10"/>
                    </a:cubicBezTo>
                    <a:cubicBezTo>
                      <a:pt x="14" y="7"/>
                      <a:pt x="17" y="1"/>
                      <a:pt x="12" y="0"/>
                    </a:cubicBezTo>
                    <a:cubicBezTo>
                      <a:pt x="18" y="2"/>
                      <a:pt x="24" y="3"/>
                      <a:pt x="2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2" name="Freeform 64"/>
              <p:cNvSpPr/>
              <p:nvPr/>
            </p:nvSpPr>
            <p:spPr bwMode="auto">
              <a:xfrm>
                <a:off x="4112" y="1389"/>
                <a:ext cx="64" cy="346"/>
              </a:xfrm>
              <a:custGeom>
                <a:avLst/>
                <a:gdLst>
                  <a:gd name="T0" fmla="*/ 17 w 27"/>
                  <a:gd name="T1" fmla="*/ 47 h 146"/>
                  <a:gd name="T2" fmla="*/ 21 w 27"/>
                  <a:gd name="T3" fmla="*/ 104 h 146"/>
                  <a:gd name="T4" fmla="*/ 25 w 27"/>
                  <a:gd name="T5" fmla="*/ 120 h 146"/>
                  <a:gd name="T6" fmla="*/ 25 w 27"/>
                  <a:gd name="T7" fmla="*/ 146 h 146"/>
                  <a:gd name="T8" fmla="*/ 11 w 27"/>
                  <a:gd name="T9" fmla="*/ 49 h 146"/>
                  <a:gd name="T10" fmla="*/ 11 w 27"/>
                  <a:gd name="T11" fmla="*/ 20 h 146"/>
                  <a:gd name="T12" fmla="*/ 25 w 27"/>
                  <a:gd name="T13" fmla="*/ 0 h 146"/>
                  <a:gd name="T14" fmla="*/ 17 w 27"/>
                  <a:gd name="T15" fmla="*/ 4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46">
                    <a:moveTo>
                      <a:pt x="17" y="47"/>
                    </a:moveTo>
                    <a:cubicBezTo>
                      <a:pt x="11" y="66"/>
                      <a:pt x="14" y="85"/>
                      <a:pt x="21" y="104"/>
                    </a:cubicBezTo>
                    <a:cubicBezTo>
                      <a:pt x="22" y="109"/>
                      <a:pt x="25" y="114"/>
                      <a:pt x="25" y="120"/>
                    </a:cubicBezTo>
                    <a:cubicBezTo>
                      <a:pt x="27" y="129"/>
                      <a:pt x="26" y="139"/>
                      <a:pt x="25" y="146"/>
                    </a:cubicBezTo>
                    <a:cubicBezTo>
                      <a:pt x="22" y="113"/>
                      <a:pt x="0" y="83"/>
                      <a:pt x="11" y="49"/>
                    </a:cubicBezTo>
                    <a:cubicBezTo>
                      <a:pt x="13" y="40"/>
                      <a:pt x="18" y="29"/>
                      <a:pt x="11" y="20"/>
                    </a:cubicBezTo>
                    <a:cubicBezTo>
                      <a:pt x="21" y="14"/>
                      <a:pt x="16" y="4"/>
                      <a:pt x="25" y="0"/>
                    </a:cubicBezTo>
                    <a:cubicBezTo>
                      <a:pt x="26" y="16"/>
                      <a:pt x="23" y="32"/>
                      <a:pt x="17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3" name="Freeform 65"/>
              <p:cNvSpPr/>
              <p:nvPr/>
            </p:nvSpPr>
            <p:spPr bwMode="auto">
              <a:xfrm>
                <a:off x="4359" y="1415"/>
                <a:ext cx="102" cy="100"/>
              </a:xfrm>
              <a:custGeom>
                <a:avLst/>
                <a:gdLst>
                  <a:gd name="T0" fmla="*/ 41 w 43"/>
                  <a:gd name="T1" fmla="*/ 12 h 42"/>
                  <a:gd name="T2" fmla="*/ 19 w 43"/>
                  <a:gd name="T3" fmla="*/ 41 h 42"/>
                  <a:gd name="T4" fmla="*/ 0 w 43"/>
                  <a:gd name="T5" fmla="*/ 34 h 42"/>
                  <a:gd name="T6" fmla="*/ 7 w 43"/>
                  <a:gd name="T7" fmla="*/ 14 h 42"/>
                  <a:gd name="T8" fmla="*/ 41 w 43"/>
                  <a:gd name="T9" fmla="*/ 0 h 42"/>
                  <a:gd name="T10" fmla="*/ 41 w 43"/>
                  <a:gd name="T11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2">
                    <a:moveTo>
                      <a:pt x="41" y="12"/>
                    </a:moveTo>
                    <a:cubicBezTo>
                      <a:pt x="34" y="21"/>
                      <a:pt x="27" y="32"/>
                      <a:pt x="19" y="41"/>
                    </a:cubicBezTo>
                    <a:cubicBezTo>
                      <a:pt x="12" y="42"/>
                      <a:pt x="5" y="40"/>
                      <a:pt x="0" y="34"/>
                    </a:cubicBezTo>
                    <a:cubicBezTo>
                      <a:pt x="4" y="28"/>
                      <a:pt x="6" y="20"/>
                      <a:pt x="7" y="14"/>
                    </a:cubicBezTo>
                    <a:cubicBezTo>
                      <a:pt x="20" y="14"/>
                      <a:pt x="31" y="8"/>
                      <a:pt x="41" y="0"/>
                    </a:cubicBezTo>
                    <a:cubicBezTo>
                      <a:pt x="43" y="3"/>
                      <a:pt x="41" y="8"/>
                      <a:pt x="4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4" name="Freeform 66"/>
              <p:cNvSpPr/>
              <p:nvPr/>
            </p:nvSpPr>
            <p:spPr bwMode="auto">
              <a:xfrm>
                <a:off x="4003" y="1406"/>
                <a:ext cx="62" cy="111"/>
              </a:xfrm>
              <a:custGeom>
                <a:avLst/>
                <a:gdLst>
                  <a:gd name="T0" fmla="*/ 21 w 26"/>
                  <a:gd name="T1" fmla="*/ 12 h 47"/>
                  <a:gd name="T2" fmla="*/ 19 w 26"/>
                  <a:gd name="T3" fmla="*/ 46 h 47"/>
                  <a:gd name="T4" fmla="*/ 17 w 26"/>
                  <a:gd name="T5" fmla="*/ 47 h 47"/>
                  <a:gd name="T6" fmla="*/ 17 w 26"/>
                  <a:gd name="T7" fmla="*/ 17 h 47"/>
                  <a:gd name="T8" fmla="*/ 0 w 26"/>
                  <a:gd name="T9" fmla="*/ 0 h 47"/>
                  <a:gd name="T10" fmla="*/ 21 w 26"/>
                  <a:gd name="T11" fmla="*/ 1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47">
                    <a:moveTo>
                      <a:pt x="21" y="12"/>
                    </a:moveTo>
                    <a:cubicBezTo>
                      <a:pt x="26" y="22"/>
                      <a:pt x="26" y="37"/>
                      <a:pt x="19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21" y="38"/>
                      <a:pt x="22" y="26"/>
                      <a:pt x="17" y="17"/>
                    </a:cubicBezTo>
                    <a:cubicBezTo>
                      <a:pt x="13" y="11"/>
                      <a:pt x="6" y="2"/>
                      <a:pt x="0" y="0"/>
                    </a:cubicBezTo>
                    <a:cubicBezTo>
                      <a:pt x="8" y="1"/>
                      <a:pt x="17" y="4"/>
                      <a:pt x="2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5" name="Freeform 67"/>
              <p:cNvSpPr/>
              <p:nvPr/>
            </p:nvSpPr>
            <p:spPr bwMode="auto">
              <a:xfrm>
                <a:off x="3880" y="1403"/>
                <a:ext cx="171" cy="175"/>
              </a:xfrm>
              <a:custGeom>
                <a:avLst/>
                <a:gdLst>
                  <a:gd name="T0" fmla="*/ 66 w 72"/>
                  <a:gd name="T1" fmla="*/ 20 h 74"/>
                  <a:gd name="T2" fmla="*/ 60 w 72"/>
                  <a:gd name="T3" fmla="*/ 57 h 74"/>
                  <a:gd name="T4" fmla="*/ 25 w 72"/>
                  <a:gd name="T5" fmla="*/ 68 h 74"/>
                  <a:gd name="T6" fmla="*/ 4 w 72"/>
                  <a:gd name="T7" fmla="*/ 51 h 74"/>
                  <a:gd name="T8" fmla="*/ 6 w 72"/>
                  <a:gd name="T9" fmla="*/ 20 h 74"/>
                  <a:gd name="T10" fmla="*/ 21 w 72"/>
                  <a:gd name="T11" fmla="*/ 4 h 74"/>
                  <a:gd name="T12" fmla="*/ 56 w 72"/>
                  <a:gd name="T13" fmla="*/ 8 h 74"/>
                  <a:gd name="T14" fmla="*/ 66 w 72"/>
                  <a:gd name="T15" fmla="*/ 2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74">
                    <a:moveTo>
                      <a:pt x="66" y="20"/>
                    </a:moveTo>
                    <a:cubicBezTo>
                      <a:pt x="72" y="32"/>
                      <a:pt x="68" y="46"/>
                      <a:pt x="60" y="57"/>
                    </a:cubicBezTo>
                    <a:cubicBezTo>
                      <a:pt x="50" y="65"/>
                      <a:pt x="38" y="74"/>
                      <a:pt x="25" y="68"/>
                    </a:cubicBezTo>
                    <a:cubicBezTo>
                      <a:pt x="15" y="68"/>
                      <a:pt x="10" y="57"/>
                      <a:pt x="4" y="51"/>
                    </a:cubicBezTo>
                    <a:cubicBezTo>
                      <a:pt x="0" y="42"/>
                      <a:pt x="1" y="29"/>
                      <a:pt x="6" y="20"/>
                    </a:cubicBezTo>
                    <a:cubicBezTo>
                      <a:pt x="13" y="16"/>
                      <a:pt x="12" y="6"/>
                      <a:pt x="21" y="4"/>
                    </a:cubicBezTo>
                    <a:cubicBezTo>
                      <a:pt x="33" y="0"/>
                      <a:pt x="46" y="2"/>
                      <a:pt x="56" y="8"/>
                    </a:cubicBezTo>
                    <a:cubicBezTo>
                      <a:pt x="60" y="12"/>
                      <a:pt x="64" y="15"/>
                      <a:pt x="6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6" name="Freeform 68"/>
              <p:cNvSpPr/>
              <p:nvPr/>
            </p:nvSpPr>
            <p:spPr bwMode="auto">
              <a:xfrm>
                <a:off x="4046" y="1417"/>
                <a:ext cx="40" cy="109"/>
              </a:xfrm>
              <a:custGeom>
                <a:avLst/>
                <a:gdLst>
                  <a:gd name="T0" fmla="*/ 16 w 17"/>
                  <a:gd name="T1" fmla="*/ 16 h 46"/>
                  <a:gd name="T2" fmla="*/ 0 w 17"/>
                  <a:gd name="T3" fmla="*/ 46 h 46"/>
                  <a:gd name="T4" fmla="*/ 10 w 17"/>
                  <a:gd name="T5" fmla="*/ 15 h 46"/>
                  <a:gd name="T6" fmla="*/ 2 w 17"/>
                  <a:gd name="T7" fmla="*/ 0 h 46"/>
                  <a:gd name="T8" fmla="*/ 16 w 17"/>
                  <a:gd name="T9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6">
                    <a:moveTo>
                      <a:pt x="16" y="16"/>
                    </a:moveTo>
                    <a:cubicBezTo>
                      <a:pt x="17" y="28"/>
                      <a:pt x="11" y="40"/>
                      <a:pt x="0" y="46"/>
                    </a:cubicBezTo>
                    <a:cubicBezTo>
                      <a:pt x="8" y="38"/>
                      <a:pt x="12" y="26"/>
                      <a:pt x="10" y="15"/>
                    </a:cubicBezTo>
                    <a:cubicBezTo>
                      <a:pt x="8" y="9"/>
                      <a:pt x="6" y="4"/>
                      <a:pt x="2" y="0"/>
                    </a:cubicBezTo>
                    <a:cubicBezTo>
                      <a:pt x="9" y="2"/>
                      <a:pt x="15" y="9"/>
                      <a:pt x="1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7" name="Freeform 69"/>
              <p:cNvSpPr/>
              <p:nvPr/>
            </p:nvSpPr>
            <p:spPr bwMode="auto">
              <a:xfrm>
                <a:off x="4262" y="1448"/>
                <a:ext cx="104" cy="78"/>
              </a:xfrm>
              <a:custGeom>
                <a:avLst/>
                <a:gdLst>
                  <a:gd name="T0" fmla="*/ 44 w 44"/>
                  <a:gd name="T1" fmla="*/ 0 h 33"/>
                  <a:gd name="T2" fmla="*/ 21 w 44"/>
                  <a:gd name="T3" fmla="*/ 31 h 33"/>
                  <a:gd name="T4" fmla="*/ 7 w 44"/>
                  <a:gd name="T5" fmla="*/ 32 h 33"/>
                  <a:gd name="T6" fmla="*/ 0 w 44"/>
                  <a:gd name="T7" fmla="*/ 17 h 33"/>
                  <a:gd name="T8" fmla="*/ 8 w 44"/>
                  <a:gd name="T9" fmla="*/ 4 h 33"/>
                  <a:gd name="T10" fmla="*/ 30 w 44"/>
                  <a:gd name="T11" fmla="*/ 7 h 33"/>
                  <a:gd name="T12" fmla="*/ 44 w 4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3">
                    <a:moveTo>
                      <a:pt x="44" y="0"/>
                    </a:moveTo>
                    <a:cubicBezTo>
                      <a:pt x="44" y="15"/>
                      <a:pt x="34" y="26"/>
                      <a:pt x="21" y="31"/>
                    </a:cubicBezTo>
                    <a:cubicBezTo>
                      <a:pt x="17" y="33"/>
                      <a:pt x="11" y="31"/>
                      <a:pt x="7" y="32"/>
                    </a:cubicBezTo>
                    <a:cubicBezTo>
                      <a:pt x="5" y="26"/>
                      <a:pt x="2" y="22"/>
                      <a:pt x="0" y="17"/>
                    </a:cubicBezTo>
                    <a:cubicBezTo>
                      <a:pt x="4" y="13"/>
                      <a:pt x="8" y="9"/>
                      <a:pt x="8" y="4"/>
                    </a:cubicBezTo>
                    <a:cubicBezTo>
                      <a:pt x="14" y="9"/>
                      <a:pt x="23" y="5"/>
                      <a:pt x="30" y="7"/>
                    </a:cubicBezTo>
                    <a:cubicBezTo>
                      <a:pt x="34" y="4"/>
                      <a:pt x="39" y="3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8" name="Freeform 70"/>
              <p:cNvSpPr/>
              <p:nvPr/>
            </p:nvSpPr>
            <p:spPr bwMode="auto">
              <a:xfrm>
                <a:off x="4925" y="1526"/>
                <a:ext cx="109" cy="90"/>
              </a:xfrm>
              <a:custGeom>
                <a:avLst/>
                <a:gdLst>
                  <a:gd name="T0" fmla="*/ 44 w 46"/>
                  <a:gd name="T1" fmla="*/ 33 h 38"/>
                  <a:gd name="T2" fmla="*/ 46 w 46"/>
                  <a:gd name="T3" fmla="*/ 38 h 38"/>
                  <a:gd name="T4" fmla="*/ 33 w 46"/>
                  <a:gd name="T5" fmla="*/ 27 h 38"/>
                  <a:gd name="T6" fmla="*/ 10 w 46"/>
                  <a:gd name="T7" fmla="*/ 12 h 38"/>
                  <a:gd name="T8" fmla="*/ 2 w 46"/>
                  <a:gd name="T9" fmla="*/ 4 h 38"/>
                  <a:gd name="T10" fmla="*/ 0 w 46"/>
                  <a:gd name="T11" fmla="*/ 0 h 38"/>
                  <a:gd name="T12" fmla="*/ 44 w 46"/>
                  <a:gd name="T13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38">
                    <a:moveTo>
                      <a:pt x="44" y="33"/>
                    </a:moveTo>
                    <a:cubicBezTo>
                      <a:pt x="44" y="35"/>
                      <a:pt x="45" y="36"/>
                      <a:pt x="46" y="38"/>
                    </a:cubicBezTo>
                    <a:cubicBezTo>
                      <a:pt x="40" y="36"/>
                      <a:pt x="39" y="29"/>
                      <a:pt x="33" y="27"/>
                    </a:cubicBezTo>
                    <a:cubicBezTo>
                      <a:pt x="26" y="22"/>
                      <a:pt x="19" y="15"/>
                      <a:pt x="10" y="12"/>
                    </a:cubicBezTo>
                    <a:cubicBezTo>
                      <a:pt x="7" y="10"/>
                      <a:pt x="3" y="8"/>
                      <a:pt x="2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4"/>
                      <a:pt x="33" y="17"/>
                      <a:pt x="4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9" name="Freeform 71"/>
              <p:cNvSpPr/>
              <p:nvPr/>
            </p:nvSpPr>
            <p:spPr bwMode="auto">
              <a:xfrm>
                <a:off x="3932" y="1467"/>
                <a:ext cx="29" cy="31"/>
              </a:xfrm>
              <a:custGeom>
                <a:avLst/>
                <a:gdLst>
                  <a:gd name="T0" fmla="*/ 11 w 12"/>
                  <a:gd name="T1" fmla="*/ 4 h 13"/>
                  <a:gd name="T2" fmla="*/ 9 w 12"/>
                  <a:gd name="T3" fmla="*/ 12 h 13"/>
                  <a:gd name="T4" fmla="*/ 1 w 12"/>
                  <a:gd name="T5" fmla="*/ 10 h 13"/>
                  <a:gd name="T6" fmla="*/ 4 w 12"/>
                  <a:gd name="T7" fmla="*/ 1 h 13"/>
                  <a:gd name="T8" fmla="*/ 11 w 12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11" y="4"/>
                    </a:moveTo>
                    <a:cubicBezTo>
                      <a:pt x="12" y="8"/>
                      <a:pt x="10" y="10"/>
                      <a:pt x="9" y="12"/>
                    </a:cubicBezTo>
                    <a:cubicBezTo>
                      <a:pt x="6" y="13"/>
                      <a:pt x="3" y="12"/>
                      <a:pt x="1" y="10"/>
                    </a:cubicBezTo>
                    <a:cubicBezTo>
                      <a:pt x="0" y="6"/>
                      <a:pt x="1" y="3"/>
                      <a:pt x="4" y="1"/>
                    </a:cubicBezTo>
                    <a:cubicBezTo>
                      <a:pt x="7" y="0"/>
                      <a:pt x="9" y="2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0" name="Freeform 72"/>
              <p:cNvSpPr/>
              <p:nvPr/>
            </p:nvSpPr>
            <p:spPr bwMode="auto">
              <a:xfrm>
                <a:off x="4406" y="1517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2 h 2"/>
                  <a:gd name="T4" fmla="*/ 0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1" name="Freeform 73"/>
              <p:cNvSpPr/>
              <p:nvPr/>
            </p:nvSpPr>
            <p:spPr bwMode="auto">
              <a:xfrm>
                <a:off x="4830" y="1557"/>
                <a:ext cx="14" cy="33"/>
              </a:xfrm>
              <a:custGeom>
                <a:avLst/>
                <a:gdLst>
                  <a:gd name="T0" fmla="*/ 6 w 6"/>
                  <a:gd name="T1" fmla="*/ 14 h 14"/>
                  <a:gd name="T2" fmla="*/ 0 w 6"/>
                  <a:gd name="T3" fmla="*/ 0 h 14"/>
                  <a:gd name="T4" fmla="*/ 6 w 6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4">
                    <a:moveTo>
                      <a:pt x="6" y="14"/>
                    </a:moveTo>
                    <a:cubicBezTo>
                      <a:pt x="5" y="10"/>
                      <a:pt x="2" y="5"/>
                      <a:pt x="0" y="0"/>
                    </a:cubicBezTo>
                    <a:cubicBezTo>
                      <a:pt x="2" y="4"/>
                      <a:pt x="6" y="9"/>
                      <a:pt x="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2" name="Freeform 74"/>
              <p:cNvSpPr/>
              <p:nvPr/>
            </p:nvSpPr>
            <p:spPr bwMode="auto">
              <a:xfrm>
                <a:off x="4579" y="1557"/>
                <a:ext cx="12" cy="14"/>
              </a:xfrm>
              <a:custGeom>
                <a:avLst/>
                <a:gdLst>
                  <a:gd name="T0" fmla="*/ 1 w 5"/>
                  <a:gd name="T1" fmla="*/ 6 h 6"/>
                  <a:gd name="T2" fmla="*/ 4 w 5"/>
                  <a:gd name="T3" fmla="*/ 0 h 6"/>
                  <a:gd name="T4" fmla="*/ 1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1" y="6"/>
                    </a:moveTo>
                    <a:cubicBezTo>
                      <a:pt x="0" y="5"/>
                      <a:pt x="4" y="3"/>
                      <a:pt x="4" y="0"/>
                    </a:cubicBezTo>
                    <a:cubicBezTo>
                      <a:pt x="5" y="2"/>
                      <a:pt x="2" y="4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3" name="Freeform 75"/>
              <p:cNvSpPr/>
              <p:nvPr/>
            </p:nvSpPr>
            <p:spPr bwMode="auto">
              <a:xfrm>
                <a:off x="4269" y="1730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0 h 7"/>
                  <a:gd name="T4" fmla="*/ 7 w 7"/>
                  <a:gd name="T5" fmla="*/ 0 h 7"/>
                  <a:gd name="T6" fmla="*/ 0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4" name="Freeform 76"/>
              <p:cNvSpPr/>
              <p:nvPr/>
            </p:nvSpPr>
            <p:spPr bwMode="auto">
              <a:xfrm>
                <a:off x="3170" y="1830"/>
                <a:ext cx="144" cy="146"/>
              </a:xfrm>
              <a:custGeom>
                <a:avLst/>
                <a:gdLst>
                  <a:gd name="T0" fmla="*/ 56 w 61"/>
                  <a:gd name="T1" fmla="*/ 15 h 62"/>
                  <a:gd name="T2" fmla="*/ 58 w 61"/>
                  <a:gd name="T3" fmla="*/ 39 h 62"/>
                  <a:gd name="T4" fmla="*/ 35 w 61"/>
                  <a:gd name="T5" fmla="*/ 60 h 62"/>
                  <a:gd name="T6" fmla="*/ 29 w 61"/>
                  <a:gd name="T7" fmla="*/ 57 h 62"/>
                  <a:gd name="T8" fmla="*/ 52 w 61"/>
                  <a:gd name="T9" fmla="*/ 34 h 62"/>
                  <a:gd name="T10" fmla="*/ 40 w 61"/>
                  <a:gd name="T11" fmla="*/ 10 h 62"/>
                  <a:gd name="T12" fmla="*/ 20 w 61"/>
                  <a:gd name="T13" fmla="*/ 8 h 62"/>
                  <a:gd name="T14" fmla="*/ 5 w 61"/>
                  <a:gd name="T15" fmla="*/ 27 h 62"/>
                  <a:gd name="T16" fmla="*/ 1 w 61"/>
                  <a:gd name="T17" fmla="*/ 20 h 62"/>
                  <a:gd name="T18" fmla="*/ 30 w 61"/>
                  <a:gd name="T19" fmla="*/ 0 h 62"/>
                  <a:gd name="T20" fmla="*/ 56 w 61"/>
                  <a:gd name="T21" fmla="*/ 1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2">
                    <a:moveTo>
                      <a:pt x="56" y="15"/>
                    </a:moveTo>
                    <a:cubicBezTo>
                      <a:pt x="59" y="22"/>
                      <a:pt x="61" y="31"/>
                      <a:pt x="58" y="39"/>
                    </a:cubicBezTo>
                    <a:cubicBezTo>
                      <a:pt x="53" y="48"/>
                      <a:pt x="45" y="56"/>
                      <a:pt x="35" y="60"/>
                    </a:cubicBezTo>
                    <a:cubicBezTo>
                      <a:pt x="32" y="62"/>
                      <a:pt x="30" y="59"/>
                      <a:pt x="29" y="57"/>
                    </a:cubicBezTo>
                    <a:cubicBezTo>
                      <a:pt x="39" y="53"/>
                      <a:pt x="52" y="45"/>
                      <a:pt x="52" y="34"/>
                    </a:cubicBezTo>
                    <a:cubicBezTo>
                      <a:pt x="55" y="25"/>
                      <a:pt x="48" y="15"/>
                      <a:pt x="40" y="10"/>
                    </a:cubicBezTo>
                    <a:cubicBezTo>
                      <a:pt x="35" y="6"/>
                      <a:pt x="26" y="6"/>
                      <a:pt x="20" y="8"/>
                    </a:cubicBezTo>
                    <a:cubicBezTo>
                      <a:pt x="11" y="11"/>
                      <a:pt x="7" y="19"/>
                      <a:pt x="5" y="27"/>
                    </a:cubicBezTo>
                    <a:cubicBezTo>
                      <a:pt x="2" y="27"/>
                      <a:pt x="0" y="24"/>
                      <a:pt x="1" y="20"/>
                    </a:cubicBezTo>
                    <a:cubicBezTo>
                      <a:pt x="7" y="9"/>
                      <a:pt x="17" y="1"/>
                      <a:pt x="30" y="0"/>
                    </a:cubicBezTo>
                    <a:cubicBezTo>
                      <a:pt x="41" y="0"/>
                      <a:pt x="50" y="6"/>
                      <a:pt x="5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5" name="Freeform 77"/>
              <p:cNvSpPr/>
              <p:nvPr/>
            </p:nvSpPr>
            <p:spPr bwMode="auto">
              <a:xfrm>
                <a:off x="3132" y="1832"/>
                <a:ext cx="71" cy="52"/>
              </a:xfrm>
              <a:custGeom>
                <a:avLst/>
                <a:gdLst>
                  <a:gd name="T0" fmla="*/ 30 w 30"/>
                  <a:gd name="T1" fmla="*/ 0 h 22"/>
                  <a:gd name="T2" fmla="*/ 14 w 30"/>
                  <a:gd name="T3" fmla="*/ 22 h 22"/>
                  <a:gd name="T4" fmla="*/ 0 w 30"/>
                  <a:gd name="T5" fmla="*/ 18 h 22"/>
                  <a:gd name="T6" fmla="*/ 16 w 30"/>
                  <a:gd name="T7" fmla="*/ 2 h 22"/>
                  <a:gd name="T8" fmla="*/ 17 w 30"/>
                  <a:gd name="T9" fmla="*/ 2 h 22"/>
                  <a:gd name="T10" fmla="*/ 9 w 30"/>
                  <a:gd name="T11" fmla="*/ 18 h 22"/>
                  <a:gd name="T12" fmla="*/ 12 w 30"/>
                  <a:gd name="T13" fmla="*/ 13 h 22"/>
                  <a:gd name="T14" fmla="*/ 30 w 30"/>
                  <a:gd name="T1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2">
                    <a:moveTo>
                      <a:pt x="30" y="0"/>
                    </a:moveTo>
                    <a:cubicBezTo>
                      <a:pt x="23" y="6"/>
                      <a:pt x="16" y="12"/>
                      <a:pt x="14" y="22"/>
                    </a:cubicBezTo>
                    <a:cubicBezTo>
                      <a:pt x="9" y="21"/>
                      <a:pt x="5" y="19"/>
                      <a:pt x="0" y="18"/>
                    </a:cubicBezTo>
                    <a:cubicBezTo>
                      <a:pt x="3" y="11"/>
                      <a:pt x="7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5"/>
                      <a:pt x="7" y="11"/>
                      <a:pt x="9" y="18"/>
                    </a:cubicBezTo>
                    <a:cubicBezTo>
                      <a:pt x="12" y="18"/>
                      <a:pt x="11" y="15"/>
                      <a:pt x="12" y="13"/>
                    </a:cubicBezTo>
                    <a:cubicBezTo>
                      <a:pt x="16" y="7"/>
                      <a:pt x="23" y="2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6" name="Freeform 78"/>
              <p:cNvSpPr/>
              <p:nvPr/>
            </p:nvSpPr>
            <p:spPr bwMode="auto">
              <a:xfrm>
                <a:off x="3167" y="1851"/>
                <a:ext cx="121" cy="104"/>
              </a:xfrm>
              <a:custGeom>
                <a:avLst/>
                <a:gdLst>
                  <a:gd name="T0" fmla="*/ 49 w 51"/>
                  <a:gd name="T1" fmla="*/ 15 h 44"/>
                  <a:gd name="T2" fmla="*/ 45 w 51"/>
                  <a:gd name="T3" fmla="*/ 35 h 44"/>
                  <a:gd name="T4" fmla="*/ 30 w 51"/>
                  <a:gd name="T5" fmla="*/ 44 h 44"/>
                  <a:gd name="T6" fmla="*/ 21 w 51"/>
                  <a:gd name="T7" fmla="*/ 33 h 44"/>
                  <a:gd name="T8" fmla="*/ 11 w 51"/>
                  <a:gd name="T9" fmla="*/ 12 h 44"/>
                  <a:gd name="T10" fmla="*/ 30 w 51"/>
                  <a:gd name="T11" fmla="*/ 0 h 44"/>
                  <a:gd name="T12" fmla="*/ 49 w 51"/>
                  <a:gd name="T13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4">
                    <a:moveTo>
                      <a:pt x="49" y="15"/>
                    </a:moveTo>
                    <a:cubicBezTo>
                      <a:pt x="51" y="21"/>
                      <a:pt x="50" y="30"/>
                      <a:pt x="45" y="35"/>
                    </a:cubicBezTo>
                    <a:cubicBezTo>
                      <a:pt x="40" y="39"/>
                      <a:pt x="36" y="42"/>
                      <a:pt x="30" y="44"/>
                    </a:cubicBezTo>
                    <a:cubicBezTo>
                      <a:pt x="24" y="42"/>
                      <a:pt x="25" y="36"/>
                      <a:pt x="21" y="33"/>
                    </a:cubicBezTo>
                    <a:cubicBezTo>
                      <a:pt x="18" y="25"/>
                      <a:pt x="0" y="21"/>
                      <a:pt x="11" y="12"/>
                    </a:cubicBezTo>
                    <a:cubicBezTo>
                      <a:pt x="15" y="5"/>
                      <a:pt x="22" y="0"/>
                      <a:pt x="30" y="0"/>
                    </a:cubicBezTo>
                    <a:cubicBezTo>
                      <a:pt x="39" y="1"/>
                      <a:pt x="45" y="8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7" name="Freeform 79"/>
              <p:cNvSpPr/>
              <p:nvPr/>
            </p:nvSpPr>
            <p:spPr bwMode="auto">
              <a:xfrm>
                <a:off x="3241" y="1889"/>
                <a:ext cx="28" cy="28"/>
              </a:xfrm>
              <a:custGeom>
                <a:avLst/>
                <a:gdLst>
                  <a:gd name="T0" fmla="*/ 10 w 12"/>
                  <a:gd name="T1" fmla="*/ 5 h 12"/>
                  <a:gd name="T2" fmla="*/ 5 w 12"/>
                  <a:gd name="T3" fmla="*/ 12 h 12"/>
                  <a:gd name="T4" fmla="*/ 0 w 12"/>
                  <a:gd name="T5" fmla="*/ 9 h 12"/>
                  <a:gd name="T6" fmla="*/ 6 w 12"/>
                  <a:gd name="T7" fmla="*/ 0 h 12"/>
                  <a:gd name="T8" fmla="*/ 10 w 12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5"/>
                    </a:moveTo>
                    <a:cubicBezTo>
                      <a:pt x="12" y="8"/>
                      <a:pt x="8" y="11"/>
                      <a:pt x="5" y="12"/>
                    </a:cubicBezTo>
                    <a:cubicBezTo>
                      <a:pt x="2" y="12"/>
                      <a:pt x="1" y="10"/>
                      <a:pt x="0" y="9"/>
                    </a:cubicBezTo>
                    <a:cubicBezTo>
                      <a:pt x="0" y="5"/>
                      <a:pt x="2" y="2"/>
                      <a:pt x="6" y="0"/>
                    </a:cubicBezTo>
                    <a:cubicBezTo>
                      <a:pt x="8" y="1"/>
                      <a:pt x="10" y="2"/>
                      <a:pt x="1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8" name="Freeform 80"/>
              <p:cNvSpPr/>
              <p:nvPr/>
            </p:nvSpPr>
            <p:spPr bwMode="auto">
              <a:xfrm>
                <a:off x="2843" y="1879"/>
                <a:ext cx="485" cy="422"/>
              </a:xfrm>
              <a:custGeom>
                <a:avLst/>
                <a:gdLst>
                  <a:gd name="T0" fmla="*/ 118 w 205"/>
                  <a:gd name="T1" fmla="*/ 2 h 178"/>
                  <a:gd name="T2" fmla="*/ 165 w 205"/>
                  <a:gd name="T3" fmla="*/ 39 h 178"/>
                  <a:gd name="T4" fmla="*/ 168 w 205"/>
                  <a:gd name="T5" fmla="*/ 43 h 178"/>
                  <a:gd name="T6" fmla="*/ 168 w 205"/>
                  <a:gd name="T7" fmla="*/ 43 h 178"/>
                  <a:gd name="T8" fmla="*/ 157 w 205"/>
                  <a:gd name="T9" fmla="*/ 39 h 178"/>
                  <a:gd name="T10" fmla="*/ 155 w 205"/>
                  <a:gd name="T11" fmla="*/ 40 h 178"/>
                  <a:gd name="T12" fmla="*/ 198 w 205"/>
                  <a:gd name="T13" fmla="*/ 52 h 178"/>
                  <a:gd name="T14" fmla="*/ 202 w 205"/>
                  <a:gd name="T15" fmla="*/ 59 h 178"/>
                  <a:gd name="T16" fmla="*/ 200 w 205"/>
                  <a:gd name="T17" fmla="*/ 81 h 178"/>
                  <a:gd name="T18" fmla="*/ 168 w 205"/>
                  <a:gd name="T19" fmla="*/ 112 h 178"/>
                  <a:gd name="T20" fmla="*/ 142 w 205"/>
                  <a:gd name="T21" fmla="*/ 105 h 178"/>
                  <a:gd name="T22" fmla="*/ 126 w 205"/>
                  <a:gd name="T23" fmla="*/ 104 h 178"/>
                  <a:gd name="T24" fmla="*/ 97 w 205"/>
                  <a:gd name="T25" fmla="*/ 134 h 178"/>
                  <a:gd name="T26" fmla="*/ 109 w 205"/>
                  <a:gd name="T27" fmla="*/ 174 h 178"/>
                  <a:gd name="T28" fmla="*/ 92 w 205"/>
                  <a:gd name="T29" fmla="*/ 173 h 178"/>
                  <a:gd name="T30" fmla="*/ 78 w 205"/>
                  <a:gd name="T31" fmla="*/ 152 h 178"/>
                  <a:gd name="T32" fmla="*/ 79 w 205"/>
                  <a:gd name="T33" fmla="*/ 138 h 178"/>
                  <a:gd name="T34" fmla="*/ 75 w 205"/>
                  <a:gd name="T35" fmla="*/ 141 h 178"/>
                  <a:gd name="T36" fmla="*/ 84 w 205"/>
                  <a:gd name="T37" fmla="*/ 172 h 178"/>
                  <a:gd name="T38" fmla="*/ 63 w 205"/>
                  <a:gd name="T39" fmla="*/ 169 h 178"/>
                  <a:gd name="T40" fmla="*/ 54 w 205"/>
                  <a:gd name="T41" fmla="*/ 141 h 178"/>
                  <a:gd name="T42" fmla="*/ 68 w 205"/>
                  <a:gd name="T43" fmla="*/ 124 h 178"/>
                  <a:gd name="T44" fmla="*/ 55 w 205"/>
                  <a:gd name="T45" fmla="*/ 131 h 178"/>
                  <a:gd name="T46" fmla="*/ 55 w 205"/>
                  <a:gd name="T47" fmla="*/ 165 h 178"/>
                  <a:gd name="T48" fmla="*/ 62 w 205"/>
                  <a:gd name="T49" fmla="*/ 173 h 178"/>
                  <a:gd name="T50" fmla="*/ 50 w 205"/>
                  <a:gd name="T51" fmla="*/ 177 h 178"/>
                  <a:gd name="T52" fmla="*/ 38 w 205"/>
                  <a:gd name="T53" fmla="*/ 178 h 178"/>
                  <a:gd name="T54" fmla="*/ 9 w 205"/>
                  <a:gd name="T55" fmla="*/ 161 h 178"/>
                  <a:gd name="T56" fmla="*/ 10 w 205"/>
                  <a:gd name="T57" fmla="*/ 118 h 178"/>
                  <a:gd name="T58" fmla="*/ 36 w 205"/>
                  <a:gd name="T59" fmla="*/ 99 h 178"/>
                  <a:gd name="T60" fmla="*/ 49 w 205"/>
                  <a:gd name="T61" fmla="*/ 107 h 178"/>
                  <a:gd name="T62" fmla="*/ 45 w 205"/>
                  <a:gd name="T63" fmla="*/ 120 h 178"/>
                  <a:gd name="T64" fmla="*/ 36 w 205"/>
                  <a:gd name="T65" fmla="*/ 121 h 178"/>
                  <a:gd name="T66" fmla="*/ 34 w 205"/>
                  <a:gd name="T67" fmla="*/ 114 h 178"/>
                  <a:gd name="T68" fmla="*/ 37 w 205"/>
                  <a:gd name="T69" fmla="*/ 111 h 178"/>
                  <a:gd name="T70" fmla="*/ 31 w 205"/>
                  <a:gd name="T71" fmla="*/ 113 h 178"/>
                  <a:gd name="T72" fmla="*/ 35 w 205"/>
                  <a:gd name="T73" fmla="*/ 124 h 178"/>
                  <a:gd name="T74" fmla="*/ 50 w 205"/>
                  <a:gd name="T75" fmla="*/ 119 h 178"/>
                  <a:gd name="T76" fmla="*/ 52 w 205"/>
                  <a:gd name="T77" fmla="*/ 107 h 178"/>
                  <a:gd name="T78" fmla="*/ 39 w 205"/>
                  <a:gd name="T79" fmla="*/ 97 h 178"/>
                  <a:gd name="T80" fmla="*/ 15 w 205"/>
                  <a:gd name="T81" fmla="*/ 97 h 178"/>
                  <a:gd name="T82" fmla="*/ 12 w 205"/>
                  <a:gd name="T83" fmla="*/ 56 h 178"/>
                  <a:gd name="T84" fmla="*/ 40 w 205"/>
                  <a:gd name="T85" fmla="*/ 25 h 178"/>
                  <a:gd name="T86" fmla="*/ 74 w 205"/>
                  <a:gd name="T87" fmla="*/ 27 h 178"/>
                  <a:gd name="T88" fmla="*/ 84 w 205"/>
                  <a:gd name="T89" fmla="*/ 35 h 178"/>
                  <a:gd name="T90" fmla="*/ 82 w 205"/>
                  <a:gd name="T91" fmla="*/ 51 h 178"/>
                  <a:gd name="T92" fmla="*/ 71 w 205"/>
                  <a:gd name="T93" fmla="*/ 53 h 178"/>
                  <a:gd name="T94" fmla="*/ 67 w 205"/>
                  <a:gd name="T95" fmla="*/ 48 h 178"/>
                  <a:gd name="T96" fmla="*/ 68 w 205"/>
                  <a:gd name="T97" fmla="*/ 43 h 178"/>
                  <a:gd name="T98" fmla="*/ 78 w 205"/>
                  <a:gd name="T99" fmla="*/ 41 h 178"/>
                  <a:gd name="T100" fmla="*/ 76 w 205"/>
                  <a:gd name="T101" fmla="*/ 38 h 178"/>
                  <a:gd name="T102" fmla="*/ 65 w 205"/>
                  <a:gd name="T103" fmla="*/ 41 h 178"/>
                  <a:gd name="T104" fmla="*/ 63 w 205"/>
                  <a:gd name="T105" fmla="*/ 49 h 178"/>
                  <a:gd name="T106" fmla="*/ 74 w 205"/>
                  <a:gd name="T107" fmla="*/ 56 h 178"/>
                  <a:gd name="T108" fmla="*/ 88 w 205"/>
                  <a:gd name="T109" fmla="*/ 48 h 178"/>
                  <a:gd name="T110" fmla="*/ 86 w 205"/>
                  <a:gd name="T111" fmla="*/ 32 h 178"/>
                  <a:gd name="T112" fmla="*/ 77 w 205"/>
                  <a:gd name="T113" fmla="*/ 23 h 178"/>
                  <a:gd name="T114" fmla="*/ 111 w 205"/>
                  <a:gd name="T115" fmla="*/ 0 h 178"/>
                  <a:gd name="T116" fmla="*/ 118 w 205"/>
                  <a:gd name="T117" fmla="*/ 1 h 178"/>
                  <a:gd name="T118" fmla="*/ 118 w 205"/>
                  <a:gd name="T119" fmla="*/ 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5" h="178">
                    <a:moveTo>
                      <a:pt x="118" y="2"/>
                    </a:moveTo>
                    <a:cubicBezTo>
                      <a:pt x="139" y="2"/>
                      <a:pt x="156" y="21"/>
                      <a:pt x="165" y="39"/>
                    </a:cubicBezTo>
                    <a:cubicBezTo>
                      <a:pt x="166" y="40"/>
                      <a:pt x="167" y="42"/>
                      <a:pt x="168" y="43"/>
                    </a:cubicBezTo>
                    <a:cubicBezTo>
                      <a:pt x="168" y="43"/>
                      <a:pt x="168" y="43"/>
                      <a:pt x="168" y="43"/>
                    </a:cubicBezTo>
                    <a:cubicBezTo>
                      <a:pt x="164" y="44"/>
                      <a:pt x="160" y="40"/>
                      <a:pt x="157" y="39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5" y="55"/>
                      <a:pt x="185" y="43"/>
                      <a:pt x="198" y="52"/>
                    </a:cubicBezTo>
                    <a:cubicBezTo>
                      <a:pt x="198" y="55"/>
                      <a:pt x="200" y="57"/>
                      <a:pt x="202" y="59"/>
                    </a:cubicBezTo>
                    <a:cubicBezTo>
                      <a:pt x="205" y="66"/>
                      <a:pt x="204" y="75"/>
                      <a:pt x="200" y="81"/>
                    </a:cubicBezTo>
                    <a:cubicBezTo>
                      <a:pt x="190" y="94"/>
                      <a:pt x="170" y="95"/>
                      <a:pt x="168" y="112"/>
                    </a:cubicBezTo>
                    <a:cubicBezTo>
                      <a:pt x="160" y="107"/>
                      <a:pt x="152" y="102"/>
                      <a:pt x="142" y="105"/>
                    </a:cubicBezTo>
                    <a:cubicBezTo>
                      <a:pt x="137" y="105"/>
                      <a:pt x="132" y="103"/>
                      <a:pt x="126" y="104"/>
                    </a:cubicBezTo>
                    <a:cubicBezTo>
                      <a:pt x="113" y="109"/>
                      <a:pt x="103" y="121"/>
                      <a:pt x="97" y="134"/>
                    </a:cubicBezTo>
                    <a:cubicBezTo>
                      <a:pt x="93" y="149"/>
                      <a:pt x="99" y="162"/>
                      <a:pt x="109" y="174"/>
                    </a:cubicBezTo>
                    <a:cubicBezTo>
                      <a:pt x="104" y="177"/>
                      <a:pt x="97" y="173"/>
                      <a:pt x="92" y="173"/>
                    </a:cubicBezTo>
                    <a:cubicBezTo>
                      <a:pt x="85" y="169"/>
                      <a:pt x="79" y="160"/>
                      <a:pt x="78" y="152"/>
                    </a:cubicBezTo>
                    <a:cubicBezTo>
                      <a:pt x="79" y="138"/>
                      <a:pt x="79" y="138"/>
                      <a:pt x="79" y="138"/>
                    </a:cubicBezTo>
                    <a:cubicBezTo>
                      <a:pt x="77" y="138"/>
                      <a:pt x="76" y="140"/>
                      <a:pt x="75" y="141"/>
                    </a:cubicBezTo>
                    <a:cubicBezTo>
                      <a:pt x="71" y="153"/>
                      <a:pt x="77" y="163"/>
                      <a:pt x="84" y="172"/>
                    </a:cubicBezTo>
                    <a:cubicBezTo>
                      <a:pt x="76" y="176"/>
                      <a:pt x="69" y="172"/>
                      <a:pt x="63" y="169"/>
                    </a:cubicBezTo>
                    <a:cubicBezTo>
                      <a:pt x="56" y="161"/>
                      <a:pt x="52" y="152"/>
                      <a:pt x="54" y="141"/>
                    </a:cubicBezTo>
                    <a:cubicBezTo>
                      <a:pt x="55" y="133"/>
                      <a:pt x="61" y="129"/>
                      <a:pt x="68" y="124"/>
                    </a:cubicBezTo>
                    <a:cubicBezTo>
                      <a:pt x="62" y="122"/>
                      <a:pt x="58" y="127"/>
                      <a:pt x="55" y="131"/>
                    </a:cubicBezTo>
                    <a:cubicBezTo>
                      <a:pt x="47" y="141"/>
                      <a:pt x="48" y="155"/>
                      <a:pt x="55" y="165"/>
                    </a:cubicBezTo>
                    <a:cubicBezTo>
                      <a:pt x="62" y="173"/>
                      <a:pt x="62" y="173"/>
                      <a:pt x="62" y="173"/>
                    </a:cubicBezTo>
                    <a:cubicBezTo>
                      <a:pt x="58" y="176"/>
                      <a:pt x="52" y="176"/>
                      <a:pt x="50" y="177"/>
                    </a:cubicBezTo>
                    <a:cubicBezTo>
                      <a:pt x="47" y="178"/>
                      <a:pt x="42" y="178"/>
                      <a:pt x="38" y="178"/>
                    </a:cubicBezTo>
                    <a:cubicBezTo>
                      <a:pt x="27" y="178"/>
                      <a:pt x="14" y="173"/>
                      <a:pt x="9" y="161"/>
                    </a:cubicBezTo>
                    <a:cubicBezTo>
                      <a:pt x="2" y="148"/>
                      <a:pt x="0" y="130"/>
                      <a:pt x="10" y="118"/>
                    </a:cubicBezTo>
                    <a:cubicBezTo>
                      <a:pt x="14" y="107"/>
                      <a:pt x="25" y="101"/>
                      <a:pt x="36" y="99"/>
                    </a:cubicBezTo>
                    <a:cubicBezTo>
                      <a:pt x="41" y="100"/>
                      <a:pt x="45" y="102"/>
                      <a:pt x="49" y="107"/>
                    </a:cubicBezTo>
                    <a:cubicBezTo>
                      <a:pt x="49" y="112"/>
                      <a:pt x="50" y="118"/>
                      <a:pt x="45" y="120"/>
                    </a:cubicBezTo>
                    <a:cubicBezTo>
                      <a:pt x="42" y="121"/>
                      <a:pt x="39" y="122"/>
                      <a:pt x="36" y="121"/>
                    </a:cubicBezTo>
                    <a:cubicBezTo>
                      <a:pt x="34" y="119"/>
                      <a:pt x="34" y="116"/>
                      <a:pt x="34" y="114"/>
                    </a:cubicBezTo>
                    <a:cubicBezTo>
                      <a:pt x="35" y="113"/>
                      <a:pt x="37" y="112"/>
                      <a:pt x="37" y="111"/>
                    </a:cubicBezTo>
                    <a:cubicBezTo>
                      <a:pt x="35" y="110"/>
                      <a:pt x="32" y="111"/>
                      <a:pt x="31" y="113"/>
                    </a:cubicBezTo>
                    <a:cubicBezTo>
                      <a:pt x="30" y="117"/>
                      <a:pt x="32" y="121"/>
                      <a:pt x="35" y="124"/>
                    </a:cubicBezTo>
                    <a:cubicBezTo>
                      <a:pt x="41" y="126"/>
                      <a:pt x="46" y="123"/>
                      <a:pt x="50" y="119"/>
                    </a:cubicBezTo>
                    <a:cubicBezTo>
                      <a:pt x="52" y="116"/>
                      <a:pt x="53" y="111"/>
                      <a:pt x="52" y="107"/>
                    </a:cubicBezTo>
                    <a:cubicBezTo>
                      <a:pt x="50" y="102"/>
                      <a:pt x="45" y="97"/>
                      <a:pt x="39" y="97"/>
                    </a:cubicBezTo>
                    <a:cubicBezTo>
                      <a:pt x="30" y="92"/>
                      <a:pt x="19" y="110"/>
                      <a:pt x="15" y="97"/>
                    </a:cubicBezTo>
                    <a:cubicBezTo>
                      <a:pt x="10" y="84"/>
                      <a:pt x="6" y="69"/>
                      <a:pt x="12" y="56"/>
                    </a:cubicBezTo>
                    <a:cubicBezTo>
                      <a:pt x="14" y="42"/>
                      <a:pt x="26" y="30"/>
                      <a:pt x="40" y="25"/>
                    </a:cubicBezTo>
                    <a:cubicBezTo>
                      <a:pt x="52" y="21"/>
                      <a:pt x="62" y="24"/>
                      <a:pt x="74" y="27"/>
                    </a:cubicBezTo>
                    <a:cubicBezTo>
                      <a:pt x="78" y="27"/>
                      <a:pt x="81" y="31"/>
                      <a:pt x="84" y="35"/>
                    </a:cubicBezTo>
                    <a:cubicBezTo>
                      <a:pt x="87" y="40"/>
                      <a:pt x="84" y="46"/>
                      <a:pt x="82" y="51"/>
                    </a:cubicBezTo>
                    <a:cubicBezTo>
                      <a:pt x="79" y="54"/>
                      <a:pt x="75" y="53"/>
                      <a:pt x="71" y="53"/>
                    </a:cubicBezTo>
                    <a:cubicBezTo>
                      <a:pt x="70" y="52"/>
                      <a:pt x="68" y="50"/>
                      <a:pt x="67" y="48"/>
                    </a:cubicBezTo>
                    <a:cubicBezTo>
                      <a:pt x="66" y="46"/>
                      <a:pt x="68" y="45"/>
                      <a:pt x="68" y="43"/>
                    </a:cubicBezTo>
                    <a:cubicBezTo>
                      <a:pt x="70" y="39"/>
                      <a:pt x="75" y="41"/>
                      <a:pt x="78" y="41"/>
                    </a:cubicBezTo>
                    <a:cubicBezTo>
                      <a:pt x="78" y="40"/>
                      <a:pt x="77" y="38"/>
                      <a:pt x="76" y="38"/>
                    </a:cubicBezTo>
                    <a:cubicBezTo>
                      <a:pt x="72" y="37"/>
                      <a:pt x="68" y="38"/>
                      <a:pt x="65" y="41"/>
                    </a:cubicBezTo>
                    <a:cubicBezTo>
                      <a:pt x="64" y="43"/>
                      <a:pt x="62" y="46"/>
                      <a:pt x="63" y="49"/>
                    </a:cubicBezTo>
                    <a:cubicBezTo>
                      <a:pt x="65" y="54"/>
                      <a:pt x="70" y="56"/>
                      <a:pt x="74" y="56"/>
                    </a:cubicBezTo>
                    <a:cubicBezTo>
                      <a:pt x="81" y="57"/>
                      <a:pt x="85" y="53"/>
                      <a:pt x="88" y="48"/>
                    </a:cubicBezTo>
                    <a:cubicBezTo>
                      <a:pt x="88" y="42"/>
                      <a:pt x="90" y="37"/>
                      <a:pt x="86" y="32"/>
                    </a:cubicBezTo>
                    <a:cubicBezTo>
                      <a:pt x="84" y="28"/>
                      <a:pt x="80" y="26"/>
                      <a:pt x="77" y="23"/>
                    </a:cubicBezTo>
                    <a:cubicBezTo>
                      <a:pt x="82" y="9"/>
                      <a:pt x="98" y="2"/>
                      <a:pt x="111" y="0"/>
                    </a:cubicBezTo>
                    <a:cubicBezTo>
                      <a:pt x="118" y="1"/>
                      <a:pt x="118" y="1"/>
                      <a:pt x="118" y="1"/>
                    </a:cubicBezTo>
                    <a:lnTo>
                      <a:pt x="118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9" name="Freeform 81"/>
              <p:cNvSpPr/>
              <p:nvPr/>
            </p:nvSpPr>
            <p:spPr bwMode="auto">
              <a:xfrm>
                <a:off x="3229" y="2000"/>
                <a:ext cx="116" cy="194"/>
              </a:xfrm>
              <a:custGeom>
                <a:avLst/>
                <a:gdLst>
                  <a:gd name="T0" fmla="*/ 47 w 49"/>
                  <a:gd name="T1" fmla="*/ 31 h 82"/>
                  <a:gd name="T2" fmla="*/ 26 w 49"/>
                  <a:gd name="T3" fmla="*/ 48 h 82"/>
                  <a:gd name="T4" fmla="*/ 14 w 49"/>
                  <a:gd name="T5" fmla="*/ 69 h 82"/>
                  <a:gd name="T6" fmla="*/ 30 w 49"/>
                  <a:gd name="T7" fmla="*/ 77 h 82"/>
                  <a:gd name="T8" fmla="*/ 35 w 49"/>
                  <a:gd name="T9" fmla="*/ 75 h 82"/>
                  <a:gd name="T10" fmla="*/ 24 w 49"/>
                  <a:gd name="T11" fmla="*/ 81 h 82"/>
                  <a:gd name="T12" fmla="*/ 18 w 49"/>
                  <a:gd name="T13" fmla="*/ 81 h 82"/>
                  <a:gd name="T14" fmla="*/ 10 w 49"/>
                  <a:gd name="T15" fmla="*/ 54 h 82"/>
                  <a:gd name="T16" fmla="*/ 43 w 49"/>
                  <a:gd name="T17" fmla="*/ 21 h 82"/>
                  <a:gd name="T18" fmla="*/ 38 w 49"/>
                  <a:gd name="T19" fmla="*/ 0 h 82"/>
                  <a:gd name="T20" fmla="*/ 47 w 49"/>
                  <a:gd name="T21" fmla="*/ 3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82">
                    <a:moveTo>
                      <a:pt x="47" y="31"/>
                    </a:moveTo>
                    <a:cubicBezTo>
                      <a:pt x="42" y="38"/>
                      <a:pt x="34" y="45"/>
                      <a:pt x="26" y="48"/>
                    </a:cubicBezTo>
                    <a:cubicBezTo>
                      <a:pt x="18" y="52"/>
                      <a:pt x="13" y="61"/>
                      <a:pt x="14" y="69"/>
                    </a:cubicBezTo>
                    <a:cubicBezTo>
                      <a:pt x="17" y="74"/>
                      <a:pt x="23" y="79"/>
                      <a:pt x="30" y="77"/>
                    </a:cubicBezTo>
                    <a:cubicBezTo>
                      <a:pt x="32" y="76"/>
                      <a:pt x="34" y="76"/>
                      <a:pt x="35" y="75"/>
                    </a:cubicBezTo>
                    <a:cubicBezTo>
                      <a:pt x="34" y="78"/>
                      <a:pt x="29" y="82"/>
                      <a:pt x="24" y="8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19" y="71"/>
                      <a:pt x="0" y="65"/>
                      <a:pt x="10" y="54"/>
                    </a:cubicBezTo>
                    <a:cubicBezTo>
                      <a:pt x="20" y="42"/>
                      <a:pt x="41" y="39"/>
                      <a:pt x="43" y="21"/>
                    </a:cubicBezTo>
                    <a:cubicBezTo>
                      <a:pt x="45" y="14"/>
                      <a:pt x="41" y="7"/>
                      <a:pt x="38" y="0"/>
                    </a:cubicBezTo>
                    <a:cubicBezTo>
                      <a:pt x="49" y="6"/>
                      <a:pt x="48" y="20"/>
                      <a:pt x="4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0" name="Freeform 82"/>
              <p:cNvSpPr/>
              <p:nvPr/>
            </p:nvSpPr>
            <p:spPr bwMode="auto">
              <a:xfrm>
                <a:off x="2798" y="1986"/>
                <a:ext cx="71" cy="61"/>
              </a:xfrm>
              <a:custGeom>
                <a:avLst/>
                <a:gdLst>
                  <a:gd name="T0" fmla="*/ 30 w 30"/>
                  <a:gd name="T1" fmla="*/ 1 h 26"/>
                  <a:gd name="T2" fmla="*/ 23 w 30"/>
                  <a:gd name="T3" fmla="*/ 24 h 26"/>
                  <a:gd name="T4" fmla="*/ 3 w 30"/>
                  <a:gd name="T5" fmla="*/ 25 h 26"/>
                  <a:gd name="T6" fmla="*/ 16 w 30"/>
                  <a:gd name="T7" fmla="*/ 2 h 26"/>
                  <a:gd name="T8" fmla="*/ 30 w 30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6">
                    <a:moveTo>
                      <a:pt x="30" y="1"/>
                    </a:moveTo>
                    <a:cubicBezTo>
                      <a:pt x="28" y="8"/>
                      <a:pt x="24" y="16"/>
                      <a:pt x="23" y="24"/>
                    </a:cubicBezTo>
                    <a:cubicBezTo>
                      <a:pt x="16" y="26"/>
                      <a:pt x="10" y="25"/>
                      <a:pt x="3" y="25"/>
                    </a:cubicBezTo>
                    <a:cubicBezTo>
                      <a:pt x="0" y="14"/>
                      <a:pt x="10" y="8"/>
                      <a:pt x="16" y="2"/>
                    </a:cubicBezTo>
                    <a:cubicBezTo>
                      <a:pt x="20" y="1"/>
                      <a:pt x="25" y="0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1" name="Freeform 83"/>
              <p:cNvSpPr/>
              <p:nvPr/>
            </p:nvSpPr>
            <p:spPr bwMode="auto">
              <a:xfrm>
                <a:off x="2731" y="2005"/>
                <a:ext cx="74" cy="52"/>
              </a:xfrm>
              <a:custGeom>
                <a:avLst/>
                <a:gdLst>
                  <a:gd name="T0" fmla="*/ 31 w 31"/>
                  <a:gd name="T1" fmla="*/ 0 h 22"/>
                  <a:gd name="T2" fmla="*/ 27 w 31"/>
                  <a:gd name="T3" fmla="*/ 18 h 22"/>
                  <a:gd name="T4" fmla="*/ 0 w 31"/>
                  <a:gd name="T5" fmla="*/ 22 h 22"/>
                  <a:gd name="T6" fmla="*/ 1 w 31"/>
                  <a:gd name="T7" fmla="*/ 18 h 22"/>
                  <a:gd name="T8" fmla="*/ 5 w 31"/>
                  <a:gd name="T9" fmla="*/ 13 h 22"/>
                  <a:gd name="T10" fmla="*/ 31 w 31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31" y="0"/>
                    </a:moveTo>
                    <a:cubicBezTo>
                      <a:pt x="28" y="5"/>
                      <a:pt x="25" y="11"/>
                      <a:pt x="27" y="18"/>
                    </a:cubicBezTo>
                    <a:cubicBezTo>
                      <a:pt x="18" y="18"/>
                      <a:pt x="9" y="21"/>
                      <a:pt x="0" y="22"/>
                    </a:cubicBezTo>
                    <a:cubicBezTo>
                      <a:pt x="0" y="20"/>
                      <a:pt x="2" y="19"/>
                      <a:pt x="1" y="18"/>
                    </a:cubicBezTo>
                    <a:cubicBezTo>
                      <a:pt x="3" y="17"/>
                      <a:pt x="3" y="14"/>
                      <a:pt x="5" y="13"/>
                    </a:cubicBezTo>
                    <a:cubicBezTo>
                      <a:pt x="12" y="5"/>
                      <a:pt x="21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pic>
            <p:nvPicPr>
              <p:cNvPr id="5204" name="Picture 8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499" y="2149"/>
                <a:ext cx="28" cy="2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72" name="Freeform 85"/>
              <p:cNvSpPr/>
              <p:nvPr/>
            </p:nvSpPr>
            <p:spPr bwMode="auto">
              <a:xfrm>
                <a:off x="2535" y="2052"/>
                <a:ext cx="303" cy="95"/>
              </a:xfrm>
              <a:custGeom>
                <a:avLst/>
                <a:gdLst>
                  <a:gd name="T0" fmla="*/ 115 w 128"/>
                  <a:gd name="T1" fmla="*/ 10 h 40"/>
                  <a:gd name="T2" fmla="*/ 0 w 128"/>
                  <a:gd name="T3" fmla="*/ 40 h 40"/>
                  <a:gd name="T4" fmla="*/ 35 w 128"/>
                  <a:gd name="T5" fmla="*/ 20 h 40"/>
                  <a:gd name="T6" fmla="*/ 56 w 128"/>
                  <a:gd name="T7" fmla="*/ 12 h 40"/>
                  <a:gd name="T8" fmla="*/ 70 w 128"/>
                  <a:gd name="T9" fmla="*/ 10 h 40"/>
                  <a:gd name="T10" fmla="*/ 122 w 128"/>
                  <a:gd name="T11" fmla="*/ 0 h 40"/>
                  <a:gd name="T12" fmla="*/ 128 w 128"/>
                  <a:gd name="T13" fmla="*/ 0 h 40"/>
                  <a:gd name="T14" fmla="*/ 115 w 128"/>
                  <a:gd name="T15" fmla="*/ 1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" h="40">
                    <a:moveTo>
                      <a:pt x="115" y="10"/>
                    </a:moveTo>
                    <a:cubicBezTo>
                      <a:pt x="74" y="6"/>
                      <a:pt x="36" y="23"/>
                      <a:pt x="0" y="40"/>
                    </a:cubicBezTo>
                    <a:cubicBezTo>
                      <a:pt x="10" y="31"/>
                      <a:pt x="23" y="26"/>
                      <a:pt x="35" y="20"/>
                    </a:cubicBezTo>
                    <a:cubicBezTo>
                      <a:pt x="42" y="17"/>
                      <a:pt x="49" y="13"/>
                      <a:pt x="56" y="12"/>
                    </a:cubicBezTo>
                    <a:cubicBezTo>
                      <a:pt x="61" y="11"/>
                      <a:pt x="66" y="8"/>
                      <a:pt x="70" y="10"/>
                    </a:cubicBezTo>
                    <a:cubicBezTo>
                      <a:pt x="85" y="1"/>
                      <a:pt x="105" y="3"/>
                      <a:pt x="122" y="0"/>
                    </a:cubicBezTo>
                    <a:cubicBezTo>
                      <a:pt x="128" y="0"/>
                      <a:pt x="128" y="0"/>
                      <a:pt x="128" y="0"/>
                    </a:cubicBezTo>
                    <a:lnTo>
                      <a:pt x="11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3" name="Freeform 86"/>
              <p:cNvSpPr/>
              <p:nvPr/>
            </p:nvSpPr>
            <p:spPr bwMode="auto">
              <a:xfrm>
                <a:off x="2611" y="2055"/>
                <a:ext cx="246" cy="1051"/>
              </a:xfrm>
              <a:custGeom>
                <a:avLst/>
                <a:gdLst>
                  <a:gd name="T0" fmla="*/ 104 w 104"/>
                  <a:gd name="T1" fmla="*/ 9 h 444"/>
                  <a:gd name="T2" fmla="*/ 65 w 104"/>
                  <a:gd name="T3" fmla="*/ 45 h 444"/>
                  <a:gd name="T4" fmla="*/ 25 w 104"/>
                  <a:gd name="T5" fmla="*/ 125 h 444"/>
                  <a:gd name="T6" fmla="*/ 7 w 104"/>
                  <a:gd name="T7" fmla="*/ 255 h 444"/>
                  <a:gd name="T8" fmla="*/ 10 w 104"/>
                  <a:gd name="T9" fmla="*/ 318 h 444"/>
                  <a:gd name="T10" fmla="*/ 71 w 104"/>
                  <a:gd name="T11" fmla="*/ 417 h 444"/>
                  <a:gd name="T12" fmla="*/ 104 w 104"/>
                  <a:gd name="T13" fmla="*/ 444 h 444"/>
                  <a:gd name="T14" fmla="*/ 70 w 104"/>
                  <a:gd name="T15" fmla="*/ 418 h 444"/>
                  <a:gd name="T16" fmla="*/ 36 w 104"/>
                  <a:gd name="T17" fmla="*/ 381 h 444"/>
                  <a:gd name="T18" fmla="*/ 26 w 104"/>
                  <a:gd name="T19" fmla="*/ 364 h 444"/>
                  <a:gd name="T20" fmla="*/ 4 w 104"/>
                  <a:gd name="T21" fmla="*/ 304 h 444"/>
                  <a:gd name="T22" fmla="*/ 3 w 104"/>
                  <a:gd name="T23" fmla="*/ 281 h 444"/>
                  <a:gd name="T24" fmla="*/ 6 w 104"/>
                  <a:gd name="T25" fmla="*/ 198 h 444"/>
                  <a:gd name="T26" fmla="*/ 6 w 104"/>
                  <a:gd name="T27" fmla="*/ 194 h 444"/>
                  <a:gd name="T28" fmla="*/ 10 w 104"/>
                  <a:gd name="T29" fmla="*/ 160 h 444"/>
                  <a:gd name="T30" fmla="*/ 10 w 104"/>
                  <a:gd name="T31" fmla="*/ 152 h 444"/>
                  <a:gd name="T32" fmla="*/ 22 w 104"/>
                  <a:gd name="T33" fmla="*/ 114 h 444"/>
                  <a:gd name="T34" fmla="*/ 29 w 104"/>
                  <a:gd name="T35" fmla="*/ 94 h 444"/>
                  <a:gd name="T36" fmla="*/ 37 w 104"/>
                  <a:gd name="T37" fmla="*/ 79 h 444"/>
                  <a:gd name="T38" fmla="*/ 103 w 104"/>
                  <a:gd name="T39" fmla="*/ 0 h 444"/>
                  <a:gd name="T40" fmla="*/ 104 w 104"/>
                  <a:gd name="T41" fmla="*/ 9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4" h="444">
                    <a:moveTo>
                      <a:pt x="104" y="9"/>
                    </a:moveTo>
                    <a:cubicBezTo>
                      <a:pt x="90" y="19"/>
                      <a:pt x="78" y="32"/>
                      <a:pt x="65" y="45"/>
                    </a:cubicBezTo>
                    <a:cubicBezTo>
                      <a:pt x="48" y="69"/>
                      <a:pt x="36" y="98"/>
                      <a:pt x="25" y="125"/>
                    </a:cubicBezTo>
                    <a:cubicBezTo>
                      <a:pt x="14" y="168"/>
                      <a:pt x="5" y="213"/>
                      <a:pt x="7" y="255"/>
                    </a:cubicBezTo>
                    <a:cubicBezTo>
                      <a:pt x="4" y="276"/>
                      <a:pt x="9" y="297"/>
                      <a:pt x="10" y="318"/>
                    </a:cubicBezTo>
                    <a:cubicBezTo>
                      <a:pt x="18" y="356"/>
                      <a:pt x="41" y="389"/>
                      <a:pt x="71" y="417"/>
                    </a:cubicBezTo>
                    <a:cubicBezTo>
                      <a:pt x="81" y="427"/>
                      <a:pt x="93" y="435"/>
                      <a:pt x="104" y="444"/>
                    </a:cubicBezTo>
                    <a:cubicBezTo>
                      <a:pt x="94" y="439"/>
                      <a:pt x="80" y="427"/>
                      <a:pt x="70" y="418"/>
                    </a:cubicBezTo>
                    <a:cubicBezTo>
                      <a:pt x="57" y="407"/>
                      <a:pt x="47" y="392"/>
                      <a:pt x="36" y="381"/>
                    </a:cubicBezTo>
                    <a:cubicBezTo>
                      <a:pt x="35" y="374"/>
                      <a:pt x="28" y="370"/>
                      <a:pt x="26" y="364"/>
                    </a:cubicBezTo>
                    <a:cubicBezTo>
                      <a:pt x="16" y="345"/>
                      <a:pt x="7" y="325"/>
                      <a:pt x="4" y="304"/>
                    </a:cubicBezTo>
                    <a:cubicBezTo>
                      <a:pt x="3" y="296"/>
                      <a:pt x="3" y="289"/>
                      <a:pt x="3" y="281"/>
                    </a:cubicBezTo>
                    <a:cubicBezTo>
                      <a:pt x="0" y="253"/>
                      <a:pt x="4" y="227"/>
                      <a:pt x="6" y="198"/>
                    </a:cubicBezTo>
                    <a:cubicBezTo>
                      <a:pt x="8" y="197"/>
                      <a:pt x="5" y="195"/>
                      <a:pt x="6" y="194"/>
                    </a:cubicBezTo>
                    <a:cubicBezTo>
                      <a:pt x="10" y="160"/>
                      <a:pt x="10" y="160"/>
                      <a:pt x="10" y="160"/>
                    </a:cubicBezTo>
                    <a:cubicBezTo>
                      <a:pt x="11" y="157"/>
                      <a:pt x="11" y="154"/>
                      <a:pt x="10" y="152"/>
                    </a:cubicBezTo>
                    <a:cubicBezTo>
                      <a:pt x="14" y="139"/>
                      <a:pt x="16" y="126"/>
                      <a:pt x="22" y="114"/>
                    </a:cubicBezTo>
                    <a:cubicBezTo>
                      <a:pt x="23" y="106"/>
                      <a:pt x="28" y="100"/>
                      <a:pt x="29" y="94"/>
                    </a:cubicBezTo>
                    <a:cubicBezTo>
                      <a:pt x="31" y="88"/>
                      <a:pt x="34" y="84"/>
                      <a:pt x="37" y="79"/>
                    </a:cubicBezTo>
                    <a:cubicBezTo>
                      <a:pt x="53" y="49"/>
                      <a:pt x="71" y="18"/>
                      <a:pt x="103" y="0"/>
                    </a:cubicBezTo>
                    <a:lnTo>
                      <a:pt x="10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4" name="Freeform 87"/>
              <p:cNvSpPr/>
              <p:nvPr/>
            </p:nvSpPr>
            <p:spPr bwMode="auto">
              <a:xfrm>
                <a:off x="2712" y="2047"/>
                <a:ext cx="15" cy="15"/>
              </a:xfrm>
              <a:custGeom>
                <a:avLst/>
                <a:gdLst>
                  <a:gd name="T0" fmla="*/ 4 w 6"/>
                  <a:gd name="T1" fmla="*/ 4 h 6"/>
                  <a:gd name="T2" fmla="*/ 0 w 6"/>
                  <a:gd name="T3" fmla="*/ 6 h 6"/>
                  <a:gd name="T4" fmla="*/ 4 w 6"/>
                  <a:gd name="T5" fmla="*/ 1 h 6"/>
                  <a:gd name="T6" fmla="*/ 4 w 6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4" y="4"/>
                    </a:moveTo>
                    <a:cubicBezTo>
                      <a:pt x="3" y="6"/>
                      <a:pt x="1" y="5"/>
                      <a:pt x="0" y="6"/>
                    </a:cubicBezTo>
                    <a:cubicBezTo>
                      <a:pt x="0" y="3"/>
                      <a:pt x="2" y="3"/>
                      <a:pt x="4" y="1"/>
                    </a:cubicBezTo>
                    <a:cubicBezTo>
                      <a:pt x="6" y="0"/>
                      <a:pt x="5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5" name="Freeform 88"/>
              <p:cNvSpPr/>
              <p:nvPr/>
            </p:nvSpPr>
            <p:spPr bwMode="auto">
              <a:xfrm>
                <a:off x="2769" y="2083"/>
                <a:ext cx="112" cy="161"/>
              </a:xfrm>
              <a:custGeom>
                <a:avLst/>
                <a:gdLst>
                  <a:gd name="T0" fmla="*/ 47 w 47"/>
                  <a:gd name="T1" fmla="*/ 19 h 68"/>
                  <a:gd name="T2" fmla="*/ 32 w 47"/>
                  <a:gd name="T3" fmla="*/ 66 h 68"/>
                  <a:gd name="T4" fmla="*/ 11 w 47"/>
                  <a:gd name="T5" fmla="*/ 59 h 68"/>
                  <a:gd name="T6" fmla="*/ 2 w 47"/>
                  <a:gd name="T7" fmla="*/ 44 h 68"/>
                  <a:gd name="T8" fmla="*/ 1 w 47"/>
                  <a:gd name="T9" fmla="*/ 35 h 68"/>
                  <a:gd name="T10" fmla="*/ 38 w 47"/>
                  <a:gd name="T11" fmla="*/ 0 h 68"/>
                  <a:gd name="T12" fmla="*/ 47 w 47"/>
                  <a:gd name="T13" fmla="*/ 1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68">
                    <a:moveTo>
                      <a:pt x="47" y="19"/>
                    </a:moveTo>
                    <a:cubicBezTo>
                      <a:pt x="35" y="31"/>
                      <a:pt x="27" y="49"/>
                      <a:pt x="32" y="66"/>
                    </a:cubicBezTo>
                    <a:cubicBezTo>
                      <a:pt x="24" y="68"/>
                      <a:pt x="17" y="63"/>
                      <a:pt x="11" y="59"/>
                    </a:cubicBezTo>
                    <a:cubicBezTo>
                      <a:pt x="8" y="54"/>
                      <a:pt x="3" y="50"/>
                      <a:pt x="2" y="44"/>
                    </a:cubicBezTo>
                    <a:cubicBezTo>
                      <a:pt x="1" y="41"/>
                      <a:pt x="0" y="38"/>
                      <a:pt x="1" y="35"/>
                    </a:cubicBezTo>
                    <a:cubicBezTo>
                      <a:pt x="12" y="22"/>
                      <a:pt x="24" y="10"/>
                      <a:pt x="38" y="0"/>
                    </a:cubicBezTo>
                    <a:cubicBezTo>
                      <a:pt x="41" y="7"/>
                      <a:pt x="43" y="13"/>
                      <a:pt x="4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6" name="Freeform 89"/>
              <p:cNvSpPr/>
              <p:nvPr/>
            </p:nvSpPr>
            <p:spPr bwMode="auto">
              <a:xfrm>
                <a:off x="2502" y="2081"/>
                <a:ext cx="296" cy="606"/>
              </a:xfrm>
              <a:custGeom>
                <a:avLst/>
                <a:gdLst>
                  <a:gd name="T0" fmla="*/ 125 w 125"/>
                  <a:gd name="T1" fmla="*/ 1 h 256"/>
                  <a:gd name="T2" fmla="*/ 104 w 125"/>
                  <a:gd name="T3" fmla="*/ 26 h 256"/>
                  <a:gd name="T4" fmla="*/ 94 w 125"/>
                  <a:gd name="T5" fmla="*/ 41 h 256"/>
                  <a:gd name="T6" fmla="*/ 18 w 125"/>
                  <a:gd name="T7" fmla="*/ 68 h 256"/>
                  <a:gd name="T8" fmla="*/ 18 w 125"/>
                  <a:gd name="T9" fmla="*/ 68 h 256"/>
                  <a:gd name="T10" fmla="*/ 49 w 125"/>
                  <a:gd name="T11" fmla="*/ 61 h 256"/>
                  <a:gd name="T12" fmla="*/ 85 w 125"/>
                  <a:gd name="T13" fmla="*/ 57 h 256"/>
                  <a:gd name="T14" fmla="*/ 74 w 125"/>
                  <a:gd name="T15" fmla="*/ 79 h 256"/>
                  <a:gd name="T16" fmla="*/ 14 w 125"/>
                  <a:gd name="T17" fmla="*/ 94 h 256"/>
                  <a:gd name="T18" fmla="*/ 17 w 125"/>
                  <a:gd name="T19" fmla="*/ 96 h 256"/>
                  <a:gd name="T20" fmla="*/ 68 w 125"/>
                  <a:gd name="T21" fmla="*/ 92 h 256"/>
                  <a:gd name="T22" fmla="*/ 60 w 125"/>
                  <a:gd name="T23" fmla="*/ 113 h 256"/>
                  <a:gd name="T24" fmla="*/ 25 w 125"/>
                  <a:gd name="T25" fmla="*/ 120 h 256"/>
                  <a:gd name="T26" fmla="*/ 13 w 125"/>
                  <a:gd name="T27" fmla="*/ 126 h 256"/>
                  <a:gd name="T28" fmla="*/ 14 w 125"/>
                  <a:gd name="T29" fmla="*/ 130 h 256"/>
                  <a:gd name="T30" fmla="*/ 56 w 125"/>
                  <a:gd name="T31" fmla="*/ 126 h 256"/>
                  <a:gd name="T32" fmla="*/ 54 w 125"/>
                  <a:gd name="T33" fmla="*/ 145 h 256"/>
                  <a:gd name="T34" fmla="*/ 25 w 125"/>
                  <a:gd name="T35" fmla="*/ 155 h 256"/>
                  <a:gd name="T36" fmla="*/ 22 w 125"/>
                  <a:gd name="T37" fmla="*/ 160 h 256"/>
                  <a:gd name="T38" fmla="*/ 27 w 125"/>
                  <a:gd name="T39" fmla="*/ 158 h 256"/>
                  <a:gd name="T40" fmla="*/ 51 w 125"/>
                  <a:gd name="T41" fmla="*/ 157 h 256"/>
                  <a:gd name="T42" fmla="*/ 50 w 125"/>
                  <a:gd name="T43" fmla="*/ 174 h 256"/>
                  <a:gd name="T44" fmla="*/ 19 w 125"/>
                  <a:gd name="T45" fmla="*/ 183 h 256"/>
                  <a:gd name="T46" fmla="*/ 21 w 125"/>
                  <a:gd name="T47" fmla="*/ 185 h 256"/>
                  <a:gd name="T48" fmla="*/ 48 w 125"/>
                  <a:gd name="T49" fmla="*/ 185 h 256"/>
                  <a:gd name="T50" fmla="*/ 46 w 125"/>
                  <a:gd name="T51" fmla="*/ 207 h 256"/>
                  <a:gd name="T52" fmla="*/ 27 w 125"/>
                  <a:gd name="T53" fmla="*/ 217 h 256"/>
                  <a:gd name="T54" fmla="*/ 40 w 125"/>
                  <a:gd name="T55" fmla="*/ 218 h 256"/>
                  <a:gd name="T56" fmla="*/ 45 w 125"/>
                  <a:gd name="T57" fmla="*/ 234 h 256"/>
                  <a:gd name="T58" fmla="*/ 38 w 125"/>
                  <a:gd name="T59" fmla="*/ 237 h 256"/>
                  <a:gd name="T60" fmla="*/ 34 w 125"/>
                  <a:gd name="T61" fmla="*/ 243 h 256"/>
                  <a:gd name="T62" fmla="*/ 44 w 125"/>
                  <a:gd name="T63" fmla="*/ 243 h 256"/>
                  <a:gd name="T64" fmla="*/ 44 w 125"/>
                  <a:gd name="T65" fmla="*/ 254 h 256"/>
                  <a:gd name="T66" fmla="*/ 38 w 125"/>
                  <a:gd name="T67" fmla="*/ 256 h 256"/>
                  <a:gd name="T68" fmla="*/ 25 w 125"/>
                  <a:gd name="T69" fmla="*/ 240 h 256"/>
                  <a:gd name="T70" fmla="*/ 19 w 125"/>
                  <a:gd name="T71" fmla="*/ 238 h 256"/>
                  <a:gd name="T72" fmla="*/ 20 w 125"/>
                  <a:gd name="T73" fmla="*/ 199 h 256"/>
                  <a:gd name="T74" fmla="*/ 8 w 125"/>
                  <a:gd name="T75" fmla="*/ 188 h 256"/>
                  <a:gd name="T76" fmla="*/ 10 w 125"/>
                  <a:gd name="T77" fmla="*/ 149 h 256"/>
                  <a:gd name="T78" fmla="*/ 2 w 125"/>
                  <a:gd name="T79" fmla="*/ 139 h 256"/>
                  <a:gd name="T80" fmla="*/ 5 w 125"/>
                  <a:gd name="T81" fmla="*/ 98 h 256"/>
                  <a:gd name="T82" fmla="*/ 0 w 125"/>
                  <a:gd name="T83" fmla="*/ 92 h 256"/>
                  <a:gd name="T84" fmla="*/ 8 w 125"/>
                  <a:gd name="T85" fmla="*/ 49 h 256"/>
                  <a:gd name="T86" fmla="*/ 1 w 125"/>
                  <a:gd name="T87" fmla="*/ 40 h 256"/>
                  <a:gd name="T88" fmla="*/ 50 w 125"/>
                  <a:gd name="T89" fmla="*/ 15 h 256"/>
                  <a:gd name="T90" fmla="*/ 125 w 125"/>
                  <a:gd name="T91" fmla="*/ 1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5" h="256">
                    <a:moveTo>
                      <a:pt x="125" y="1"/>
                    </a:moveTo>
                    <a:cubicBezTo>
                      <a:pt x="118" y="9"/>
                      <a:pt x="111" y="18"/>
                      <a:pt x="104" y="26"/>
                    </a:cubicBezTo>
                    <a:cubicBezTo>
                      <a:pt x="101" y="31"/>
                      <a:pt x="98" y="36"/>
                      <a:pt x="94" y="41"/>
                    </a:cubicBezTo>
                    <a:cubicBezTo>
                      <a:pt x="67" y="43"/>
                      <a:pt x="39" y="50"/>
                      <a:pt x="18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28" y="67"/>
                      <a:pt x="38" y="62"/>
                      <a:pt x="49" y="61"/>
                    </a:cubicBezTo>
                    <a:cubicBezTo>
                      <a:pt x="60" y="57"/>
                      <a:pt x="74" y="56"/>
                      <a:pt x="85" y="57"/>
                    </a:cubicBezTo>
                    <a:cubicBezTo>
                      <a:pt x="80" y="64"/>
                      <a:pt x="77" y="71"/>
                      <a:pt x="74" y="79"/>
                    </a:cubicBezTo>
                    <a:cubicBezTo>
                      <a:pt x="53" y="77"/>
                      <a:pt x="32" y="84"/>
                      <a:pt x="14" y="94"/>
                    </a:cubicBezTo>
                    <a:cubicBezTo>
                      <a:pt x="14" y="95"/>
                      <a:pt x="15" y="98"/>
                      <a:pt x="17" y="96"/>
                    </a:cubicBezTo>
                    <a:cubicBezTo>
                      <a:pt x="34" y="94"/>
                      <a:pt x="51" y="89"/>
                      <a:pt x="68" y="92"/>
                    </a:cubicBezTo>
                    <a:cubicBezTo>
                      <a:pt x="65" y="99"/>
                      <a:pt x="61" y="106"/>
                      <a:pt x="60" y="113"/>
                    </a:cubicBezTo>
                    <a:cubicBezTo>
                      <a:pt x="48" y="116"/>
                      <a:pt x="36" y="116"/>
                      <a:pt x="25" y="120"/>
                    </a:cubicBezTo>
                    <a:cubicBezTo>
                      <a:pt x="21" y="122"/>
                      <a:pt x="17" y="125"/>
                      <a:pt x="13" y="126"/>
                    </a:cubicBezTo>
                    <a:cubicBezTo>
                      <a:pt x="13" y="128"/>
                      <a:pt x="13" y="130"/>
                      <a:pt x="14" y="130"/>
                    </a:cubicBezTo>
                    <a:cubicBezTo>
                      <a:pt x="27" y="125"/>
                      <a:pt x="42" y="125"/>
                      <a:pt x="56" y="126"/>
                    </a:cubicBezTo>
                    <a:cubicBezTo>
                      <a:pt x="56" y="133"/>
                      <a:pt x="53" y="138"/>
                      <a:pt x="54" y="145"/>
                    </a:cubicBezTo>
                    <a:cubicBezTo>
                      <a:pt x="44" y="146"/>
                      <a:pt x="34" y="150"/>
                      <a:pt x="25" y="155"/>
                    </a:cubicBezTo>
                    <a:cubicBezTo>
                      <a:pt x="24" y="157"/>
                      <a:pt x="21" y="157"/>
                      <a:pt x="22" y="160"/>
                    </a:cubicBezTo>
                    <a:cubicBezTo>
                      <a:pt x="24" y="162"/>
                      <a:pt x="25" y="158"/>
                      <a:pt x="27" y="158"/>
                    </a:cubicBezTo>
                    <a:cubicBezTo>
                      <a:pt x="35" y="157"/>
                      <a:pt x="43" y="157"/>
                      <a:pt x="51" y="157"/>
                    </a:cubicBezTo>
                    <a:cubicBezTo>
                      <a:pt x="50" y="174"/>
                      <a:pt x="50" y="174"/>
                      <a:pt x="50" y="174"/>
                    </a:cubicBezTo>
                    <a:cubicBezTo>
                      <a:pt x="39" y="175"/>
                      <a:pt x="28" y="176"/>
                      <a:pt x="19" y="183"/>
                    </a:cubicBezTo>
                    <a:cubicBezTo>
                      <a:pt x="18" y="185"/>
                      <a:pt x="20" y="185"/>
                      <a:pt x="21" y="185"/>
                    </a:cubicBezTo>
                    <a:cubicBezTo>
                      <a:pt x="30" y="185"/>
                      <a:pt x="39" y="183"/>
                      <a:pt x="48" y="185"/>
                    </a:cubicBezTo>
                    <a:cubicBezTo>
                      <a:pt x="49" y="192"/>
                      <a:pt x="47" y="200"/>
                      <a:pt x="46" y="207"/>
                    </a:cubicBezTo>
                    <a:cubicBezTo>
                      <a:pt x="39" y="208"/>
                      <a:pt x="31" y="211"/>
                      <a:pt x="27" y="217"/>
                    </a:cubicBezTo>
                    <a:cubicBezTo>
                      <a:pt x="30" y="219"/>
                      <a:pt x="35" y="218"/>
                      <a:pt x="40" y="218"/>
                    </a:cubicBezTo>
                    <a:cubicBezTo>
                      <a:pt x="52" y="214"/>
                      <a:pt x="43" y="229"/>
                      <a:pt x="45" y="234"/>
                    </a:cubicBezTo>
                    <a:cubicBezTo>
                      <a:pt x="46" y="238"/>
                      <a:pt x="40" y="235"/>
                      <a:pt x="38" y="237"/>
                    </a:cubicBezTo>
                    <a:cubicBezTo>
                      <a:pt x="37" y="238"/>
                      <a:pt x="33" y="241"/>
                      <a:pt x="34" y="243"/>
                    </a:cubicBezTo>
                    <a:cubicBezTo>
                      <a:pt x="37" y="245"/>
                      <a:pt x="40" y="242"/>
                      <a:pt x="44" y="243"/>
                    </a:cubicBezTo>
                    <a:cubicBezTo>
                      <a:pt x="45" y="247"/>
                      <a:pt x="44" y="250"/>
                      <a:pt x="44" y="254"/>
                    </a:cubicBezTo>
                    <a:cubicBezTo>
                      <a:pt x="42" y="254"/>
                      <a:pt x="39" y="255"/>
                      <a:pt x="38" y="256"/>
                    </a:cubicBezTo>
                    <a:cubicBezTo>
                      <a:pt x="32" y="252"/>
                      <a:pt x="34" y="241"/>
                      <a:pt x="25" y="240"/>
                    </a:cubicBezTo>
                    <a:cubicBezTo>
                      <a:pt x="19" y="238"/>
                      <a:pt x="19" y="238"/>
                      <a:pt x="19" y="238"/>
                    </a:cubicBezTo>
                    <a:cubicBezTo>
                      <a:pt x="28" y="227"/>
                      <a:pt x="26" y="210"/>
                      <a:pt x="20" y="199"/>
                    </a:cubicBezTo>
                    <a:cubicBezTo>
                      <a:pt x="16" y="195"/>
                      <a:pt x="13" y="190"/>
                      <a:pt x="8" y="188"/>
                    </a:cubicBezTo>
                    <a:cubicBezTo>
                      <a:pt x="12" y="176"/>
                      <a:pt x="20" y="160"/>
                      <a:pt x="10" y="14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9" y="126"/>
                      <a:pt x="12" y="112"/>
                      <a:pt x="5" y="98"/>
                    </a:cubicBezTo>
                    <a:cubicBezTo>
                      <a:pt x="3" y="96"/>
                      <a:pt x="0" y="94"/>
                      <a:pt x="0" y="92"/>
                    </a:cubicBezTo>
                    <a:cubicBezTo>
                      <a:pt x="12" y="81"/>
                      <a:pt x="12" y="64"/>
                      <a:pt x="8" y="49"/>
                    </a:cubicBezTo>
                    <a:cubicBezTo>
                      <a:pt x="5" y="46"/>
                      <a:pt x="5" y="42"/>
                      <a:pt x="1" y="40"/>
                    </a:cubicBezTo>
                    <a:cubicBezTo>
                      <a:pt x="17" y="30"/>
                      <a:pt x="33" y="23"/>
                      <a:pt x="50" y="15"/>
                    </a:cubicBezTo>
                    <a:cubicBezTo>
                      <a:pt x="73" y="5"/>
                      <a:pt x="100" y="0"/>
                      <a:pt x="12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7" name="Freeform 90"/>
              <p:cNvSpPr/>
              <p:nvPr/>
            </p:nvSpPr>
            <p:spPr bwMode="auto">
              <a:xfrm>
                <a:off x="3115" y="2130"/>
                <a:ext cx="164" cy="171"/>
              </a:xfrm>
              <a:custGeom>
                <a:avLst/>
                <a:gdLst>
                  <a:gd name="T0" fmla="*/ 59 w 69"/>
                  <a:gd name="T1" fmla="*/ 18 h 72"/>
                  <a:gd name="T2" fmla="*/ 64 w 69"/>
                  <a:gd name="T3" fmla="*/ 46 h 72"/>
                  <a:gd name="T4" fmla="*/ 35 w 69"/>
                  <a:gd name="T5" fmla="*/ 72 h 72"/>
                  <a:gd name="T6" fmla="*/ 4 w 69"/>
                  <a:gd name="T7" fmla="*/ 53 h 72"/>
                  <a:gd name="T8" fmla="*/ 2 w 69"/>
                  <a:gd name="T9" fmla="*/ 29 h 72"/>
                  <a:gd name="T10" fmla="*/ 20 w 69"/>
                  <a:gd name="T11" fmla="*/ 6 h 72"/>
                  <a:gd name="T12" fmla="*/ 44 w 69"/>
                  <a:gd name="T13" fmla="*/ 4 h 72"/>
                  <a:gd name="T14" fmla="*/ 59 w 69"/>
                  <a:gd name="T15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72">
                    <a:moveTo>
                      <a:pt x="59" y="18"/>
                    </a:moveTo>
                    <a:cubicBezTo>
                      <a:pt x="62" y="27"/>
                      <a:pt x="69" y="37"/>
                      <a:pt x="64" y="46"/>
                    </a:cubicBezTo>
                    <a:cubicBezTo>
                      <a:pt x="61" y="59"/>
                      <a:pt x="48" y="70"/>
                      <a:pt x="35" y="72"/>
                    </a:cubicBezTo>
                    <a:cubicBezTo>
                      <a:pt x="22" y="72"/>
                      <a:pt x="11" y="63"/>
                      <a:pt x="4" y="53"/>
                    </a:cubicBezTo>
                    <a:cubicBezTo>
                      <a:pt x="0" y="45"/>
                      <a:pt x="2" y="38"/>
                      <a:pt x="2" y="29"/>
                    </a:cubicBezTo>
                    <a:cubicBezTo>
                      <a:pt x="5" y="19"/>
                      <a:pt x="10" y="10"/>
                      <a:pt x="20" y="6"/>
                    </a:cubicBezTo>
                    <a:cubicBezTo>
                      <a:pt x="27" y="3"/>
                      <a:pt x="36" y="0"/>
                      <a:pt x="44" y="4"/>
                    </a:cubicBezTo>
                    <a:cubicBezTo>
                      <a:pt x="49" y="8"/>
                      <a:pt x="55" y="12"/>
                      <a:pt x="5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8" name="Freeform 91"/>
              <p:cNvSpPr/>
              <p:nvPr/>
            </p:nvSpPr>
            <p:spPr bwMode="auto">
              <a:xfrm>
                <a:off x="3099" y="2133"/>
                <a:ext cx="66" cy="156"/>
              </a:xfrm>
              <a:custGeom>
                <a:avLst/>
                <a:gdLst>
                  <a:gd name="T0" fmla="*/ 6 w 28"/>
                  <a:gd name="T1" fmla="*/ 30 h 66"/>
                  <a:gd name="T2" fmla="*/ 5 w 28"/>
                  <a:gd name="T3" fmla="*/ 42 h 66"/>
                  <a:gd name="T4" fmla="*/ 19 w 28"/>
                  <a:gd name="T5" fmla="*/ 66 h 66"/>
                  <a:gd name="T6" fmla="*/ 0 w 28"/>
                  <a:gd name="T7" fmla="*/ 34 h 66"/>
                  <a:gd name="T8" fmla="*/ 11 w 28"/>
                  <a:gd name="T9" fmla="*/ 10 h 66"/>
                  <a:gd name="T10" fmla="*/ 28 w 28"/>
                  <a:gd name="T11" fmla="*/ 0 h 66"/>
                  <a:gd name="T12" fmla="*/ 6 w 28"/>
                  <a:gd name="T13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66">
                    <a:moveTo>
                      <a:pt x="6" y="30"/>
                    </a:moveTo>
                    <a:cubicBezTo>
                      <a:pt x="4" y="33"/>
                      <a:pt x="5" y="38"/>
                      <a:pt x="5" y="42"/>
                    </a:cubicBezTo>
                    <a:cubicBezTo>
                      <a:pt x="6" y="52"/>
                      <a:pt x="11" y="61"/>
                      <a:pt x="19" y="66"/>
                    </a:cubicBezTo>
                    <a:cubicBezTo>
                      <a:pt x="7" y="61"/>
                      <a:pt x="0" y="48"/>
                      <a:pt x="0" y="34"/>
                    </a:cubicBezTo>
                    <a:cubicBezTo>
                      <a:pt x="1" y="25"/>
                      <a:pt x="6" y="17"/>
                      <a:pt x="11" y="10"/>
                    </a:cubicBezTo>
                    <a:cubicBezTo>
                      <a:pt x="16" y="5"/>
                      <a:pt x="22" y="1"/>
                      <a:pt x="28" y="0"/>
                    </a:cubicBezTo>
                    <a:cubicBezTo>
                      <a:pt x="17" y="5"/>
                      <a:pt x="7" y="17"/>
                      <a:pt x="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9" name="Freeform 92"/>
              <p:cNvSpPr/>
              <p:nvPr/>
            </p:nvSpPr>
            <p:spPr bwMode="auto">
              <a:xfrm>
                <a:off x="3075" y="2135"/>
                <a:ext cx="73" cy="166"/>
              </a:xfrm>
              <a:custGeom>
                <a:avLst/>
                <a:gdLst>
                  <a:gd name="T0" fmla="*/ 7 w 31"/>
                  <a:gd name="T1" fmla="*/ 29 h 70"/>
                  <a:gd name="T2" fmla="*/ 25 w 31"/>
                  <a:gd name="T3" fmla="*/ 67 h 70"/>
                  <a:gd name="T4" fmla="*/ 31 w 31"/>
                  <a:gd name="T5" fmla="*/ 70 h 70"/>
                  <a:gd name="T6" fmla="*/ 6 w 31"/>
                  <a:gd name="T7" fmla="*/ 53 h 70"/>
                  <a:gd name="T8" fmla="*/ 1 w 31"/>
                  <a:gd name="T9" fmla="*/ 40 h 70"/>
                  <a:gd name="T10" fmla="*/ 27 w 31"/>
                  <a:gd name="T11" fmla="*/ 0 h 70"/>
                  <a:gd name="T12" fmla="*/ 7 w 31"/>
                  <a:gd name="T13" fmla="*/ 2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70">
                    <a:moveTo>
                      <a:pt x="7" y="29"/>
                    </a:moveTo>
                    <a:cubicBezTo>
                      <a:pt x="7" y="44"/>
                      <a:pt x="10" y="60"/>
                      <a:pt x="25" y="67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22" y="70"/>
                      <a:pt x="11" y="64"/>
                      <a:pt x="6" y="53"/>
                    </a:cubicBezTo>
                    <a:cubicBezTo>
                      <a:pt x="4" y="49"/>
                      <a:pt x="4" y="44"/>
                      <a:pt x="1" y="40"/>
                    </a:cubicBezTo>
                    <a:cubicBezTo>
                      <a:pt x="0" y="22"/>
                      <a:pt x="12" y="7"/>
                      <a:pt x="27" y="0"/>
                    </a:cubicBezTo>
                    <a:cubicBezTo>
                      <a:pt x="17" y="7"/>
                      <a:pt x="11" y="18"/>
                      <a:pt x="7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1" name="Freeform 93"/>
              <p:cNvSpPr/>
              <p:nvPr/>
            </p:nvSpPr>
            <p:spPr bwMode="auto">
              <a:xfrm>
                <a:off x="3106" y="2123"/>
                <a:ext cx="154" cy="185"/>
              </a:xfrm>
              <a:custGeom>
                <a:avLst/>
                <a:gdLst>
                  <a:gd name="T0" fmla="*/ 61 w 65"/>
                  <a:gd name="T1" fmla="*/ 35 h 78"/>
                  <a:gd name="T2" fmla="*/ 62 w 65"/>
                  <a:gd name="T3" fmla="*/ 37 h 78"/>
                  <a:gd name="T4" fmla="*/ 14 w 65"/>
                  <a:gd name="T5" fmla="*/ 50 h 78"/>
                  <a:gd name="T6" fmla="*/ 61 w 65"/>
                  <a:gd name="T7" fmla="*/ 3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78">
                    <a:moveTo>
                      <a:pt x="61" y="35"/>
                    </a:moveTo>
                    <a:cubicBezTo>
                      <a:pt x="62" y="36"/>
                      <a:pt x="62" y="36"/>
                      <a:pt x="62" y="37"/>
                    </a:cubicBezTo>
                    <a:cubicBezTo>
                      <a:pt x="65" y="64"/>
                      <a:pt x="26" y="78"/>
                      <a:pt x="14" y="50"/>
                    </a:cubicBezTo>
                    <a:cubicBezTo>
                      <a:pt x="0" y="17"/>
                      <a:pt x="55" y="0"/>
                      <a:pt x="61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2" name="Freeform 94"/>
              <p:cNvSpPr/>
              <p:nvPr/>
            </p:nvSpPr>
            <p:spPr bwMode="auto">
              <a:xfrm>
                <a:off x="2715" y="2173"/>
                <a:ext cx="80" cy="100"/>
              </a:xfrm>
              <a:custGeom>
                <a:avLst/>
                <a:gdLst>
                  <a:gd name="T0" fmla="*/ 34 w 34"/>
                  <a:gd name="T1" fmla="*/ 25 h 42"/>
                  <a:gd name="T2" fmla="*/ 14 w 34"/>
                  <a:gd name="T3" fmla="*/ 41 h 42"/>
                  <a:gd name="T4" fmla="*/ 0 w 34"/>
                  <a:gd name="T5" fmla="*/ 38 h 42"/>
                  <a:gd name="T6" fmla="*/ 21 w 34"/>
                  <a:gd name="T7" fmla="*/ 0 h 42"/>
                  <a:gd name="T8" fmla="*/ 34 w 34"/>
                  <a:gd name="T9" fmla="*/ 2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2">
                    <a:moveTo>
                      <a:pt x="34" y="25"/>
                    </a:moveTo>
                    <a:cubicBezTo>
                      <a:pt x="33" y="35"/>
                      <a:pt x="21" y="38"/>
                      <a:pt x="14" y="41"/>
                    </a:cubicBezTo>
                    <a:cubicBezTo>
                      <a:pt x="9" y="41"/>
                      <a:pt x="4" y="42"/>
                      <a:pt x="0" y="38"/>
                    </a:cubicBezTo>
                    <a:cubicBezTo>
                      <a:pt x="5" y="25"/>
                      <a:pt x="14" y="13"/>
                      <a:pt x="21" y="0"/>
                    </a:cubicBezTo>
                    <a:cubicBezTo>
                      <a:pt x="21" y="9"/>
                      <a:pt x="26" y="19"/>
                      <a:pt x="3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3" name="Freeform 95"/>
              <p:cNvSpPr/>
              <p:nvPr/>
            </p:nvSpPr>
            <p:spPr bwMode="auto">
              <a:xfrm>
                <a:off x="3193" y="2206"/>
                <a:ext cx="31" cy="36"/>
              </a:xfrm>
              <a:custGeom>
                <a:avLst/>
                <a:gdLst>
                  <a:gd name="T0" fmla="*/ 13 w 13"/>
                  <a:gd name="T1" fmla="*/ 5 h 15"/>
                  <a:gd name="T2" fmla="*/ 11 w 13"/>
                  <a:gd name="T3" fmla="*/ 13 h 15"/>
                  <a:gd name="T4" fmla="*/ 4 w 13"/>
                  <a:gd name="T5" fmla="*/ 14 h 15"/>
                  <a:gd name="T6" fmla="*/ 0 w 13"/>
                  <a:gd name="T7" fmla="*/ 9 h 15"/>
                  <a:gd name="T8" fmla="*/ 6 w 13"/>
                  <a:gd name="T9" fmla="*/ 0 h 15"/>
                  <a:gd name="T10" fmla="*/ 13 w 13"/>
                  <a:gd name="T1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3" y="5"/>
                    </a:moveTo>
                    <a:cubicBezTo>
                      <a:pt x="13" y="8"/>
                      <a:pt x="12" y="11"/>
                      <a:pt x="11" y="13"/>
                    </a:cubicBezTo>
                    <a:cubicBezTo>
                      <a:pt x="8" y="15"/>
                      <a:pt x="6" y="14"/>
                      <a:pt x="4" y="14"/>
                    </a:cubicBezTo>
                    <a:cubicBezTo>
                      <a:pt x="1" y="14"/>
                      <a:pt x="1" y="11"/>
                      <a:pt x="0" y="9"/>
                    </a:cubicBezTo>
                    <a:cubicBezTo>
                      <a:pt x="0" y="5"/>
                      <a:pt x="1" y="1"/>
                      <a:pt x="6" y="0"/>
                    </a:cubicBezTo>
                    <a:cubicBezTo>
                      <a:pt x="9" y="1"/>
                      <a:pt x="12" y="2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4" name="Freeform 96"/>
              <p:cNvSpPr/>
              <p:nvPr/>
            </p:nvSpPr>
            <p:spPr bwMode="auto">
              <a:xfrm>
                <a:off x="2585" y="2185"/>
                <a:ext cx="132" cy="38"/>
              </a:xfrm>
              <a:custGeom>
                <a:avLst/>
                <a:gdLst>
                  <a:gd name="T0" fmla="*/ 56 w 56"/>
                  <a:gd name="T1" fmla="*/ 1 h 16"/>
                  <a:gd name="T2" fmla="*/ 52 w 56"/>
                  <a:gd name="T3" fmla="*/ 10 h 16"/>
                  <a:gd name="T4" fmla="*/ 0 w 56"/>
                  <a:gd name="T5" fmla="*/ 16 h 16"/>
                  <a:gd name="T6" fmla="*/ 38 w 56"/>
                  <a:gd name="T7" fmla="*/ 2 h 16"/>
                  <a:gd name="T8" fmla="*/ 56 w 56"/>
                  <a:gd name="T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6">
                    <a:moveTo>
                      <a:pt x="56" y="1"/>
                    </a:moveTo>
                    <a:cubicBezTo>
                      <a:pt x="56" y="4"/>
                      <a:pt x="53" y="6"/>
                      <a:pt x="52" y="10"/>
                    </a:cubicBezTo>
                    <a:cubicBezTo>
                      <a:pt x="33" y="8"/>
                      <a:pt x="17" y="13"/>
                      <a:pt x="0" y="16"/>
                    </a:cubicBezTo>
                    <a:cubicBezTo>
                      <a:pt x="10" y="9"/>
                      <a:pt x="24" y="5"/>
                      <a:pt x="38" y="2"/>
                    </a:cubicBezTo>
                    <a:cubicBezTo>
                      <a:pt x="42" y="2"/>
                      <a:pt x="50" y="0"/>
                      <a:pt x="5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5" name="Freeform 97"/>
              <p:cNvSpPr/>
              <p:nvPr/>
            </p:nvSpPr>
            <p:spPr bwMode="auto">
              <a:xfrm>
                <a:off x="2795" y="2239"/>
                <a:ext cx="116" cy="100"/>
              </a:xfrm>
              <a:custGeom>
                <a:avLst/>
                <a:gdLst>
                  <a:gd name="T0" fmla="*/ 23 w 49"/>
                  <a:gd name="T1" fmla="*/ 4 h 42"/>
                  <a:gd name="T2" fmla="*/ 49 w 49"/>
                  <a:gd name="T3" fmla="*/ 29 h 42"/>
                  <a:gd name="T4" fmla="*/ 39 w 49"/>
                  <a:gd name="T5" fmla="*/ 40 h 42"/>
                  <a:gd name="T6" fmla="*/ 14 w 49"/>
                  <a:gd name="T7" fmla="*/ 37 h 42"/>
                  <a:gd name="T8" fmla="*/ 1 w 49"/>
                  <a:gd name="T9" fmla="*/ 10 h 42"/>
                  <a:gd name="T10" fmla="*/ 4 w 49"/>
                  <a:gd name="T11" fmla="*/ 0 h 42"/>
                  <a:gd name="T12" fmla="*/ 23 w 49"/>
                  <a:gd name="T13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42">
                    <a:moveTo>
                      <a:pt x="23" y="4"/>
                    </a:moveTo>
                    <a:cubicBezTo>
                      <a:pt x="26" y="15"/>
                      <a:pt x="37" y="26"/>
                      <a:pt x="49" y="29"/>
                    </a:cubicBezTo>
                    <a:cubicBezTo>
                      <a:pt x="48" y="34"/>
                      <a:pt x="42" y="37"/>
                      <a:pt x="39" y="40"/>
                    </a:cubicBezTo>
                    <a:cubicBezTo>
                      <a:pt x="31" y="42"/>
                      <a:pt x="20" y="42"/>
                      <a:pt x="14" y="37"/>
                    </a:cubicBezTo>
                    <a:cubicBezTo>
                      <a:pt x="5" y="30"/>
                      <a:pt x="1" y="20"/>
                      <a:pt x="1" y="10"/>
                    </a:cubicBezTo>
                    <a:cubicBezTo>
                      <a:pt x="0" y="6"/>
                      <a:pt x="2" y="3"/>
                      <a:pt x="4" y="0"/>
                    </a:cubicBezTo>
                    <a:cubicBezTo>
                      <a:pt x="10" y="5"/>
                      <a:pt x="17" y="5"/>
                      <a:pt x="2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6" name="Freeform 98"/>
              <p:cNvSpPr/>
              <p:nvPr/>
            </p:nvSpPr>
            <p:spPr bwMode="auto">
              <a:xfrm>
                <a:off x="2712" y="2258"/>
                <a:ext cx="112" cy="123"/>
              </a:xfrm>
              <a:custGeom>
                <a:avLst/>
                <a:gdLst>
                  <a:gd name="T0" fmla="*/ 47 w 47"/>
                  <a:gd name="T1" fmla="*/ 33 h 52"/>
                  <a:gd name="T2" fmla="*/ 37 w 47"/>
                  <a:gd name="T3" fmla="*/ 48 h 52"/>
                  <a:gd name="T4" fmla="*/ 17 w 47"/>
                  <a:gd name="T5" fmla="*/ 48 h 52"/>
                  <a:gd name="T6" fmla="*/ 12 w 47"/>
                  <a:gd name="T7" fmla="*/ 44 h 52"/>
                  <a:gd name="T8" fmla="*/ 1 w 47"/>
                  <a:gd name="T9" fmla="*/ 6 h 52"/>
                  <a:gd name="T10" fmla="*/ 32 w 47"/>
                  <a:gd name="T11" fmla="*/ 0 h 52"/>
                  <a:gd name="T12" fmla="*/ 47 w 47"/>
                  <a:gd name="T13" fmla="*/ 3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52">
                    <a:moveTo>
                      <a:pt x="47" y="33"/>
                    </a:moveTo>
                    <a:cubicBezTo>
                      <a:pt x="43" y="37"/>
                      <a:pt x="44" y="45"/>
                      <a:pt x="37" y="48"/>
                    </a:cubicBezTo>
                    <a:cubicBezTo>
                      <a:pt x="31" y="52"/>
                      <a:pt x="24" y="52"/>
                      <a:pt x="17" y="48"/>
                    </a:cubicBezTo>
                    <a:cubicBezTo>
                      <a:pt x="14" y="48"/>
                      <a:pt x="15" y="44"/>
                      <a:pt x="12" y="44"/>
                    </a:cubicBezTo>
                    <a:cubicBezTo>
                      <a:pt x="4" y="33"/>
                      <a:pt x="0" y="21"/>
                      <a:pt x="1" y="6"/>
                    </a:cubicBezTo>
                    <a:cubicBezTo>
                      <a:pt x="12" y="11"/>
                      <a:pt x="24" y="8"/>
                      <a:pt x="32" y="0"/>
                    </a:cubicBezTo>
                    <a:cubicBezTo>
                      <a:pt x="33" y="12"/>
                      <a:pt x="37" y="26"/>
                      <a:pt x="4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7" name="Freeform 99"/>
              <p:cNvSpPr/>
              <p:nvPr/>
            </p:nvSpPr>
            <p:spPr bwMode="auto">
              <a:xfrm>
                <a:off x="3046" y="2294"/>
                <a:ext cx="5" cy="2"/>
              </a:xfrm>
              <a:custGeom>
                <a:avLst/>
                <a:gdLst>
                  <a:gd name="T0" fmla="*/ 5 w 5"/>
                  <a:gd name="T1" fmla="*/ 2 h 2"/>
                  <a:gd name="T2" fmla="*/ 0 w 5"/>
                  <a:gd name="T3" fmla="*/ 0 h 2"/>
                  <a:gd name="T4" fmla="*/ 3 w 5"/>
                  <a:gd name="T5" fmla="*/ 0 h 2"/>
                  <a:gd name="T6" fmla="*/ 5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8" name="Freeform 100"/>
              <p:cNvSpPr/>
              <p:nvPr/>
            </p:nvSpPr>
            <p:spPr bwMode="auto">
              <a:xfrm>
                <a:off x="2663" y="2273"/>
                <a:ext cx="73" cy="142"/>
              </a:xfrm>
              <a:custGeom>
                <a:avLst/>
                <a:gdLst>
                  <a:gd name="T0" fmla="*/ 31 w 31"/>
                  <a:gd name="T1" fmla="*/ 41 h 60"/>
                  <a:gd name="T2" fmla="*/ 1 w 31"/>
                  <a:gd name="T3" fmla="*/ 55 h 60"/>
                  <a:gd name="T4" fmla="*/ 3 w 31"/>
                  <a:gd name="T5" fmla="*/ 44 h 60"/>
                  <a:gd name="T6" fmla="*/ 20 w 31"/>
                  <a:gd name="T7" fmla="*/ 0 h 60"/>
                  <a:gd name="T8" fmla="*/ 31 w 31"/>
                  <a:gd name="T9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0">
                    <a:moveTo>
                      <a:pt x="31" y="41"/>
                    </a:moveTo>
                    <a:cubicBezTo>
                      <a:pt x="24" y="50"/>
                      <a:pt x="14" y="60"/>
                      <a:pt x="1" y="55"/>
                    </a:cubicBezTo>
                    <a:cubicBezTo>
                      <a:pt x="0" y="52"/>
                      <a:pt x="2" y="48"/>
                      <a:pt x="3" y="44"/>
                    </a:cubicBezTo>
                    <a:cubicBezTo>
                      <a:pt x="8" y="29"/>
                      <a:pt x="11" y="13"/>
                      <a:pt x="20" y="0"/>
                    </a:cubicBezTo>
                    <a:cubicBezTo>
                      <a:pt x="17" y="15"/>
                      <a:pt x="22" y="29"/>
                      <a:pt x="3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9" name="Freeform 101"/>
              <p:cNvSpPr/>
              <p:nvPr/>
            </p:nvSpPr>
            <p:spPr bwMode="auto">
              <a:xfrm>
                <a:off x="2914" y="2294"/>
                <a:ext cx="85" cy="99"/>
              </a:xfrm>
              <a:custGeom>
                <a:avLst/>
                <a:gdLst>
                  <a:gd name="T0" fmla="*/ 36 w 36"/>
                  <a:gd name="T1" fmla="*/ 0 h 42"/>
                  <a:gd name="T2" fmla="*/ 23 w 36"/>
                  <a:gd name="T3" fmla="*/ 30 h 42"/>
                  <a:gd name="T4" fmla="*/ 27 w 36"/>
                  <a:gd name="T5" fmla="*/ 41 h 42"/>
                  <a:gd name="T6" fmla="*/ 17 w 36"/>
                  <a:gd name="T7" fmla="*/ 42 h 42"/>
                  <a:gd name="T8" fmla="*/ 10 w 36"/>
                  <a:gd name="T9" fmla="*/ 37 h 42"/>
                  <a:gd name="T10" fmla="*/ 2 w 36"/>
                  <a:gd name="T11" fmla="*/ 7 h 42"/>
                  <a:gd name="T12" fmla="*/ 35 w 36"/>
                  <a:gd name="T13" fmla="*/ 0 h 42"/>
                  <a:gd name="T14" fmla="*/ 36 w 36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42">
                    <a:moveTo>
                      <a:pt x="36" y="0"/>
                    </a:moveTo>
                    <a:cubicBezTo>
                      <a:pt x="27" y="7"/>
                      <a:pt x="22" y="18"/>
                      <a:pt x="23" y="30"/>
                    </a:cubicBezTo>
                    <a:cubicBezTo>
                      <a:pt x="23" y="34"/>
                      <a:pt x="24" y="38"/>
                      <a:pt x="27" y="41"/>
                    </a:cubicBezTo>
                    <a:cubicBezTo>
                      <a:pt x="24" y="42"/>
                      <a:pt x="20" y="42"/>
                      <a:pt x="17" y="42"/>
                    </a:cubicBezTo>
                    <a:cubicBezTo>
                      <a:pt x="15" y="41"/>
                      <a:pt x="12" y="39"/>
                      <a:pt x="10" y="37"/>
                    </a:cubicBezTo>
                    <a:cubicBezTo>
                      <a:pt x="1" y="29"/>
                      <a:pt x="0" y="18"/>
                      <a:pt x="2" y="7"/>
                    </a:cubicBezTo>
                    <a:cubicBezTo>
                      <a:pt x="15" y="7"/>
                      <a:pt x="25" y="7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0" name="Freeform 102"/>
              <p:cNvSpPr/>
              <p:nvPr/>
            </p:nvSpPr>
            <p:spPr bwMode="auto">
              <a:xfrm>
                <a:off x="3056" y="2296"/>
                <a:ext cx="251" cy="263"/>
              </a:xfrm>
              <a:custGeom>
                <a:avLst/>
                <a:gdLst>
                  <a:gd name="T0" fmla="*/ 52 w 106"/>
                  <a:gd name="T1" fmla="*/ 46 h 111"/>
                  <a:gd name="T2" fmla="*/ 106 w 106"/>
                  <a:gd name="T3" fmla="*/ 111 h 111"/>
                  <a:gd name="T4" fmla="*/ 0 w 106"/>
                  <a:gd name="T5" fmla="*/ 0 h 111"/>
                  <a:gd name="T6" fmla="*/ 52 w 106"/>
                  <a:gd name="T7" fmla="*/ 46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1">
                    <a:moveTo>
                      <a:pt x="52" y="46"/>
                    </a:moveTo>
                    <a:cubicBezTo>
                      <a:pt x="66" y="70"/>
                      <a:pt x="83" y="95"/>
                      <a:pt x="106" y="111"/>
                    </a:cubicBezTo>
                    <a:cubicBezTo>
                      <a:pt x="51" y="95"/>
                      <a:pt x="48" y="27"/>
                      <a:pt x="0" y="0"/>
                    </a:cubicBezTo>
                    <a:cubicBezTo>
                      <a:pt x="25" y="5"/>
                      <a:pt x="38" y="27"/>
                      <a:pt x="5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1" name="Freeform 103"/>
              <p:cNvSpPr/>
              <p:nvPr/>
            </p:nvSpPr>
            <p:spPr bwMode="auto">
              <a:xfrm>
                <a:off x="2975" y="2296"/>
                <a:ext cx="334" cy="299"/>
              </a:xfrm>
              <a:custGeom>
                <a:avLst/>
                <a:gdLst>
                  <a:gd name="T0" fmla="*/ 17 w 141"/>
                  <a:gd name="T1" fmla="*/ 1 h 126"/>
                  <a:gd name="T2" fmla="*/ 15 w 141"/>
                  <a:gd name="T3" fmla="*/ 32 h 126"/>
                  <a:gd name="T4" fmla="*/ 16 w 141"/>
                  <a:gd name="T5" fmla="*/ 32 h 126"/>
                  <a:gd name="T6" fmla="*/ 20 w 141"/>
                  <a:gd name="T7" fmla="*/ 2 h 126"/>
                  <a:gd name="T8" fmla="*/ 21 w 141"/>
                  <a:gd name="T9" fmla="*/ 37 h 126"/>
                  <a:gd name="T10" fmla="*/ 25 w 141"/>
                  <a:gd name="T11" fmla="*/ 44 h 126"/>
                  <a:gd name="T12" fmla="*/ 22 w 141"/>
                  <a:gd name="T13" fmla="*/ 24 h 126"/>
                  <a:gd name="T14" fmla="*/ 23 w 141"/>
                  <a:gd name="T15" fmla="*/ 5 h 126"/>
                  <a:gd name="T16" fmla="*/ 49 w 141"/>
                  <a:gd name="T17" fmla="*/ 70 h 126"/>
                  <a:gd name="T18" fmla="*/ 49 w 141"/>
                  <a:gd name="T19" fmla="*/ 70 h 126"/>
                  <a:gd name="T20" fmla="*/ 26 w 141"/>
                  <a:gd name="T21" fmla="*/ 7 h 126"/>
                  <a:gd name="T22" fmla="*/ 54 w 141"/>
                  <a:gd name="T23" fmla="*/ 61 h 126"/>
                  <a:gd name="T24" fmla="*/ 54 w 141"/>
                  <a:gd name="T25" fmla="*/ 60 h 126"/>
                  <a:gd name="T26" fmla="*/ 31 w 141"/>
                  <a:gd name="T27" fmla="*/ 13 h 126"/>
                  <a:gd name="T28" fmla="*/ 29 w 141"/>
                  <a:gd name="T29" fmla="*/ 6 h 126"/>
                  <a:gd name="T30" fmla="*/ 62 w 141"/>
                  <a:gd name="T31" fmla="*/ 49 h 126"/>
                  <a:gd name="T32" fmla="*/ 63 w 141"/>
                  <a:gd name="T33" fmla="*/ 48 h 126"/>
                  <a:gd name="T34" fmla="*/ 58 w 141"/>
                  <a:gd name="T35" fmla="*/ 43 h 126"/>
                  <a:gd name="T36" fmla="*/ 58 w 141"/>
                  <a:gd name="T37" fmla="*/ 43 h 126"/>
                  <a:gd name="T38" fmla="*/ 35 w 141"/>
                  <a:gd name="T39" fmla="*/ 10 h 126"/>
                  <a:gd name="T40" fmla="*/ 60 w 141"/>
                  <a:gd name="T41" fmla="*/ 37 h 126"/>
                  <a:gd name="T42" fmla="*/ 61 w 141"/>
                  <a:gd name="T43" fmla="*/ 36 h 126"/>
                  <a:gd name="T44" fmla="*/ 39 w 141"/>
                  <a:gd name="T45" fmla="*/ 7 h 126"/>
                  <a:gd name="T46" fmla="*/ 141 w 141"/>
                  <a:gd name="T47" fmla="*/ 115 h 126"/>
                  <a:gd name="T48" fmla="*/ 87 w 141"/>
                  <a:gd name="T49" fmla="*/ 117 h 126"/>
                  <a:gd name="T50" fmla="*/ 78 w 141"/>
                  <a:gd name="T51" fmla="*/ 108 h 126"/>
                  <a:gd name="T52" fmla="*/ 64 w 141"/>
                  <a:gd name="T53" fmla="*/ 113 h 126"/>
                  <a:gd name="T54" fmla="*/ 39 w 141"/>
                  <a:gd name="T55" fmla="*/ 98 h 126"/>
                  <a:gd name="T56" fmla="*/ 34 w 141"/>
                  <a:gd name="T57" fmla="*/ 90 h 126"/>
                  <a:gd name="T58" fmla="*/ 15 w 141"/>
                  <a:gd name="T59" fmla="*/ 73 h 126"/>
                  <a:gd name="T60" fmla="*/ 13 w 141"/>
                  <a:gd name="T61" fmla="*/ 51 h 126"/>
                  <a:gd name="T62" fmla="*/ 0 w 141"/>
                  <a:gd name="T63" fmla="*/ 24 h 126"/>
                  <a:gd name="T64" fmla="*/ 12 w 141"/>
                  <a:gd name="T65" fmla="*/ 0 h 126"/>
                  <a:gd name="T66" fmla="*/ 17 w 141"/>
                  <a:gd name="T67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1" h="126">
                    <a:moveTo>
                      <a:pt x="17" y="1"/>
                    </a:moveTo>
                    <a:cubicBezTo>
                      <a:pt x="10" y="10"/>
                      <a:pt x="10" y="23"/>
                      <a:pt x="15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23"/>
                      <a:pt x="13" y="10"/>
                      <a:pt x="20" y="2"/>
                    </a:cubicBezTo>
                    <a:cubicBezTo>
                      <a:pt x="18" y="14"/>
                      <a:pt x="18" y="27"/>
                      <a:pt x="21" y="37"/>
                    </a:cubicBezTo>
                    <a:cubicBezTo>
                      <a:pt x="23" y="39"/>
                      <a:pt x="25" y="41"/>
                      <a:pt x="25" y="44"/>
                    </a:cubicBezTo>
                    <a:cubicBezTo>
                      <a:pt x="25" y="37"/>
                      <a:pt x="23" y="31"/>
                      <a:pt x="22" y="24"/>
                    </a:cubicBezTo>
                    <a:cubicBezTo>
                      <a:pt x="22" y="17"/>
                      <a:pt x="21" y="12"/>
                      <a:pt x="23" y="5"/>
                    </a:cubicBezTo>
                    <a:cubicBezTo>
                      <a:pt x="25" y="29"/>
                      <a:pt x="31" y="52"/>
                      <a:pt x="49" y="70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37" y="51"/>
                      <a:pt x="28" y="30"/>
                      <a:pt x="26" y="7"/>
                    </a:cubicBezTo>
                    <a:cubicBezTo>
                      <a:pt x="31" y="26"/>
                      <a:pt x="38" y="46"/>
                      <a:pt x="54" y="61"/>
                    </a:cubicBezTo>
                    <a:cubicBezTo>
                      <a:pt x="54" y="61"/>
                      <a:pt x="54" y="61"/>
                      <a:pt x="54" y="60"/>
                    </a:cubicBezTo>
                    <a:cubicBezTo>
                      <a:pt x="45" y="48"/>
                      <a:pt x="36" y="30"/>
                      <a:pt x="31" y="13"/>
                    </a:cubicBezTo>
                    <a:cubicBezTo>
                      <a:pt x="31" y="11"/>
                      <a:pt x="31" y="8"/>
                      <a:pt x="29" y="6"/>
                    </a:cubicBezTo>
                    <a:cubicBezTo>
                      <a:pt x="37" y="21"/>
                      <a:pt x="47" y="38"/>
                      <a:pt x="62" y="49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2" y="46"/>
                      <a:pt x="60" y="44"/>
                      <a:pt x="58" y="43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48" y="33"/>
                      <a:pt x="41" y="22"/>
                      <a:pt x="35" y="10"/>
                    </a:cubicBezTo>
                    <a:cubicBezTo>
                      <a:pt x="42" y="16"/>
                      <a:pt x="53" y="28"/>
                      <a:pt x="60" y="37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55" y="25"/>
                      <a:pt x="46" y="18"/>
                      <a:pt x="39" y="7"/>
                    </a:cubicBezTo>
                    <a:cubicBezTo>
                      <a:pt x="82" y="36"/>
                      <a:pt x="86" y="100"/>
                      <a:pt x="141" y="115"/>
                    </a:cubicBezTo>
                    <a:cubicBezTo>
                      <a:pt x="126" y="126"/>
                      <a:pt x="103" y="125"/>
                      <a:pt x="87" y="117"/>
                    </a:cubicBezTo>
                    <a:cubicBezTo>
                      <a:pt x="84" y="114"/>
                      <a:pt x="80" y="112"/>
                      <a:pt x="78" y="108"/>
                    </a:cubicBezTo>
                    <a:cubicBezTo>
                      <a:pt x="73" y="110"/>
                      <a:pt x="69" y="111"/>
                      <a:pt x="64" y="113"/>
                    </a:cubicBezTo>
                    <a:cubicBezTo>
                      <a:pt x="51" y="115"/>
                      <a:pt x="45" y="106"/>
                      <a:pt x="39" y="98"/>
                    </a:cubicBezTo>
                    <a:cubicBezTo>
                      <a:pt x="38" y="95"/>
                      <a:pt x="39" y="90"/>
                      <a:pt x="34" y="90"/>
                    </a:cubicBezTo>
                    <a:cubicBezTo>
                      <a:pt x="27" y="86"/>
                      <a:pt x="17" y="82"/>
                      <a:pt x="15" y="73"/>
                    </a:cubicBezTo>
                    <a:cubicBezTo>
                      <a:pt x="13" y="66"/>
                      <a:pt x="11" y="57"/>
                      <a:pt x="13" y="51"/>
                    </a:cubicBezTo>
                    <a:cubicBezTo>
                      <a:pt x="5" y="44"/>
                      <a:pt x="1" y="35"/>
                      <a:pt x="0" y="24"/>
                    </a:cubicBezTo>
                    <a:cubicBezTo>
                      <a:pt x="0" y="14"/>
                      <a:pt x="7" y="7"/>
                      <a:pt x="12" y="0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2" name="Freeform 104"/>
              <p:cNvSpPr/>
              <p:nvPr/>
            </p:nvSpPr>
            <p:spPr bwMode="auto">
              <a:xfrm>
                <a:off x="2558" y="2273"/>
                <a:ext cx="119" cy="40"/>
              </a:xfrm>
              <a:custGeom>
                <a:avLst/>
                <a:gdLst>
                  <a:gd name="T0" fmla="*/ 48 w 50"/>
                  <a:gd name="T1" fmla="*/ 1 h 17"/>
                  <a:gd name="T2" fmla="*/ 28 w 50"/>
                  <a:gd name="T3" fmla="*/ 7 h 17"/>
                  <a:gd name="T4" fmla="*/ 13 w 50"/>
                  <a:gd name="T5" fmla="*/ 9 h 17"/>
                  <a:gd name="T6" fmla="*/ 0 w 50"/>
                  <a:gd name="T7" fmla="*/ 11 h 17"/>
                  <a:gd name="T8" fmla="*/ 42 w 50"/>
                  <a:gd name="T9" fmla="*/ 0 h 17"/>
                  <a:gd name="T10" fmla="*/ 48 w 50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17">
                    <a:moveTo>
                      <a:pt x="48" y="1"/>
                    </a:moveTo>
                    <a:cubicBezTo>
                      <a:pt x="50" y="17"/>
                      <a:pt x="35" y="2"/>
                      <a:pt x="28" y="7"/>
                    </a:cubicBezTo>
                    <a:cubicBezTo>
                      <a:pt x="24" y="8"/>
                      <a:pt x="18" y="7"/>
                      <a:pt x="13" y="9"/>
                    </a:cubicBezTo>
                    <a:cubicBezTo>
                      <a:pt x="8" y="9"/>
                      <a:pt x="4" y="11"/>
                      <a:pt x="0" y="11"/>
                    </a:cubicBezTo>
                    <a:cubicBezTo>
                      <a:pt x="13" y="4"/>
                      <a:pt x="28" y="3"/>
                      <a:pt x="42" y="0"/>
                    </a:cubicBezTo>
                    <a:lnTo>
                      <a:pt x="48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3" name="Freeform 105"/>
              <p:cNvSpPr/>
              <p:nvPr/>
            </p:nvSpPr>
            <p:spPr bwMode="auto">
              <a:xfrm>
                <a:off x="2824" y="2327"/>
                <a:ext cx="123" cy="102"/>
              </a:xfrm>
              <a:custGeom>
                <a:avLst/>
                <a:gdLst>
                  <a:gd name="T0" fmla="*/ 39 w 52"/>
                  <a:gd name="T1" fmla="*/ 17 h 43"/>
                  <a:gd name="T2" fmla="*/ 52 w 52"/>
                  <a:gd name="T3" fmla="*/ 30 h 43"/>
                  <a:gd name="T4" fmla="*/ 27 w 52"/>
                  <a:gd name="T5" fmla="*/ 43 h 43"/>
                  <a:gd name="T6" fmla="*/ 2 w 52"/>
                  <a:gd name="T7" fmla="*/ 20 h 43"/>
                  <a:gd name="T8" fmla="*/ 3 w 52"/>
                  <a:gd name="T9" fmla="*/ 6 h 43"/>
                  <a:gd name="T10" fmla="*/ 35 w 52"/>
                  <a:gd name="T11" fmla="*/ 0 h 43"/>
                  <a:gd name="T12" fmla="*/ 39 w 52"/>
                  <a:gd name="T13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3">
                    <a:moveTo>
                      <a:pt x="39" y="17"/>
                    </a:moveTo>
                    <a:cubicBezTo>
                      <a:pt x="42" y="23"/>
                      <a:pt x="47" y="27"/>
                      <a:pt x="52" y="30"/>
                    </a:cubicBezTo>
                    <a:cubicBezTo>
                      <a:pt x="45" y="38"/>
                      <a:pt x="37" y="43"/>
                      <a:pt x="27" y="43"/>
                    </a:cubicBezTo>
                    <a:cubicBezTo>
                      <a:pt x="16" y="41"/>
                      <a:pt x="5" y="31"/>
                      <a:pt x="2" y="20"/>
                    </a:cubicBezTo>
                    <a:cubicBezTo>
                      <a:pt x="2" y="16"/>
                      <a:pt x="0" y="10"/>
                      <a:pt x="3" y="6"/>
                    </a:cubicBezTo>
                    <a:cubicBezTo>
                      <a:pt x="12" y="8"/>
                      <a:pt x="27" y="10"/>
                      <a:pt x="35" y="0"/>
                    </a:cubicBezTo>
                    <a:cubicBezTo>
                      <a:pt x="36" y="6"/>
                      <a:pt x="37" y="12"/>
                      <a:pt x="3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4" name="Freeform 106"/>
              <p:cNvSpPr/>
              <p:nvPr/>
            </p:nvSpPr>
            <p:spPr bwMode="auto">
              <a:xfrm>
                <a:off x="2743" y="2365"/>
                <a:ext cx="114" cy="106"/>
              </a:xfrm>
              <a:custGeom>
                <a:avLst/>
                <a:gdLst>
                  <a:gd name="T0" fmla="*/ 48 w 48"/>
                  <a:gd name="T1" fmla="*/ 26 h 45"/>
                  <a:gd name="T2" fmla="*/ 40 w 48"/>
                  <a:gd name="T3" fmla="*/ 37 h 45"/>
                  <a:gd name="T4" fmla="*/ 17 w 48"/>
                  <a:gd name="T5" fmla="*/ 43 h 45"/>
                  <a:gd name="T6" fmla="*/ 0 w 48"/>
                  <a:gd name="T7" fmla="*/ 13 h 45"/>
                  <a:gd name="T8" fmla="*/ 0 w 48"/>
                  <a:gd name="T9" fmla="*/ 6 h 45"/>
                  <a:gd name="T10" fmla="*/ 21 w 48"/>
                  <a:gd name="T11" fmla="*/ 8 h 45"/>
                  <a:gd name="T12" fmla="*/ 32 w 48"/>
                  <a:gd name="T13" fmla="*/ 0 h 45"/>
                  <a:gd name="T14" fmla="*/ 48 w 48"/>
                  <a:gd name="T15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45">
                    <a:moveTo>
                      <a:pt x="48" y="26"/>
                    </a:moveTo>
                    <a:cubicBezTo>
                      <a:pt x="43" y="27"/>
                      <a:pt x="45" y="34"/>
                      <a:pt x="40" y="37"/>
                    </a:cubicBezTo>
                    <a:cubicBezTo>
                      <a:pt x="34" y="42"/>
                      <a:pt x="25" y="45"/>
                      <a:pt x="17" y="43"/>
                    </a:cubicBezTo>
                    <a:cubicBezTo>
                      <a:pt x="5" y="38"/>
                      <a:pt x="0" y="25"/>
                      <a:pt x="0" y="1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5" y="8"/>
                      <a:pt x="15" y="12"/>
                      <a:pt x="21" y="8"/>
                    </a:cubicBezTo>
                    <a:cubicBezTo>
                      <a:pt x="25" y="6"/>
                      <a:pt x="29" y="3"/>
                      <a:pt x="32" y="0"/>
                    </a:cubicBezTo>
                    <a:cubicBezTo>
                      <a:pt x="33" y="11"/>
                      <a:pt x="40" y="18"/>
                      <a:pt x="4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5" name="Freeform 107"/>
              <p:cNvSpPr/>
              <p:nvPr/>
            </p:nvSpPr>
            <p:spPr bwMode="auto">
              <a:xfrm>
                <a:off x="4913" y="2516"/>
                <a:ext cx="2" cy="19"/>
              </a:xfrm>
              <a:custGeom>
                <a:avLst/>
                <a:gdLst>
                  <a:gd name="T0" fmla="*/ 0 w 1"/>
                  <a:gd name="T1" fmla="*/ 8 h 8"/>
                  <a:gd name="T2" fmla="*/ 0 w 1"/>
                  <a:gd name="T3" fmla="*/ 8 h 8"/>
                  <a:gd name="T4" fmla="*/ 0 w 1"/>
                  <a:gd name="T5" fmla="*/ 0 h 8"/>
                  <a:gd name="T6" fmla="*/ 0 w 1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6" name="Freeform 108"/>
              <p:cNvSpPr/>
              <p:nvPr/>
            </p:nvSpPr>
            <p:spPr bwMode="auto">
              <a:xfrm>
                <a:off x="2561" y="2355"/>
                <a:ext cx="80" cy="19"/>
              </a:xfrm>
              <a:custGeom>
                <a:avLst/>
                <a:gdLst>
                  <a:gd name="T0" fmla="*/ 32 w 34"/>
                  <a:gd name="T1" fmla="*/ 6 h 8"/>
                  <a:gd name="T2" fmla="*/ 0 w 34"/>
                  <a:gd name="T3" fmla="*/ 8 h 8"/>
                  <a:gd name="T4" fmla="*/ 31 w 34"/>
                  <a:gd name="T5" fmla="*/ 1 h 8"/>
                  <a:gd name="T6" fmla="*/ 33 w 34"/>
                  <a:gd name="T7" fmla="*/ 0 h 8"/>
                  <a:gd name="T8" fmla="*/ 32 w 34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8">
                    <a:moveTo>
                      <a:pt x="32" y="6"/>
                    </a:moveTo>
                    <a:cubicBezTo>
                      <a:pt x="22" y="5"/>
                      <a:pt x="12" y="7"/>
                      <a:pt x="0" y="8"/>
                    </a:cubicBezTo>
                    <a:cubicBezTo>
                      <a:pt x="10" y="4"/>
                      <a:pt x="20" y="2"/>
                      <a:pt x="31" y="1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2"/>
                      <a:pt x="32" y="4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7" name="Freeform 109"/>
              <p:cNvSpPr/>
              <p:nvPr/>
            </p:nvSpPr>
            <p:spPr bwMode="auto">
              <a:xfrm>
                <a:off x="2952" y="2398"/>
                <a:ext cx="49" cy="76"/>
              </a:xfrm>
              <a:custGeom>
                <a:avLst/>
                <a:gdLst>
                  <a:gd name="T0" fmla="*/ 19 w 21"/>
                  <a:gd name="T1" fmla="*/ 8 h 32"/>
                  <a:gd name="T2" fmla="*/ 21 w 21"/>
                  <a:gd name="T3" fmla="*/ 32 h 32"/>
                  <a:gd name="T4" fmla="*/ 7 w 21"/>
                  <a:gd name="T5" fmla="*/ 25 h 32"/>
                  <a:gd name="T6" fmla="*/ 1 w 21"/>
                  <a:gd name="T7" fmla="*/ 1 h 32"/>
                  <a:gd name="T8" fmla="*/ 11 w 21"/>
                  <a:gd name="T9" fmla="*/ 0 h 32"/>
                  <a:gd name="T10" fmla="*/ 19 w 21"/>
                  <a:gd name="T11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32">
                    <a:moveTo>
                      <a:pt x="19" y="8"/>
                    </a:moveTo>
                    <a:cubicBezTo>
                      <a:pt x="18" y="16"/>
                      <a:pt x="20" y="25"/>
                      <a:pt x="21" y="32"/>
                    </a:cubicBezTo>
                    <a:cubicBezTo>
                      <a:pt x="16" y="31"/>
                      <a:pt x="11" y="30"/>
                      <a:pt x="7" y="25"/>
                    </a:cubicBezTo>
                    <a:cubicBezTo>
                      <a:pt x="2" y="19"/>
                      <a:pt x="0" y="9"/>
                      <a:pt x="1" y="1"/>
                    </a:cubicBezTo>
                    <a:cubicBezTo>
                      <a:pt x="5" y="2"/>
                      <a:pt x="8" y="1"/>
                      <a:pt x="11" y="0"/>
                    </a:cubicBezTo>
                    <a:lnTo>
                      <a:pt x="19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8" name="Freeform 110"/>
              <p:cNvSpPr/>
              <p:nvPr/>
            </p:nvSpPr>
            <p:spPr bwMode="auto">
              <a:xfrm>
                <a:off x="4676" y="2540"/>
                <a:ext cx="315" cy="659"/>
              </a:xfrm>
              <a:custGeom>
                <a:avLst/>
                <a:gdLst>
                  <a:gd name="T0" fmla="*/ 119 w 133"/>
                  <a:gd name="T1" fmla="*/ 86 h 278"/>
                  <a:gd name="T2" fmla="*/ 120 w 133"/>
                  <a:gd name="T3" fmla="*/ 97 h 278"/>
                  <a:gd name="T4" fmla="*/ 106 w 133"/>
                  <a:gd name="T5" fmla="*/ 194 h 278"/>
                  <a:gd name="T6" fmla="*/ 107 w 133"/>
                  <a:gd name="T7" fmla="*/ 195 h 278"/>
                  <a:gd name="T8" fmla="*/ 123 w 133"/>
                  <a:gd name="T9" fmla="*/ 108 h 278"/>
                  <a:gd name="T10" fmla="*/ 120 w 133"/>
                  <a:gd name="T11" fmla="*/ 70 h 278"/>
                  <a:gd name="T12" fmla="*/ 117 w 133"/>
                  <a:gd name="T13" fmla="*/ 58 h 278"/>
                  <a:gd name="T14" fmla="*/ 111 w 133"/>
                  <a:gd name="T15" fmla="*/ 18 h 278"/>
                  <a:gd name="T16" fmla="*/ 129 w 133"/>
                  <a:gd name="T17" fmla="*/ 82 h 278"/>
                  <a:gd name="T18" fmla="*/ 112 w 133"/>
                  <a:gd name="T19" fmla="*/ 200 h 278"/>
                  <a:gd name="T20" fmla="*/ 76 w 133"/>
                  <a:gd name="T21" fmla="*/ 253 h 278"/>
                  <a:gd name="T22" fmla="*/ 35 w 133"/>
                  <a:gd name="T23" fmla="*/ 278 h 278"/>
                  <a:gd name="T24" fmla="*/ 23 w 133"/>
                  <a:gd name="T25" fmla="*/ 276 h 278"/>
                  <a:gd name="T26" fmla="*/ 9 w 133"/>
                  <a:gd name="T27" fmla="*/ 271 h 278"/>
                  <a:gd name="T28" fmla="*/ 22 w 133"/>
                  <a:gd name="T29" fmla="*/ 226 h 278"/>
                  <a:gd name="T30" fmla="*/ 1 w 133"/>
                  <a:gd name="T31" fmla="*/ 155 h 278"/>
                  <a:gd name="T32" fmla="*/ 1 w 133"/>
                  <a:gd name="T33" fmla="*/ 119 h 278"/>
                  <a:gd name="T34" fmla="*/ 15 w 133"/>
                  <a:gd name="T35" fmla="*/ 178 h 278"/>
                  <a:gd name="T36" fmla="*/ 27 w 133"/>
                  <a:gd name="T37" fmla="*/ 238 h 278"/>
                  <a:gd name="T38" fmla="*/ 29 w 133"/>
                  <a:gd name="T39" fmla="*/ 245 h 278"/>
                  <a:gd name="T40" fmla="*/ 29 w 133"/>
                  <a:gd name="T41" fmla="*/ 225 h 278"/>
                  <a:gd name="T42" fmla="*/ 28 w 133"/>
                  <a:gd name="T43" fmla="*/ 210 h 278"/>
                  <a:gd name="T44" fmla="*/ 25 w 133"/>
                  <a:gd name="T45" fmla="*/ 200 h 278"/>
                  <a:gd name="T46" fmla="*/ 13 w 133"/>
                  <a:gd name="T47" fmla="*/ 148 h 278"/>
                  <a:gd name="T48" fmla="*/ 4 w 133"/>
                  <a:gd name="T49" fmla="*/ 119 h 278"/>
                  <a:gd name="T50" fmla="*/ 1 w 133"/>
                  <a:gd name="T51" fmla="*/ 107 h 278"/>
                  <a:gd name="T52" fmla="*/ 23 w 133"/>
                  <a:gd name="T53" fmla="*/ 164 h 278"/>
                  <a:gd name="T54" fmla="*/ 37 w 133"/>
                  <a:gd name="T55" fmla="*/ 242 h 278"/>
                  <a:gd name="T56" fmla="*/ 39 w 133"/>
                  <a:gd name="T57" fmla="*/ 211 h 278"/>
                  <a:gd name="T58" fmla="*/ 22 w 133"/>
                  <a:gd name="T59" fmla="*/ 142 h 278"/>
                  <a:gd name="T60" fmla="*/ 1 w 133"/>
                  <a:gd name="T61" fmla="*/ 99 h 278"/>
                  <a:gd name="T62" fmla="*/ 35 w 133"/>
                  <a:gd name="T63" fmla="*/ 150 h 278"/>
                  <a:gd name="T64" fmla="*/ 46 w 133"/>
                  <a:gd name="T65" fmla="*/ 206 h 278"/>
                  <a:gd name="T66" fmla="*/ 47 w 133"/>
                  <a:gd name="T67" fmla="*/ 221 h 278"/>
                  <a:gd name="T68" fmla="*/ 48 w 133"/>
                  <a:gd name="T69" fmla="*/ 222 h 278"/>
                  <a:gd name="T70" fmla="*/ 48 w 133"/>
                  <a:gd name="T71" fmla="*/ 203 h 278"/>
                  <a:gd name="T72" fmla="*/ 45 w 133"/>
                  <a:gd name="T73" fmla="*/ 173 h 278"/>
                  <a:gd name="T74" fmla="*/ 11 w 133"/>
                  <a:gd name="T75" fmla="*/ 108 h 278"/>
                  <a:gd name="T76" fmla="*/ 56 w 133"/>
                  <a:gd name="T77" fmla="*/ 164 h 278"/>
                  <a:gd name="T78" fmla="*/ 55 w 133"/>
                  <a:gd name="T79" fmla="*/ 199 h 278"/>
                  <a:gd name="T80" fmla="*/ 56 w 133"/>
                  <a:gd name="T81" fmla="*/ 197 h 278"/>
                  <a:gd name="T82" fmla="*/ 58 w 133"/>
                  <a:gd name="T83" fmla="*/ 197 h 278"/>
                  <a:gd name="T84" fmla="*/ 61 w 133"/>
                  <a:gd name="T85" fmla="*/ 192 h 278"/>
                  <a:gd name="T86" fmla="*/ 83 w 133"/>
                  <a:gd name="T87" fmla="*/ 149 h 278"/>
                  <a:gd name="T88" fmla="*/ 87 w 133"/>
                  <a:gd name="T89" fmla="*/ 62 h 278"/>
                  <a:gd name="T90" fmla="*/ 93 w 133"/>
                  <a:gd name="T91" fmla="*/ 44 h 278"/>
                  <a:gd name="T92" fmla="*/ 88 w 133"/>
                  <a:gd name="T93" fmla="*/ 103 h 278"/>
                  <a:gd name="T94" fmla="*/ 89 w 133"/>
                  <a:gd name="T95" fmla="*/ 112 h 278"/>
                  <a:gd name="T96" fmla="*/ 85 w 133"/>
                  <a:gd name="T97" fmla="*/ 182 h 278"/>
                  <a:gd name="T98" fmla="*/ 74 w 133"/>
                  <a:gd name="T99" fmla="*/ 202 h 278"/>
                  <a:gd name="T100" fmla="*/ 75 w 133"/>
                  <a:gd name="T101" fmla="*/ 203 h 278"/>
                  <a:gd name="T102" fmla="*/ 92 w 133"/>
                  <a:gd name="T103" fmla="*/ 165 h 278"/>
                  <a:gd name="T104" fmla="*/ 94 w 133"/>
                  <a:gd name="T105" fmla="*/ 73 h 278"/>
                  <a:gd name="T106" fmla="*/ 101 w 133"/>
                  <a:gd name="T107" fmla="*/ 8 h 278"/>
                  <a:gd name="T108" fmla="*/ 103 w 133"/>
                  <a:gd name="T109" fmla="*/ 29 h 278"/>
                  <a:gd name="T110" fmla="*/ 105 w 133"/>
                  <a:gd name="T111" fmla="*/ 138 h 278"/>
                  <a:gd name="T112" fmla="*/ 91 w 133"/>
                  <a:gd name="T113" fmla="*/ 202 h 278"/>
                  <a:gd name="T114" fmla="*/ 91 w 133"/>
                  <a:gd name="T115" fmla="*/ 202 h 278"/>
                  <a:gd name="T116" fmla="*/ 104 w 133"/>
                  <a:gd name="T117" fmla="*/ 170 h 278"/>
                  <a:gd name="T118" fmla="*/ 109 w 133"/>
                  <a:gd name="T119" fmla="*/ 80 h 278"/>
                  <a:gd name="T120" fmla="*/ 108 w 133"/>
                  <a:gd name="T121" fmla="*/ 79 h 278"/>
                  <a:gd name="T122" fmla="*/ 104 w 133"/>
                  <a:gd name="T123" fmla="*/ 0 h 278"/>
                  <a:gd name="T124" fmla="*/ 119 w 133"/>
                  <a:gd name="T125" fmla="*/ 8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" h="278">
                    <a:moveTo>
                      <a:pt x="119" y="86"/>
                    </a:moveTo>
                    <a:cubicBezTo>
                      <a:pt x="118" y="89"/>
                      <a:pt x="118" y="93"/>
                      <a:pt x="120" y="97"/>
                    </a:cubicBezTo>
                    <a:cubicBezTo>
                      <a:pt x="122" y="129"/>
                      <a:pt x="115" y="163"/>
                      <a:pt x="106" y="194"/>
                    </a:cubicBezTo>
                    <a:cubicBezTo>
                      <a:pt x="107" y="194"/>
                      <a:pt x="107" y="195"/>
                      <a:pt x="107" y="195"/>
                    </a:cubicBezTo>
                    <a:cubicBezTo>
                      <a:pt x="118" y="170"/>
                      <a:pt x="122" y="138"/>
                      <a:pt x="123" y="108"/>
                    </a:cubicBezTo>
                    <a:cubicBezTo>
                      <a:pt x="122" y="96"/>
                      <a:pt x="120" y="83"/>
                      <a:pt x="120" y="70"/>
                    </a:cubicBezTo>
                    <a:cubicBezTo>
                      <a:pt x="118" y="67"/>
                      <a:pt x="119" y="61"/>
                      <a:pt x="117" y="58"/>
                    </a:cubicBezTo>
                    <a:cubicBezTo>
                      <a:pt x="116" y="45"/>
                      <a:pt x="113" y="30"/>
                      <a:pt x="111" y="18"/>
                    </a:cubicBezTo>
                    <a:cubicBezTo>
                      <a:pt x="118" y="39"/>
                      <a:pt x="128" y="59"/>
                      <a:pt x="129" y="82"/>
                    </a:cubicBezTo>
                    <a:cubicBezTo>
                      <a:pt x="133" y="123"/>
                      <a:pt x="130" y="163"/>
                      <a:pt x="112" y="200"/>
                    </a:cubicBezTo>
                    <a:cubicBezTo>
                      <a:pt x="105" y="221"/>
                      <a:pt x="90" y="236"/>
                      <a:pt x="76" y="253"/>
                    </a:cubicBezTo>
                    <a:cubicBezTo>
                      <a:pt x="64" y="266"/>
                      <a:pt x="48" y="270"/>
                      <a:pt x="35" y="278"/>
                    </a:cubicBezTo>
                    <a:cubicBezTo>
                      <a:pt x="30" y="278"/>
                      <a:pt x="26" y="278"/>
                      <a:pt x="23" y="276"/>
                    </a:cubicBezTo>
                    <a:cubicBezTo>
                      <a:pt x="21" y="267"/>
                      <a:pt x="14" y="276"/>
                      <a:pt x="9" y="271"/>
                    </a:cubicBezTo>
                    <a:cubicBezTo>
                      <a:pt x="23" y="261"/>
                      <a:pt x="26" y="241"/>
                      <a:pt x="22" y="226"/>
                    </a:cubicBezTo>
                    <a:cubicBezTo>
                      <a:pt x="13" y="204"/>
                      <a:pt x="1" y="181"/>
                      <a:pt x="1" y="155"/>
                    </a:cubicBezTo>
                    <a:cubicBezTo>
                      <a:pt x="0" y="144"/>
                      <a:pt x="4" y="130"/>
                      <a:pt x="1" y="119"/>
                    </a:cubicBezTo>
                    <a:cubicBezTo>
                      <a:pt x="13" y="137"/>
                      <a:pt x="6" y="159"/>
                      <a:pt x="15" y="178"/>
                    </a:cubicBezTo>
                    <a:cubicBezTo>
                      <a:pt x="20" y="198"/>
                      <a:pt x="27" y="217"/>
                      <a:pt x="27" y="238"/>
                    </a:cubicBezTo>
                    <a:cubicBezTo>
                      <a:pt x="28" y="240"/>
                      <a:pt x="27" y="244"/>
                      <a:pt x="29" y="245"/>
                    </a:cubicBezTo>
                    <a:cubicBezTo>
                      <a:pt x="31" y="238"/>
                      <a:pt x="31" y="232"/>
                      <a:pt x="29" y="225"/>
                    </a:cubicBezTo>
                    <a:cubicBezTo>
                      <a:pt x="30" y="220"/>
                      <a:pt x="28" y="214"/>
                      <a:pt x="28" y="210"/>
                    </a:cubicBezTo>
                    <a:cubicBezTo>
                      <a:pt x="26" y="207"/>
                      <a:pt x="26" y="203"/>
                      <a:pt x="25" y="200"/>
                    </a:cubicBezTo>
                    <a:cubicBezTo>
                      <a:pt x="20" y="183"/>
                      <a:pt x="13" y="167"/>
                      <a:pt x="13" y="148"/>
                    </a:cubicBezTo>
                    <a:cubicBezTo>
                      <a:pt x="12" y="138"/>
                      <a:pt x="9" y="127"/>
                      <a:pt x="4" y="119"/>
                    </a:cubicBezTo>
                    <a:cubicBezTo>
                      <a:pt x="4" y="115"/>
                      <a:pt x="0" y="111"/>
                      <a:pt x="1" y="107"/>
                    </a:cubicBezTo>
                    <a:cubicBezTo>
                      <a:pt x="13" y="125"/>
                      <a:pt x="19" y="143"/>
                      <a:pt x="23" y="164"/>
                    </a:cubicBezTo>
                    <a:cubicBezTo>
                      <a:pt x="32" y="188"/>
                      <a:pt x="38" y="215"/>
                      <a:pt x="37" y="242"/>
                    </a:cubicBezTo>
                    <a:cubicBezTo>
                      <a:pt x="41" y="232"/>
                      <a:pt x="39" y="222"/>
                      <a:pt x="39" y="211"/>
                    </a:cubicBezTo>
                    <a:cubicBezTo>
                      <a:pt x="37" y="187"/>
                      <a:pt x="26" y="165"/>
                      <a:pt x="22" y="142"/>
                    </a:cubicBezTo>
                    <a:cubicBezTo>
                      <a:pt x="17" y="127"/>
                      <a:pt x="9" y="113"/>
                      <a:pt x="1" y="99"/>
                    </a:cubicBezTo>
                    <a:cubicBezTo>
                      <a:pt x="11" y="118"/>
                      <a:pt x="30" y="129"/>
                      <a:pt x="35" y="150"/>
                    </a:cubicBezTo>
                    <a:cubicBezTo>
                      <a:pt x="43" y="167"/>
                      <a:pt x="40" y="188"/>
                      <a:pt x="46" y="206"/>
                    </a:cubicBezTo>
                    <a:cubicBezTo>
                      <a:pt x="46" y="211"/>
                      <a:pt x="47" y="216"/>
                      <a:pt x="47" y="221"/>
                    </a:cubicBezTo>
                    <a:cubicBezTo>
                      <a:pt x="48" y="222"/>
                      <a:pt x="48" y="222"/>
                      <a:pt x="48" y="222"/>
                    </a:cubicBezTo>
                    <a:cubicBezTo>
                      <a:pt x="50" y="216"/>
                      <a:pt x="49" y="209"/>
                      <a:pt x="48" y="203"/>
                    </a:cubicBezTo>
                    <a:cubicBezTo>
                      <a:pt x="45" y="195"/>
                      <a:pt x="45" y="183"/>
                      <a:pt x="45" y="173"/>
                    </a:cubicBezTo>
                    <a:cubicBezTo>
                      <a:pt x="42" y="149"/>
                      <a:pt x="30" y="126"/>
                      <a:pt x="11" y="108"/>
                    </a:cubicBezTo>
                    <a:cubicBezTo>
                      <a:pt x="32" y="120"/>
                      <a:pt x="52" y="139"/>
                      <a:pt x="56" y="164"/>
                    </a:cubicBezTo>
                    <a:cubicBezTo>
                      <a:pt x="57" y="176"/>
                      <a:pt x="51" y="188"/>
                      <a:pt x="55" y="199"/>
                    </a:cubicBezTo>
                    <a:cubicBezTo>
                      <a:pt x="57" y="199"/>
                      <a:pt x="54" y="197"/>
                      <a:pt x="56" y="197"/>
                    </a:cubicBezTo>
                    <a:cubicBezTo>
                      <a:pt x="56" y="197"/>
                      <a:pt x="57" y="197"/>
                      <a:pt x="58" y="197"/>
                    </a:cubicBezTo>
                    <a:cubicBezTo>
                      <a:pt x="60" y="196"/>
                      <a:pt x="60" y="194"/>
                      <a:pt x="61" y="192"/>
                    </a:cubicBezTo>
                    <a:cubicBezTo>
                      <a:pt x="78" y="183"/>
                      <a:pt x="84" y="166"/>
                      <a:pt x="83" y="149"/>
                    </a:cubicBezTo>
                    <a:cubicBezTo>
                      <a:pt x="78" y="121"/>
                      <a:pt x="75" y="89"/>
                      <a:pt x="87" y="62"/>
                    </a:cubicBezTo>
                    <a:cubicBezTo>
                      <a:pt x="89" y="56"/>
                      <a:pt x="91" y="50"/>
                      <a:pt x="93" y="44"/>
                    </a:cubicBezTo>
                    <a:cubicBezTo>
                      <a:pt x="93" y="62"/>
                      <a:pt x="89" y="83"/>
                      <a:pt x="88" y="103"/>
                    </a:cubicBezTo>
                    <a:cubicBezTo>
                      <a:pt x="89" y="105"/>
                      <a:pt x="89" y="109"/>
                      <a:pt x="89" y="112"/>
                    </a:cubicBezTo>
                    <a:cubicBezTo>
                      <a:pt x="93" y="134"/>
                      <a:pt x="91" y="161"/>
                      <a:pt x="85" y="182"/>
                    </a:cubicBezTo>
                    <a:cubicBezTo>
                      <a:pt x="82" y="188"/>
                      <a:pt x="79" y="196"/>
                      <a:pt x="74" y="202"/>
                    </a:cubicBezTo>
                    <a:cubicBezTo>
                      <a:pt x="75" y="203"/>
                      <a:pt x="75" y="203"/>
                      <a:pt x="75" y="203"/>
                    </a:cubicBezTo>
                    <a:cubicBezTo>
                      <a:pt x="84" y="192"/>
                      <a:pt x="89" y="179"/>
                      <a:pt x="92" y="165"/>
                    </a:cubicBezTo>
                    <a:cubicBezTo>
                      <a:pt x="100" y="135"/>
                      <a:pt x="84" y="103"/>
                      <a:pt x="94" y="73"/>
                    </a:cubicBezTo>
                    <a:cubicBezTo>
                      <a:pt x="95" y="51"/>
                      <a:pt x="100" y="29"/>
                      <a:pt x="101" y="8"/>
                    </a:cubicBezTo>
                    <a:cubicBezTo>
                      <a:pt x="103" y="15"/>
                      <a:pt x="101" y="23"/>
                      <a:pt x="103" y="29"/>
                    </a:cubicBezTo>
                    <a:cubicBezTo>
                      <a:pt x="107" y="64"/>
                      <a:pt x="105" y="102"/>
                      <a:pt x="105" y="138"/>
                    </a:cubicBezTo>
                    <a:cubicBezTo>
                      <a:pt x="104" y="161"/>
                      <a:pt x="99" y="182"/>
                      <a:pt x="91" y="202"/>
                    </a:cubicBezTo>
                    <a:cubicBezTo>
                      <a:pt x="91" y="202"/>
                      <a:pt x="91" y="202"/>
                      <a:pt x="91" y="202"/>
                    </a:cubicBezTo>
                    <a:cubicBezTo>
                      <a:pt x="98" y="192"/>
                      <a:pt x="99" y="181"/>
                      <a:pt x="104" y="170"/>
                    </a:cubicBezTo>
                    <a:cubicBezTo>
                      <a:pt x="109" y="136"/>
                      <a:pt x="108" y="114"/>
                      <a:pt x="109" y="80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10" y="52"/>
                      <a:pt x="105" y="26"/>
                      <a:pt x="104" y="0"/>
                    </a:cubicBezTo>
                    <a:cubicBezTo>
                      <a:pt x="110" y="28"/>
                      <a:pt x="114" y="58"/>
                      <a:pt x="119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9" name="Freeform 111"/>
              <p:cNvSpPr/>
              <p:nvPr/>
            </p:nvSpPr>
            <p:spPr bwMode="auto">
              <a:xfrm>
                <a:off x="2646" y="2386"/>
                <a:ext cx="119" cy="128"/>
              </a:xfrm>
              <a:custGeom>
                <a:avLst/>
                <a:gdLst>
                  <a:gd name="T0" fmla="*/ 50 w 50"/>
                  <a:gd name="T1" fmla="*/ 32 h 54"/>
                  <a:gd name="T2" fmla="*/ 36 w 50"/>
                  <a:gd name="T3" fmla="*/ 51 h 54"/>
                  <a:gd name="T4" fmla="*/ 17 w 50"/>
                  <a:gd name="T5" fmla="*/ 50 h 54"/>
                  <a:gd name="T6" fmla="*/ 16 w 50"/>
                  <a:gd name="T7" fmla="*/ 47 h 54"/>
                  <a:gd name="T8" fmla="*/ 15 w 50"/>
                  <a:gd name="T9" fmla="*/ 48 h 54"/>
                  <a:gd name="T10" fmla="*/ 2 w 50"/>
                  <a:gd name="T11" fmla="*/ 33 h 54"/>
                  <a:gd name="T12" fmla="*/ 3 w 50"/>
                  <a:gd name="T13" fmla="*/ 32 h 54"/>
                  <a:gd name="T14" fmla="*/ 3 w 50"/>
                  <a:gd name="T15" fmla="*/ 25 h 54"/>
                  <a:gd name="T16" fmla="*/ 6 w 50"/>
                  <a:gd name="T17" fmla="*/ 10 h 54"/>
                  <a:gd name="T18" fmla="*/ 29 w 50"/>
                  <a:gd name="T19" fmla="*/ 7 h 54"/>
                  <a:gd name="T20" fmla="*/ 38 w 50"/>
                  <a:gd name="T21" fmla="*/ 0 h 54"/>
                  <a:gd name="T22" fmla="*/ 50 w 50"/>
                  <a:gd name="T23" fmla="*/ 3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54">
                    <a:moveTo>
                      <a:pt x="50" y="32"/>
                    </a:moveTo>
                    <a:cubicBezTo>
                      <a:pt x="50" y="40"/>
                      <a:pt x="44" y="47"/>
                      <a:pt x="36" y="51"/>
                    </a:cubicBezTo>
                    <a:cubicBezTo>
                      <a:pt x="31" y="53"/>
                      <a:pt x="22" y="54"/>
                      <a:pt x="17" y="50"/>
                    </a:cubicBezTo>
                    <a:cubicBezTo>
                      <a:pt x="18" y="49"/>
                      <a:pt x="17" y="48"/>
                      <a:pt x="16" y="47"/>
                    </a:cubicBezTo>
                    <a:cubicBezTo>
                      <a:pt x="16" y="47"/>
                      <a:pt x="15" y="48"/>
                      <a:pt x="15" y="48"/>
                    </a:cubicBezTo>
                    <a:cubicBezTo>
                      <a:pt x="8" y="48"/>
                      <a:pt x="5" y="38"/>
                      <a:pt x="2" y="33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0" y="30"/>
                      <a:pt x="3" y="28"/>
                      <a:pt x="3" y="25"/>
                    </a:cubicBezTo>
                    <a:cubicBezTo>
                      <a:pt x="3" y="20"/>
                      <a:pt x="5" y="15"/>
                      <a:pt x="6" y="10"/>
                    </a:cubicBezTo>
                    <a:cubicBezTo>
                      <a:pt x="14" y="14"/>
                      <a:pt x="22" y="10"/>
                      <a:pt x="29" y="7"/>
                    </a:cubicBezTo>
                    <a:cubicBezTo>
                      <a:pt x="32" y="4"/>
                      <a:pt x="34" y="2"/>
                      <a:pt x="38" y="0"/>
                    </a:cubicBezTo>
                    <a:cubicBezTo>
                      <a:pt x="37" y="11"/>
                      <a:pt x="41" y="24"/>
                      <a:pt x="5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0" name="Freeform 112"/>
              <p:cNvSpPr/>
              <p:nvPr/>
            </p:nvSpPr>
            <p:spPr bwMode="auto">
              <a:xfrm>
                <a:off x="2852" y="2410"/>
                <a:ext cx="123" cy="109"/>
              </a:xfrm>
              <a:custGeom>
                <a:avLst/>
                <a:gdLst>
                  <a:gd name="T0" fmla="*/ 52 w 52"/>
                  <a:gd name="T1" fmla="*/ 27 h 46"/>
                  <a:gd name="T2" fmla="*/ 35 w 52"/>
                  <a:gd name="T3" fmla="*/ 43 h 46"/>
                  <a:gd name="T4" fmla="*/ 23 w 52"/>
                  <a:gd name="T5" fmla="*/ 42 h 46"/>
                  <a:gd name="T6" fmla="*/ 10 w 52"/>
                  <a:gd name="T7" fmla="*/ 36 h 46"/>
                  <a:gd name="T8" fmla="*/ 3 w 52"/>
                  <a:gd name="T9" fmla="*/ 8 h 46"/>
                  <a:gd name="T10" fmla="*/ 27 w 52"/>
                  <a:gd name="T11" fmla="*/ 10 h 46"/>
                  <a:gd name="T12" fmla="*/ 39 w 52"/>
                  <a:gd name="T13" fmla="*/ 0 h 46"/>
                  <a:gd name="T14" fmla="*/ 52 w 52"/>
                  <a:gd name="T15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46">
                    <a:moveTo>
                      <a:pt x="52" y="27"/>
                    </a:moveTo>
                    <a:cubicBezTo>
                      <a:pt x="51" y="34"/>
                      <a:pt x="42" y="40"/>
                      <a:pt x="35" y="43"/>
                    </a:cubicBezTo>
                    <a:cubicBezTo>
                      <a:pt x="30" y="44"/>
                      <a:pt x="26" y="46"/>
                      <a:pt x="23" y="42"/>
                    </a:cubicBezTo>
                    <a:cubicBezTo>
                      <a:pt x="18" y="44"/>
                      <a:pt x="14" y="38"/>
                      <a:pt x="10" y="36"/>
                    </a:cubicBezTo>
                    <a:cubicBezTo>
                      <a:pt x="4" y="27"/>
                      <a:pt x="0" y="20"/>
                      <a:pt x="3" y="8"/>
                    </a:cubicBezTo>
                    <a:cubicBezTo>
                      <a:pt x="11" y="11"/>
                      <a:pt x="18" y="12"/>
                      <a:pt x="27" y="10"/>
                    </a:cubicBezTo>
                    <a:cubicBezTo>
                      <a:pt x="31" y="7"/>
                      <a:pt x="36" y="5"/>
                      <a:pt x="39" y="0"/>
                    </a:cubicBezTo>
                    <a:cubicBezTo>
                      <a:pt x="39" y="10"/>
                      <a:pt x="42" y="21"/>
                      <a:pt x="5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1" name="Freeform 113"/>
              <p:cNvSpPr/>
              <p:nvPr/>
            </p:nvSpPr>
            <p:spPr bwMode="auto">
              <a:xfrm>
                <a:off x="2580" y="2431"/>
                <a:ext cx="47" cy="17"/>
              </a:xfrm>
              <a:custGeom>
                <a:avLst/>
                <a:gdLst>
                  <a:gd name="T0" fmla="*/ 19 w 20"/>
                  <a:gd name="T1" fmla="*/ 6 h 7"/>
                  <a:gd name="T2" fmla="*/ 0 w 20"/>
                  <a:gd name="T3" fmla="*/ 6 h 7"/>
                  <a:gd name="T4" fmla="*/ 20 w 20"/>
                  <a:gd name="T5" fmla="*/ 0 h 7"/>
                  <a:gd name="T6" fmla="*/ 19 w 20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7">
                    <a:moveTo>
                      <a:pt x="19" y="6"/>
                    </a:moveTo>
                    <a:cubicBezTo>
                      <a:pt x="13" y="5"/>
                      <a:pt x="6" y="7"/>
                      <a:pt x="0" y="6"/>
                    </a:cubicBezTo>
                    <a:cubicBezTo>
                      <a:pt x="6" y="4"/>
                      <a:pt x="13" y="1"/>
                      <a:pt x="20" y="0"/>
                    </a:cubicBezTo>
                    <a:lnTo>
                      <a:pt x="19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2" name="Freeform 114"/>
              <p:cNvSpPr/>
              <p:nvPr/>
            </p:nvSpPr>
            <p:spPr bwMode="auto">
              <a:xfrm>
                <a:off x="2765" y="2453"/>
                <a:ext cx="130" cy="108"/>
              </a:xfrm>
              <a:custGeom>
                <a:avLst/>
                <a:gdLst>
                  <a:gd name="T0" fmla="*/ 55 w 55"/>
                  <a:gd name="T1" fmla="*/ 28 h 46"/>
                  <a:gd name="T2" fmla="*/ 41 w 55"/>
                  <a:gd name="T3" fmla="*/ 43 h 46"/>
                  <a:gd name="T4" fmla="*/ 16 w 55"/>
                  <a:gd name="T5" fmla="*/ 41 h 46"/>
                  <a:gd name="T6" fmla="*/ 4 w 55"/>
                  <a:gd name="T7" fmla="*/ 7 h 46"/>
                  <a:gd name="T8" fmla="*/ 28 w 55"/>
                  <a:gd name="T9" fmla="*/ 6 h 46"/>
                  <a:gd name="T10" fmla="*/ 36 w 55"/>
                  <a:gd name="T11" fmla="*/ 0 h 46"/>
                  <a:gd name="T12" fmla="*/ 55 w 55"/>
                  <a:gd name="T13" fmla="*/ 2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46">
                    <a:moveTo>
                      <a:pt x="55" y="28"/>
                    </a:moveTo>
                    <a:cubicBezTo>
                      <a:pt x="53" y="34"/>
                      <a:pt x="47" y="39"/>
                      <a:pt x="41" y="43"/>
                    </a:cubicBezTo>
                    <a:cubicBezTo>
                      <a:pt x="33" y="46"/>
                      <a:pt x="23" y="46"/>
                      <a:pt x="16" y="41"/>
                    </a:cubicBezTo>
                    <a:cubicBezTo>
                      <a:pt x="8" y="31"/>
                      <a:pt x="0" y="20"/>
                      <a:pt x="4" y="7"/>
                    </a:cubicBezTo>
                    <a:cubicBezTo>
                      <a:pt x="10" y="12"/>
                      <a:pt x="21" y="11"/>
                      <a:pt x="28" y="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10"/>
                      <a:pt x="44" y="23"/>
                      <a:pt x="5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3" name="Freeform 115"/>
              <p:cNvSpPr/>
              <p:nvPr/>
            </p:nvSpPr>
            <p:spPr bwMode="auto">
              <a:xfrm>
                <a:off x="2968" y="2476"/>
                <a:ext cx="97" cy="81"/>
              </a:xfrm>
              <a:custGeom>
                <a:avLst/>
                <a:gdLst>
                  <a:gd name="T0" fmla="*/ 16 w 41"/>
                  <a:gd name="T1" fmla="*/ 3 h 34"/>
                  <a:gd name="T2" fmla="*/ 36 w 41"/>
                  <a:gd name="T3" fmla="*/ 15 h 34"/>
                  <a:gd name="T4" fmla="*/ 41 w 41"/>
                  <a:gd name="T5" fmla="*/ 27 h 34"/>
                  <a:gd name="T6" fmla="*/ 23 w 41"/>
                  <a:gd name="T7" fmla="*/ 34 h 34"/>
                  <a:gd name="T8" fmla="*/ 4 w 41"/>
                  <a:gd name="T9" fmla="*/ 21 h 34"/>
                  <a:gd name="T10" fmla="*/ 7 w 41"/>
                  <a:gd name="T11" fmla="*/ 0 h 34"/>
                  <a:gd name="T12" fmla="*/ 16 w 41"/>
                  <a:gd name="T13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4">
                    <a:moveTo>
                      <a:pt x="16" y="3"/>
                    </a:moveTo>
                    <a:cubicBezTo>
                      <a:pt x="21" y="10"/>
                      <a:pt x="29" y="15"/>
                      <a:pt x="36" y="15"/>
                    </a:cubicBezTo>
                    <a:cubicBezTo>
                      <a:pt x="37" y="20"/>
                      <a:pt x="39" y="23"/>
                      <a:pt x="41" y="27"/>
                    </a:cubicBezTo>
                    <a:cubicBezTo>
                      <a:pt x="37" y="32"/>
                      <a:pt x="29" y="34"/>
                      <a:pt x="23" y="34"/>
                    </a:cubicBezTo>
                    <a:cubicBezTo>
                      <a:pt x="14" y="34"/>
                      <a:pt x="8" y="28"/>
                      <a:pt x="4" y="21"/>
                    </a:cubicBezTo>
                    <a:cubicBezTo>
                      <a:pt x="2" y="15"/>
                      <a:pt x="0" y="6"/>
                      <a:pt x="7" y="0"/>
                    </a:cubicBezTo>
                    <a:cubicBezTo>
                      <a:pt x="9" y="2"/>
                      <a:pt x="13" y="3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5" name="Freeform 116"/>
              <p:cNvSpPr/>
              <p:nvPr/>
            </p:nvSpPr>
            <p:spPr bwMode="auto">
              <a:xfrm>
                <a:off x="4797" y="2614"/>
                <a:ext cx="78" cy="85"/>
              </a:xfrm>
              <a:custGeom>
                <a:avLst/>
                <a:gdLst>
                  <a:gd name="T0" fmla="*/ 19 w 33"/>
                  <a:gd name="T1" fmla="*/ 9 h 36"/>
                  <a:gd name="T2" fmla="*/ 33 w 33"/>
                  <a:gd name="T3" fmla="*/ 28 h 36"/>
                  <a:gd name="T4" fmla="*/ 31 w 33"/>
                  <a:gd name="T5" fmla="*/ 36 h 36"/>
                  <a:gd name="T6" fmla="*/ 0 w 33"/>
                  <a:gd name="T7" fmla="*/ 1 h 36"/>
                  <a:gd name="T8" fmla="*/ 3 w 33"/>
                  <a:gd name="T9" fmla="*/ 2 h 36"/>
                  <a:gd name="T10" fmla="*/ 19 w 33"/>
                  <a:gd name="T11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6">
                    <a:moveTo>
                      <a:pt x="19" y="9"/>
                    </a:moveTo>
                    <a:cubicBezTo>
                      <a:pt x="24" y="14"/>
                      <a:pt x="30" y="21"/>
                      <a:pt x="33" y="28"/>
                    </a:cubicBezTo>
                    <a:cubicBezTo>
                      <a:pt x="33" y="31"/>
                      <a:pt x="32" y="34"/>
                      <a:pt x="31" y="36"/>
                    </a:cubicBezTo>
                    <a:cubicBezTo>
                      <a:pt x="25" y="22"/>
                      <a:pt x="15" y="7"/>
                      <a:pt x="0" y="1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9" y="3"/>
                      <a:pt x="14" y="5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6" name="Freeform 117"/>
              <p:cNvSpPr/>
              <p:nvPr/>
            </p:nvSpPr>
            <p:spPr bwMode="auto">
              <a:xfrm>
                <a:off x="4778" y="2616"/>
                <a:ext cx="90" cy="135"/>
              </a:xfrm>
              <a:custGeom>
                <a:avLst/>
                <a:gdLst>
                  <a:gd name="T0" fmla="*/ 38 w 38"/>
                  <a:gd name="T1" fmla="*/ 40 h 57"/>
                  <a:gd name="T2" fmla="*/ 34 w 38"/>
                  <a:gd name="T3" fmla="*/ 57 h 57"/>
                  <a:gd name="T4" fmla="*/ 0 w 38"/>
                  <a:gd name="T5" fmla="*/ 0 h 57"/>
                  <a:gd name="T6" fmla="*/ 38 w 38"/>
                  <a:gd name="T7" fmla="*/ 4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57">
                    <a:moveTo>
                      <a:pt x="38" y="40"/>
                    </a:moveTo>
                    <a:cubicBezTo>
                      <a:pt x="36" y="45"/>
                      <a:pt x="35" y="51"/>
                      <a:pt x="34" y="57"/>
                    </a:cubicBezTo>
                    <a:cubicBezTo>
                      <a:pt x="29" y="36"/>
                      <a:pt x="21" y="13"/>
                      <a:pt x="0" y="0"/>
                    </a:cubicBezTo>
                    <a:cubicBezTo>
                      <a:pt x="17" y="8"/>
                      <a:pt x="31" y="22"/>
                      <a:pt x="3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7" name="Freeform 118"/>
              <p:cNvSpPr/>
              <p:nvPr/>
            </p:nvSpPr>
            <p:spPr bwMode="auto">
              <a:xfrm>
                <a:off x="4785" y="2630"/>
                <a:ext cx="71" cy="187"/>
              </a:xfrm>
              <a:custGeom>
                <a:avLst/>
                <a:gdLst>
                  <a:gd name="T0" fmla="*/ 30 w 30"/>
                  <a:gd name="T1" fmla="*/ 55 h 79"/>
                  <a:gd name="T2" fmla="*/ 29 w 30"/>
                  <a:gd name="T3" fmla="*/ 79 h 79"/>
                  <a:gd name="T4" fmla="*/ 8 w 30"/>
                  <a:gd name="T5" fmla="*/ 13 h 79"/>
                  <a:gd name="T6" fmla="*/ 0 w 30"/>
                  <a:gd name="T7" fmla="*/ 0 h 79"/>
                  <a:gd name="T8" fmla="*/ 30 w 30"/>
                  <a:gd name="T9" fmla="*/ 5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9">
                    <a:moveTo>
                      <a:pt x="30" y="55"/>
                    </a:moveTo>
                    <a:cubicBezTo>
                      <a:pt x="30" y="62"/>
                      <a:pt x="29" y="72"/>
                      <a:pt x="29" y="79"/>
                    </a:cubicBezTo>
                    <a:cubicBezTo>
                      <a:pt x="20" y="58"/>
                      <a:pt x="19" y="33"/>
                      <a:pt x="8" y="13"/>
                    </a:cubicBezTo>
                    <a:cubicBezTo>
                      <a:pt x="5" y="8"/>
                      <a:pt x="1" y="4"/>
                      <a:pt x="0" y="0"/>
                    </a:cubicBezTo>
                    <a:cubicBezTo>
                      <a:pt x="17" y="13"/>
                      <a:pt x="25" y="35"/>
                      <a:pt x="3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8" name="Freeform 119"/>
              <p:cNvSpPr/>
              <p:nvPr/>
            </p:nvSpPr>
            <p:spPr bwMode="auto">
              <a:xfrm>
                <a:off x="2641" y="2476"/>
                <a:ext cx="31" cy="55"/>
              </a:xfrm>
              <a:custGeom>
                <a:avLst/>
                <a:gdLst>
                  <a:gd name="T0" fmla="*/ 13 w 13"/>
                  <a:gd name="T1" fmla="*/ 13 h 23"/>
                  <a:gd name="T2" fmla="*/ 1 w 13"/>
                  <a:gd name="T3" fmla="*/ 23 h 23"/>
                  <a:gd name="T4" fmla="*/ 0 w 13"/>
                  <a:gd name="T5" fmla="*/ 22 h 23"/>
                  <a:gd name="T6" fmla="*/ 3 w 13"/>
                  <a:gd name="T7" fmla="*/ 0 h 23"/>
                  <a:gd name="T8" fmla="*/ 13 w 13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3">
                    <a:moveTo>
                      <a:pt x="13" y="13"/>
                    </a:moveTo>
                    <a:cubicBezTo>
                      <a:pt x="11" y="18"/>
                      <a:pt x="6" y="21"/>
                      <a:pt x="1" y="2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5"/>
                      <a:pt x="8" y="10"/>
                      <a:pt x="1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9" name="Freeform 120"/>
              <p:cNvSpPr/>
              <p:nvPr/>
            </p:nvSpPr>
            <p:spPr bwMode="auto">
              <a:xfrm>
                <a:off x="2897" y="2502"/>
                <a:ext cx="114" cy="109"/>
              </a:xfrm>
              <a:custGeom>
                <a:avLst/>
                <a:gdLst>
                  <a:gd name="T0" fmla="*/ 42 w 48"/>
                  <a:gd name="T1" fmla="*/ 23 h 46"/>
                  <a:gd name="T2" fmla="*/ 48 w 48"/>
                  <a:gd name="T3" fmla="*/ 26 h 46"/>
                  <a:gd name="T4" fmla="*/ 28 w 48"/>
                  <a:gd name="T5" fmla="*/ 45 h 46"/>
                  <a:gd name="T6" fmla="*/ 10 w 48"/>
                  <a:gd name="T7" fmla="*/ 40 h 46"/>
                  <a:gd name="T8" fmla="*/ 3 w 48"/>
                  <a:gd name="T9" fmla="*/ 8 h 46"/>
                  <a:gd name="T10" fmla="*/ 29 w 48"/>
                  <a:gd name="T11" fmla="*/ 0 h 46"/>
                  <a:gd name="T12" fmla="*/ 42 w 48"/>
                  <a:gd name="T13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6">
                    <a:moveTo>
                      <a:pt x="42" y="23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45" y="35"/>
                      <a:pt x="37" y="42"/>
                      <a:pt x="28" y="45"/>
                    </a:cubicBezTo>
                    <a:cubicBezTo>
                      <a:pt x="21" y="46"/>
                      <a:pt x="15" y="44"/>
                      <a:pt x="10" y="40"/>
                    </a:cubicBezTo>
                    <a:cubicBezTo>
                      <a:pt x="3" y="31"/>
                      <a:pt x="0" y="19"/>
                      <a:pt x="3" y="8"/>
                    </a:cubicBezTo>
                    <a:cubicBezTo>
                      <a:pt x="12" y="10"/>
                      <a:pt x="22" y="7"/>
                      <a:pt x="29" y="0"/>
                    </a:cubicBezTo>
                    <a:cubicBezTo>
                      <a:pt x="27" y="9"/>
                      <a:pt x="35" y="18"/>
                      <a:pt x="4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0" name="Freeform 121"/>
              <p:cNvSpPr/>
              <p:nvPr/>
            </p:nvSpPr>
            <p:spPr bwMode="auto">
              <a:xfrm>
                <a:off x="4778" y="2633"/>
                <a:ext cx="83" cy="232"/>
              </a:xfrm>
              <a:custGeom>
                <a:avLst/>
                <a:gdLst>
                  <a:gd name="T0" fmla="*/ 25 w 35"/>
                  <a:gd name="T1" fmla="*/ 68 h 98"/>
                  <a:gd name="T2" fmla="*/ 32 w 35"/>
                  <a:gd name="T3" fmla="*/ 82 h 98"/>
                  <a:gd name="T4" fmla="*/ 35 w 35"/>
                  <a:gd name="T5" fmla="*/ 98 h 98"/>
                  <a:gd name="T6" fmla="*/ 6 w 35"/>
                  <a:gd name="T7" fmla="*/ 20 h 98"/>
                  <a:gd name="T8" fmla="*/ 2 w 35"/>
                  <a:gd name="T9" fmla="*/ 3 h 98"/>
                  <a:gd name="T10" fmla="*/ 1 w 35"/>
                  <a:gd name="T11" fmla="*/ 0 h 98"/>
                  <a:gd name="T12" fmla="*/ 25 w 35"/>
                  <a:gd name="T13" fmla="*/ 6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98">
                    <a:moveTo>
                      <a:pt x="25" y="68"/>
                    </a:moveTo>
                    <a:cubicBezTo>
                      <a:pt x="27" y="73"/>
                      <a:pt x="30" y="78"/>
                      <a:pt x="32" y="82"/>
                    </a:cubicBezTo>
                    <a:cubicBezTo>
                      <a:pt x="34" y="87"/>
                      <a:pt x="34" y="93"/>
                      <a:pt x="35" y="98"/>
                    </a:cubicBezTo>
                    <a:cubicBezTo>
                      <a:pt x="17" y="75"/>
                      <a:pt x="10" y="47"/>
                      <a:pt x="6" y="20"/>
                    </a:cubicBezTo>
                    <a:cubicBezTo>
                      <a:pt x="5" y="14"/>
                      <a:pt x="4" y="9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4" y="20"/>
                      <a:pt x="20" y="45"/>
                      <a:pt x="25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1" name="Freeform 122"/>
              <p:cNvSpPr/>
              <p:nvPr/>
            </p:nvSpPr>
            <p:spPr bwMode="auto">
              <a:xfrm>
                <a:off x="2679" y="2488"/>
                <a:ext cx="126" cy="114"/>
              </a:xfrm>
              <a:custGeom>
                <a:avLst/>
                <a:gdLst>
                  <a:gd name="T0" fmla="*/ 53 w 53"/>
                  <a:gd name="T1" fmla="*/ 31 h 48"/>
                  <a:gd name="T2" fmla="*/ 38 w 53"/>
                  <a:gd name="T3" fmla="*/ 47 h 48"/>
                  <a:gd name="T4" fmla="*/ 15 w 53"/>
                  <a:gd name="T5" fmla="*/ 41 h 48"/>
                  <a:gd name="T6" fmla="*/ 2 w 53"/>
                  <a:gd name="T7" fmla="*/ 11 h 48"/>
                  <a:gd name="T8" fmla="*/ 24 w 53"/>
                  <a:gd name="T9" fmla="*/ 11 h 48"/>
                  <a:gd name="T10" fmla="*/ 36 w 53"/>
                  <a:gd name="T11" fmla="*/ 0 h 48"/>
                  <a:gd name="T12" fmla="*/ 53 w 53"/>
                  <a:gd name="T13" fmla="*/ 3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48">
                    <a:moveTo>
                      <a:pt x="53" y="31"/>
                    </a:moveTo>
                    <a:cubicBezTo>
                      <a:pt x="52" y="39"/>
                      <a:pt x="44" y="44"/>
                      <a:pt x="38" y="47"/>
                    </a:cubicBezTo>
                    <a:cubicBezTo>
                      <a:pt x="31" y="48"/>
                      <a:pt x="21" y="46"/>
                      <a:pt x="15" y="41"/>
                    </a:cubicBezTo>
                    <a:cubicBezTo>
                      <a:pt x="6" y="34"/>
                      <a:pt x="0" y="23"/>
                      <a:pt x="2" y="11"/>
                    </a:cubicBezTo>
                    <a:cubicBezTo>
                      <a:pt x="8" y="14"/>
                      <a:pt x="18" y="14"/>
                      <a:pt x="24" y="11"/>
                    </a:cubicBezTo>
                    <a:cubicBezTo>
                      <a:pt x="28" y="7"/>
                      <a:pt x="34" y="5"/>
                      <a:pt x="36" y="0"/>
                    </a:cubicBezTo>
                    <a:cubicBezTo>
                      <a:pt x="36" y="12"/>
                      <a:pt x="44" y="23"/>
                      <a:pt x="5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2" name="Freeform 123"/>
              <p:cNvSpPr/>
              <p:nvPr/>
            </p:nvSpPr>
            <p:spPr bwMode="auto">
              <a:xfrm>
                <a:off x="2566" y="2500"/>
                <a:ext cx="54" cy="12"/>
              </a:xfrm>
              <a:custGeom>
                <a:avLst/>
                <a:gdLst>
                  <a:gd name="T0" fmla="*/ 22 w 23"/>
                  <a:gd name="T1" fmla="*/ 5 h 5"/>
                  <a:gd name="T2" fmla="*/ 0 w 23"/>
                  <a:gd name="T3" fmla="*/ 5 h 5"/>
                  <a:gd name="T4" fmla="*/ 23 w 23"/>
                  <a:gd name="T5" fmla="*/ 1 h 5"/>
                  <a:gd name="T6" fmla="*/ 22 w 2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">
                    <a:moveTo>
                      <a:pt x="22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6" y="1"/>
                      <a:pt x="15" y="0"/>
                      <a:pt x="23" y="1"/>
                    </a:cubicBezTo>
                    <a:lnTo>
                      <a:pt x="2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3" name="Freeform 124"/>
              <p:cNvSpPr/>
              <p:nvPr/>
            </p:nvSpPr>
            <p:spPr bwMode="auto">
              <a:xfrm>
                <a:off x="2632" y="2516"/>
                <a:ext cx="88" cy="133"/>
              </a:xfrm>
              <a:custGeom>
                <a:avLst/>
                <a:gdLst>
                  <a:gd name="T0" fmla="*/ 37 w 37"/>
                  <a:gd name="T1" fmla="*/ 35 h 56"/>
                  <a:gd name="T2" fmla="*/ 30 w 37"/>
                  <a:gd name="T3" fmla="*/ 46 h 56"/>
                  <a:gd name="T4" fmla="*/ 7 w 37"/>
                  <a:gd name="T5" fmla="*/ 53 h 56"/>
                  <a:gd name="T6" fmla="*/ 1 w 37"/>
                  <a:gd name="T7" fmla="*/ 39 h 56"/>
                  <a:gd name="T8" fmla="*/ 3 w 37"/>
                  <a:gd name="T9" fmla="*/ 10 h 56"/>
                  <a:gd name="T10" fmla="*/ 19 w 37"/>
                  <a:gd name="T11" fmla="*/ 0 h 56"/>
                  <a:gd name="T12" fmla="*/ 37 w 37"/>
                  <a:gd name="T13" fmla="*/ 3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6">
                    <a:moveTo>
                      <a:pt x="37" y="35"/>
                    </a:moveTo>
                    <a:cubicBezTo>
                      <a:pt x="33" y="37"/>
                      <a:pt x="32" y="42"/>
                      <a:pt x="30" y="46"/>
                    </a:cubicBezTo>
                    <a:cubicBezTo>
                      <a:pt x="23" y="51"/>
                      <a:pt x="16" y="56"/>
                      <a:pt x="7" y="53"/>
                    </a:cubicBezTo>
                    <a:cubicBezTo>
                      <a:pt x="0" y="52"/>
                      <a:pt x="2" y="45"/>
                      <a:pt x="1" y="39"/>
                    </a:cubicBezTo>
                    <a:cubicBezTo>
                      <a:pt x="1" y="30"/>
                      <a:pt x="1" y="19"/>
                      <a:pt x="3" y="10"/>
                    </a:cubicBezTo>
                    <a:cubicBezTo>
                      <a:pt x="10" y="10"/>
                      <a:pt x="15" y="4"/>
                      <a:pt x="19" y="0"/>
                    </a:cubicBezTo>
                    <a:cubicBezTo>
                      <a:pt x="16" y="15"/>
                      <a:pt x="26" y="27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4" name="Freeform 125"/>
              <p:cNvSpPr/>
              <p:nvPr/>
            </p:nvSpPr>
            <p:spPr bwMode="auto">
              <a:xfrm>
                <a:off x="3020" y="2547"/>
                <a:ext cx="86" cy="67"/>
              </a:xfrm>
              <a:custGeom>
                <a:avLst/>
                <a:gdLst>
                  <a:gd name="T0" fmla="*/ 36 w 36"/>
                  <a:gd name="T1" fmla="*/ 10 h 28"/>
                  <a:gd name="T2" fmla="*/ 25 w 36"/>
                  <a:gd name="T3" fmla="*/ 25 h 28"/>
                  <a:gd name="T4" fmla="*/ 12 w 36"/>
                  <a:gd name="T5" fmla="*/ 26 h 28"/>
                  <a:gd name="T6" fmla="*/ 0 w 36"/>
                  <a:gd name="T7" fmla="*/ 8 h 28"/>
                  <a:gd name="T8" fmla="*/ 22 w 36"/>
                  <a:gd name="T9" fmla="*/ 0 h 28"/>
                  <a:gd name="T10" fmla="*/ 36 w 36"/>
                  <a:gd name="T11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8">
                    <a:moveTo>
                      <a:pt x="36" y="10"/>
                    </a:moveTo>
                    <a:cubicBezTo>
                      <a:pt x="36" y="17"/>
                      <a:pt x="30" y="21"/>
                      <a:pt x="25" y="25"/>
                    </a:cubicBezTo>
                    <a:cubicBezTo>
                      <a:pt x="21" y="27"/>
                      <a:pt x="15" y="28"/>
                      <a:pt x="12" y="26"/>
                    </a:cubicBezTo>
                    <a:cubicBezTo>
                      <a:pt x="5" y="24"/>
                      <a:pt x="0" y="15"/>
                      <a:pt x="0" y="8"/>
                    </a:cubicBezTo>
                    <a:cubicBezTo>
                      <a:pt x="9" y="9"/>
                      <a:pt x="14" y="4"/>
                      <a:pt x="22" y="0"/>
                    </a:cubicBezTo>
                    <a:cubicBezTo>
                      <a:pt x="26" y="4"/>
                      <a:pt x="31" y="10"/>
                      <a:pt x="3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5" name="Freeform 126"/>
              <p:cNvSpPr/>
              <p:nvPr/>
            </p:nvSpPr>
            <p:spPr bwMode="auto">
              <a:xfrm>
                <a:off x="2805" y="2540"/>
                <a:ext cx="116" cy="104"/>
              </a:xfrm>
              <a:custGeom>
                <a:avLst/>
                <a:gdLst>
                  <a:gd name="T0" fmla="*/ 38 w 49"/>
                  <a:gd name="T1" fmla="*/ 0 h 44"/>
                  <a:gd name="T2" fmla="*/ 49 w 49"/>
                  <a:gd name="T3" fmla="*/ 27 h 44"/>
                  <a:gd name="T4" fmla="*/ 30 w 49"/>
                  <a:gd name="T5" fmla="*/ 44 h 44"/>
                  <a:gd name="T6" fmla="*/ 5 w 49"/>
                  <a:gd name="T7" fmla="*/ 30 h 44"/>
                  <a:gd name="T8" fmla="*/ 3 w 49"/>
                  <a:gd name="T9" fmla="*/ 11 h 44"/>
                  <a:gd name="T10" fmla="*/ 38 w 49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4">
                    <a:moveTo>
                      <a:pt x="38" y="0"/>
                    </a:moveTo>
                    <a:cubicBezTo>
                      <a:pt x="38" y="10"/>
                      <a:pt x="40" y="21"/>
                      <a:pt x="49" y="27"/>
                    </a:cubicBezTo>
                    <a:cubicBezTo>
                      <a:pt x="46" y="36"/>
                      <a:pt x="39" y="42"/>
                      <a:pt x="30" y="44"/>
                    </a:cubicBezTo>
                    <a:cubicBezTo>
                      <a:pt x="20" y="44"/>
                      <a:pt x="9" y="41"/>
                      <a:pt x="5" y="30"/>
                    </a:cubicBezTo>
                    <a:cubicBezTo>
                      <a:pt x="2" y="24"/>
                      <a:pt x="0" y="17"/>
                      <a:pt x="3" y="11"/>
                    </a:cubicBezTo>
                    <a:cubicBezTo>
                      <a:pt x="16" y="15"/>
                      <a:pt x="28" y="10"/>
                      <a:pt x="3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6" name="Freeform 127"/>
              <p:cNvSpPr/>
              <p:nvPr/>
            </p:nvSpPr>
            <p:spPr bwMode="auto">
              <a:xfrm>
                <a:off x="2930" y="2578"/>
                <a:ext cx="126" cy="92"/>
              </a:xfrm>
              <a:custGeom>
                <a:avLst/>
                <a:gdLst>
                  <a:gd name="T0" fmla="*/ 49 w 53"/>
                  <a:gd name="T1" fmla="*/ 17 h 39"/>
                  <a:gd name="T2" fmla="*/ 53 w 53"/>
                  <a:gd name="T3" fmla="*/ 18 h 39"/>
                  <a:gd name="T4" fmla="*/ 33 w 53"/>
                  <a:gd name="T5" fmla="*/ 38 h 39"/>
                  <a:gd name="T6" fmla="*/ 12 w 53"/>
                  <a:gd name="T7" fmla="*/ 35 h 39"/>
                  <a:gd name="T8" fmla="*/ 0 w 53"/>
                  <a:gd name="T9" fmla="*/ 14 h 39"/>
                  <a:gd name="T10" fmla="*/ 22 w 53"/>
                  <a:gd name="T11" fmla="*/ 13 h 39"/>
                  <a:gd name="T12" fmla="*/ 35 w 53"/>
                  <a:gd name="T13" fmla="*/ 0 h 39"/>
                  <a:gd name="T14" fmla="*/ 49 w 53"/>
                  <a:gd name="T15" fmla="*/ 1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39">
                    <a:moveTo>
                      <a:pt x="49" y="17"/>
                    </a:moveTo>
                    <a:cubicBezTo>
                      <a:pt x="53" y="18"/>
                      <a:pt x="53" y="18"/>
                      <a:pt x="53" y="18"/>
                    </a:cubicBezTo>
                    <a:cubicBezTo>
                      <a:pt x="51" y="26"/>
                      <a:pt x="42" y="33"/>
                      <a:pt x="33" y="38"/>
                    </a:cubicBezTo>
                    <a:cubicBezTo>
                      <a:pt x="26" y="39"/>
                      <a:pt x="18" y="39"/>
                      <a:pt x="12" y="35"/>
                    </a:cubicBezTo>
                    <a:cubicBezTo>
                      <a:pt x="4" y="30"/>
                      <a:pt x="1" y="22"/>
                      <a:pt x="0" y="14"/>
                    </a:cubicBezTo>
                    <a:cubicBezTo>
                      <a:pt x="7" y="20"/>
                      <a:pt x="15" y="15"/>
                      <a:pt x="22" y="13"/>
                    </a:cubicBezTo>
                    <a:cubicBezTo>
                      <a:pt x="27" y="9"/>
                      <a:pt x="32" y="5"/>
                      <a:pt x="35" y="0"/>
                    </a:cubicBezTo>
                    <a:cubicBezTo>
                      <a:pt x="37" y="7"/>
                      <a:pt x="43" y="14"/>
                      <a:pt x="4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7" name="Freeform 128"/>
              <p:cNvSpPr/>
              <p:nvPr/>
            </p:nvSpPr>
            <p:spPr bwMode="auto">
              <a:xfrm>
                <a:off x="2712" y="2588"/>
                <a:ext cx="126" cy="104"/>
              </a:xfrm>
              <a:custGeom>
                <a:avLst/>
                <a:gdLst>
                  <a:gd name="T0" fmla="*/ 53 w 53"/>
                  <a:gd name="T1" fmla="*/ 24 h 44"/>
                  <a:gd name="T2" fmla="*/ 37 w 53"/>
                  <a:gd name="T3" fmla="*/ 41 h 44"/>
                  <a:gd name="T4" fmla="*/ 30 w 53"/>
                  <a:gd name="T5" fmla="*/ 43 h 44"/>
                  <a:gd name="T6" fmla="*/ 3 w 53"/>
                  <a:gd name="T7" fmla="*/ 25 h 44"/>
                  <a:gd name="T8" fmla="*/ 2 w 53"/>
                  <a:gd name="T9" fmla="*/ 12 h 44"/>
                  <a:gd name="T10" fmla="*/ 8 w 53"/>
                  <a:gd name="T11" fmla="*/ 7 h 44"/>
                  <a:gd name="T12" fmla="*/ 37 w 53"/>
                  <a:gd name="T13" fmla="*/ 0 h 44"/>
                  <a:gd name="T14" fmla="*/ 53 w 53"/>
                  <a:gd name="T1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44">
                    <a:moveTo>
                      <a:pt x="53" y="24"/>
                    </a:moveTo>
                    <a:cubicBezTo>
                      <a:pt x="51" y="32"/>
                      <a:pt x="44" y="39"/>
                      <a:pt x="37" y="41"/>
                    </a:cubicBezTo>
                    <a:cubicBezTo>
                      <a:pt x="35" y="42"/>
                      <a:pt x="33" y="44"/>
                      <a:pt x="30" y="43"/>
                    </a:cubicBezTo>
                    <a:cubicBezTo>
                      <a:pt x="18" y="42"/>
                      <a:pt x="9" y="35"/>
                      <a:pt x="3" y="25"/>
                    </a:cubicBezTo>
                    <a:cubicBezTo>
                      <a:pt x="2" y="21"/>
                      <a:pt x="0" y="16"/>
                      <a:pt x="2" y="12"/>
                    </a:cubicBezTo>
                    <a:cubicBezTo>
                      <a:pt x="4" y="10"/>
                      <a:pt x="4" y="4"/>
                      <a:pt x="8" y="7"/>
                    </a:cubicBezTo>
                    <a:cubicBezTo>
                      <a:pt x="18" y="11"/>
                      <a:pt x="30" y="8"/>
                      <a:pt x="37" y="0"/>
                    </a:cubicBezTo>
                    <a:cubicBezTo>
                      <a:pt x="39" y="9"/>
                      <a:pt x="44" y="19"/>
                      <a:pt x="5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8" name="Freeform 129"/>
              <p:cNvSpPr/>
              <p:nvPr/>
            </p:nvSpPr>
            <p:spPr bwMode="auto">
              <a:xfrm>
                <a:off x="2577" y="2578"/>
                <a:ext cx="34" cy="14"/>
              </a:xfrm>
              <a:custGeom>
                <a:avLst/>
                <a:gdLst>
                  <a:gd name="T0" fmla="*/ 14 w 14"/>
                  <a:gd name="T1" fmla="*/ 6 h 6"/>
                  <a:gd name="T2" fmla="*/ 0 w 14"/>
                  <a:gd name="T3" fmla="*/ 5 h 6"/>
                  <a:gd name="T4" fmla="*/ 14 w 14"/>
                  <a:gd name="T5" fmla="*/ 1 h 6"/>
                  <a:gd name="T6" fmla="*/ 14 w 1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6">
                    <a:moveTo>
                      <a:pt x="14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5" y="3"/>
                      <a:pt x="8" y="0"/>
                      <a:pt x="14" y="1"/>
                    </a:cubicBezTo>
                    <a:lnTo>
                      <a:pt x="1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9" name="Freeform 130"/>
              <p:cNvSpPr/>
              <p:nvPr/>
            </p:nvSpPr>
            <p:spPr bwMode="auto">
              <a:xfrm>
                <a:off x="2855" y="2618"/>
                <a:ext cx="111" cy="93"/>
              </a:xfrm>
              <a:custGeom>
                <a:avLst/>
                <a:gdLst>
                  <a:gd name="T0" fmla="*/ 47 w 47"/>
                  <a:gd name="T1" fmla="*/ 24 h 39"/>
                  <a:gd name="T2" fmla="*/ 26 w 47"/>
                  <a:gd name="T3" fmla="*/ 38 h 39"/>
                  <a:gd name="T4" fmla="*/ 8 w 47"/>
                  <a:gd name="T5" fmla="*/ 30 h 39"/>
                  <a:gd name="T6" fmla="*/ 0 w 47"/>
                  <a:gd name="T7" fmla="*/ 14 h 39"/>
                  <a:gd name="T8" fmla="*/ 28 w 47"/>
                  <a:gd name="T9" fmla="*/ 1 h 39"/>
                  <a:gd name="T10" fmla="*/ 29 w 47"/>
                  <a:gd name="T11" fmla="*/ 0 h 39"/>
                  <a:gd name="T12" fmla="*/ 47 w 47"/>
                  <a:gd name="T13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47" y="24"/>
                    </a:moveTo>
                    <a:cubicBezTo>
                      <a:pt x="43" y="32"/>
                      <a:pt x="35" y="37"/>
                      <a:pt x="26" y="38"/>
                    </a:cubicBezTo>
                    <a:cubicBezTo>
                      <a:pt x="19" y="39"/>
                      <a:pt x="13" y="35"/>
                      <a:pt x="8" y="30"/>
                    </a:cubicBezTo>
                    <a:cubicBezTo>
                      <a:pt x="5" y="25"/>
                      <a:pt x="0" y="20"/>
                      <a:pt x="0" y="14"/>
                    </a:cubicBezTo>
                    <a:cubicBezTo>
                      <a:pt x="11" y="16"/>
                      <a:pt x="22" y="11"/>
                      <a:pt x="28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0"/>
                      <a:pt x="39" y="19"/>
                      <a:pt x="4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0" name="Freeform 131"/>
              <p:cNvSpPr/>
              <p:nvPr/>
            </p:nvSpPr>
            <p:spPr bwMode="auto">
              <a:xfrm>
                <a:off x="4721" y="2772"/>
                <a:ext cx="26" cy="24"/>
              </a:xfrm>
              <a:custGeom>
                <a:avLst/>
                <a:gdLst>
                  <a:gd name="T0" fmla="*/ 1 w 11"/>
                  <a:gd name="T1" fmla="*/ 10 h 10"/>
                  <a:gd name="T2" fmla="*/ 0 w 11"/>
                  <a:gd name="T3" fmla="*/ 9 h 10"/>
                  <a:gd name="T4" fmla="*/ 11 w 11"/>
                  <a:gd name="T5" fmla="*/ 0 h 10"/>
                  <a:gd name="T6" fmla="*/ 1 w 1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" y="1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4"/>
                      <a:pt x="4" y="7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1" name="Freeform 132"/>
              <p:cNvSpPr/>
              <p:nvPr/>
            </p:nvSpPr>
            <p:spPr bwMode="auto">
              <a:xfrm>
                <a:off x="4430" y="2753"/>
                <a:ext cx="137" cy="147"/>
              </a:xfrm>
              <a:custGeom>
                <a:avLst/>
                <a:gdLst>
                  <a:gd name="T0" fmla="*/ 51 w 58"/>
                  <a:gd name="T1" fmla="*/ 11 h 62"/>
                  <a:gd name="T2" fmla="*/ 50 w 58"/>
                  <a:gd name="T3" fmla="*/ 52 h 62"/>
                  <a:gd name="T4" fmla="*/ 26 w 58"/>
                  <a:gd name="T5" fmla="*/ 61 h 62"/>
                  <a:gd name="T6" fmla="*/ 6 w 58"/>
                  <a:gd name="T7" fmla="*/ 48 h 62"/>
                  <a:gd name="T8" fmla="*/ 6 w 58"/>
                  <a:gd name="T9" fmla="*/ 16 h 62"/>
                  <a:gd name="T10" fmla="*/ 37 w 58"/>
                  <a:gd name="T11" fmla="*/ 3 h 62"/>
                  <a:gd name="T12" fmla="*/ 51 w 58"/>
                  <a:gd name="T13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62">
                    <a:moveTo>
                      <a:pt x="51" y="11"/>
                    </a:moveTo>
                    <a:cubicBezTo>
                      <a:pt x="58" y="23"/>
                      <a:pt x="58" y="41"/>
                      <a:pt x="50" y="52"/>
                    </a:cubicBezTo>
                    <a:cubicBezTo>
                      <a:pt x="44" y="60"/>
                      <a:pt x="34" y="58"/>
                      <a:pt x="26" y="61"/>
                    </a:cubicBezTo>
                    <a:cubicBezTo>
                      <a:pt x="17" y="62"/>
                      <a:pt x="11" y="56"/>
                      <a:pt x="6" y="48"/>
                    </a:cubicBezTo>
                    <a:cubicBezTo>
                      <a:pt x="0" y="39"/>
                      <a:pt x="1" y="25"/>
                      <a:pt x="6" y="16"/>
                    </a:cubicBezTo>
                    <a:cubicBezTo>
                      <a:pt x="13" y="7"/>
                      <a:pt x="26" y="0"/>
                      <a:pt x="37" y="3"/>
                    </a:cubicBezTo>
                    <a:cubicBezTo>
                      <a:pt x="42" y="5"/>
                      <a:pt x="47" y="7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2" name="Freeform 133"/>
              <p:cNvSpPr/>
              <p:nvPr/>
            </p:nvSpPr>
            <p:spPr bwMode="auto">
              <a:xfrm>
                <a:off x="4731" y="2779"/>
                <a:ext cx="23" cy="34"/>
              </a:xfrm>
              <a:custGeom>
                <a:avLst/>
                <a:gdLst>
                  <a:gd name="T0" fmla="*/ 6 w 10"/>
                  <a:gd name="T1" fmla="*/ 14 h 14"/>
                  <a:gd name="T2" fmla="*/ 0 w 10"/>
                  <a:gd name="T3" fmla="*/ 9 h 14"/>
                  <a:gd name="T4" fmla="*/ 10 w 10"/>
                  <a:gd name="T5" fmla="*/ 0 h 14"/>
                  <a:gd name="T6" fmla="*/ 6 w 1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6" y="14"/>
                    </a:moveTo>
                    <a:cubicBezTo>
                      <a:pt x="3" y="13"/>
                      <a:pt x="2" y="11"/>
                      <a:pt x="0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4"/>
                      <a:pt x="5" y="9"/>
                      <a:pt x="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3" name="Freeform 134"/>
              <p:cNvSpPr/>
              <p:nvPr/>
            </p:nvSpPr>
            <p:spPr bwMode="auto">
              <a:xfrm>
                <a:off x="2632" y="2633"/>
                <a:ext cx="125" cy="101"/>
              </a:xfrm>
              <a:custGeom>
                <a:avLst/>
                <a:gdLst>
                  <a:gd name="T0" fmla="*/ 51 w 53"/>
                  <a:gd name="T1" fmla="*/ 24 h 43"/>
                  <a:gd name="T2" fmla="*/ 45 w 53"/>
                  <a:gd name="T3" fmla="*/ 35 h 43"/>
                  <a:gd name="T4" fmla="*/ 19 w 53"/>
                  <a:gd name="T5" fmla="*/ 41 h 43"/>
                  <a:gd name="T6" fmla="*/ 0 w 53"/>
                  <a:gd name="T7" fmla="*/ 22 h 43"/>
                  <a:gd name="T8" fmla="*/ 0 w 53"/>
                  <a:gd name="T9" fmla="*/ 5 h 43"/>
                  <a:gd name="T10" fmla="*/ 7 w 53"/>
                  <a:gd name="T11" fmla="*/ 7 h 43"/>
                  <a:gd name="T12" fmla="*/ 31 w 53"/>
                  <a:gd name="T13" fmla="*/ 0 h 43"/>
                  <a:gd name="T14" fmla="*/ 51 w 53"/>
                  <a:gd name="T15" fmla="*/ 2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43">
                    <a:moveTo>
                      <a:pt x="51" y="24"/>
                    </a:moveTo>
                    <a:cubicBezTo>
                      <a:pt x="53" y="28"/>
                      <a:pt x="47" y="31"/>
                      <a:pt x="45" y="35"/>
                    </a:cubicBezTo>
                    <a:cubicBezTo>
                      <a:pt x="39" y="42"/>
                      <a:pt x="27" y="43"/>
                      <a:pt x="19" y="41"/>
                    </a:cubicBezTo>
                    <a:cubicBezTo>
                      <a:pt x="11" y="38"/>
                      <a:pt x="1" y="31"/>
                      <a:pt x="0" y="22"/>
                    </a:cubicBezTo>
                    <a:cubicBezTo>
                      <a:pt x="1" y="15"/>
                      <a:pt x="1" y="10"/>
                      <a:pt x="0" y="5"/>
                    </a:cubicBezTo>
                    <a:cubicBezTo>
                      <a:pt x="3" y="3"/>
                      <a:pt x="4" y="7"/>
                      <a:pt x="7" y="7"/>
                    </a:cubicBezTo>
                    <a:cubicBezTo>
                      <a:pt x="16" y="9"/>
                      <a:pt x="25" y="6"/>
                      <a:pt x="31" y="0"/>
                    </a:cubicBezTo>
                    <a:cubicBezTo>
                      <a:pt x="34" y="9"/>
                      <a:pt x="42" y="19"/>
                      <a:pt x="5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4" name="Freeform 135"/>
              <p:cNvSpPr/>
              <p:nvPr/>
            </p:nvSpPr>
            <p:spPr bwMode="auto">
              <a:xfrm>
                <a:off x="2810" y="2649"/>
                <a:ext cx="87" cy="85"/>
              </a:xfrm>
              <a:custGeom>
                <a:avLst/>
                <a:gdLst>
                  <a:gd name="T0" fmla="*/ 32 w 37"/>
                  <a:gd name="T1" fmla="*/ 25 h 36"/>
                  <a:gd name="T2" fmla="*/ 37 w 37"/>
                  <a:gd name="T3" fmla="*/ 28 h 36"/>
                  <a:gd name="T4" fmla="*/ 29 w 37"/>
                  <a:gd name="T5" fmla="*/ 35 h 36"/>
                  <a:gd name="T6" fmla="*/ 24 w 37"/>
                  <a:gd name="T7" fmla="*/ 36 h 36"/>
                  <a:gd name="T8" fmla="*/ 0 w 37"/>
                  <a:gd name="T9" fmla="*/ 18 h 36"/>
                  <a:gd name="T10" fmla="*/ 14 w 37"/>
                  <a:gd name="T11" fmla="*/ 0 h 36"/>
                  <a:gd name="T12" fmla="*/ 32 w 37"/>
                  <a:gd name="T13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6">
                    <a:moveTo>
                      <a:pt x="32" y="25"/>
                    </a:moveTo>
                    <a:cubicBezTo>
                      <a:pt x="33" y="28"/>
                      <a:pt x="36" y="26"/>
                      <a:pt x="37" y="28"/>
                    </a:cubicBezTo>
                    <a:cubicBezTo>
                      <a:pt x="36" y="32"/>
                      <a:pt x="32" y="33"/>
                      <a:pt x="29" y="35"/>
                    </a:cubicBezTo>
                    <a:cubicBezTo>
                      <a:pt x="27" y="35"/>
                      <a:pt x="25" y="33"/>
                      <a:pt x="24" y="36"/>
                    </a:cubicBezTo>
                    <a:cubicBezTo>
                      <a:pt x="15" y="31"/>
                      <a:pt x="8" y="24"/>
                      <a:pt x="0" y="18"/>
                    </a:cubicBezTo>
                    <a:cubicBezTo>
                      <a:pt x="5" y="12"/>
                      <a:pt x="13" y="7"/>
                      <a:pt x="14" y="0"/>
                    </a:cubicBezTo>
                    <a:cubicBezTo>
                      <a:pt x="18" y="9"/>
                      <a:pt x="22" y="20"/>
                      <a:pt x="3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5" name="Freeform 136"/>
              <p:cNvSpPr/>
              <p:nvPr/>
            </p:nvSpPr>
            <p:spPr bwMode="auto">
              <a:xfrm>
                <a:off x="4408" y="2770"/>
                <a:ext cx="138" cy="144"/>
              </a:xfrm>
              <a:custGeom>
                <a:avLst/>
                <a:gdLst>
                  <a:gd name="T0" fmla="*/ 56 w 58"/>
                  <a:gd name="T1" fmla="*/ 19 h 61"/>
                  <a:gd name="T2" fmla="*/ 55 w 58"/>
                  <a:gd name="T3" fmla="*/ 34 h 61"/>
                  <a:gd name="T4" fmla="*/ 25 w 58"/>
                  <a:gd name="T5" fmla="*/ 9 h 61"/>
                  <a:gd name="T6" fmla="*/ 56 w 58"/>
                  <a:gd name="T7" fmla="*/ 1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1">
                    <a:moveTo>
                      <a:pt x="56" y="19"/>
                    </a:moveTo>
                    <a:cubicBezTo>
                      <a:pt x="58" y="23"/>
                      <a:pt x="58" y="29"/>
                      <a:pt x="55" y="34"/>
                    </a:cubicBezTo>
                    <a:cubicBezTo>
                      <a:pt x="42" y="61"/>
                      <a:pt x="0" y="28"/>
                      <a:pt x="25" y="9"/>
                    </a:cubicBezTo>
                    <a:cubicBezTo>
                      <a:pt x="36" y="0"/>
                      <a:pt x="51" y="7"/>
                      <a:pt x="5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6" name="Freeform 137"/>
              <p:cNvSpPr/>
              <p:nvPr/>
            </p:nvSpPr>
            <p:spPr bwMode="auto">
              <a:xfrm>
                <a:off x="2594" y="2647"/>
                <a:ext cx="9" cy="4"/>
              </a:xfrm>
              <a:custGeom>
                <a:avLst/>
                <a:gdLst>
                  <a:gd name="T0" fmla="*/ 4 w 4"/>
                  <a:gd name="T1" fmla="*/ 0 h 2"/>
                  <a:gd name="T2" fmla="*/ 2 w 4"/>
                  <a:gd name="T3" fmla="*/ 1 h 2"/>
                  <a:gd name="T4" fmla="*/ 0 w 4"/>
                  <a:gd name="T5" fmla="*/ 1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4" y="1"/>
                      <a:pt x="3" y="2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7" name="Freeform 138"/>
              <p:cNvSpPr/>
              <p:nvPr/>
            </p:nvSpPr>
            <p:spPr bwMode="auto">
              <a:xfrm>
                <a:off x="4269" y="2782"/>
                <a:ext cx="166" cy="154"/>
              </a:xfrm>
              <a:custGeom>
                <a:avLst/>
                <a:gdLst>
                  <a:gd name="T0" fmla="*/ 67 w 70"/>
                  <a:gd name="T1" fmla="*/ 5 h 65"/>
                  <a:gd name="T2" fmla="*/ 65 w 70"/>
                  <a:gd name="T3" fmla="*/ 25 h 65"/>
                  <a:gd name="T4" fmla="*/ 50 w 70"/>
                  <a:gd name="T5" fmla="*/ 27 h 65"/>
                  <a:gd name="T6" fmla="*/ 32 w 70"/>
                  <a:gd name="T7" fmla="*/ 34 h 65"/>
                  <a:gd name="T8" fmla="*/ 16 w 70"/>
                  <a:gd name="T9" fmla="*/ 63 h 65"/>
                  <a:gd name="T10" fmla="*/ 7 w 70"/>
                  <a:gd name="T11" fmla="*/ 64 h 65"/>
                  <a:gd name="T12" fmla="*/ 0 w 70"/>
                  <a:gd name="T13" fmla="*/ 60 h 65"/>
                  <a:gd name="T14" fmla="*/ 4 w 70"/>
                  <a:gd name="T15" fmla="*/ 53 h 65"/>
                  <a:gd name="T16" fmla="*/ 12 w 70"/>
                  <a:gd name="T17" fmla="*/ 55 h 65"/>
                  <a:gd name="T18" fmla="*/ 31 w 70"/>
                  <a:gd name="T19" fmla="*/ 25 h 65"/>
                  <a:gd name="T20" fmla="*/ 51 w 70"/>
                  <a:gd name="T21" fmla="*/ 22 h 65"/>
                  <a:gd name="T22" fmla="*/ 58 w 70"/>
                  <a:gd name="T23" fmla="*/ 19 h 65"/>
                  <a:gd name="T24" fmla="*/ 59 w 70"/>
                  <a:gd name="T25" fmla="*/ 13 h 65"/>
                  <a:gd name="T26" fmla="*/ 43 w 70"/>
                  <a:gd name="T27" fmla="*/ 3 h 65"/>
                  <a:gd name="T28" fmla="*/ 62 w 70"/>
                  <a:gd name="T29" fmla="*/ 3 h 65"/>
                  <a:gd name="T30" fmla="*/ 67 w 70"/>
                  <a:gd name="T31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0" h="65">
                    <a:moveTo>
                      <a:pt x="67" y="5"/>
                    </a:moveTo>
                    <a:cubicBezTo>
                      <a:pt x="70" y="11"/>
                      <a:pt x="65" y="18"/>
                      <a:pt x="65" y="25"/>
                    </a:cubicBezTo>
                    <a:cubicBezTo>
                      <a:pt x="61" y="28"/>
                      <a:pt x="55" y="27"/>
                      <a:pt x="50" y="27"/>
                    </a:cubicBezTo>
                    <a:cubicBezTo>
                      <a:pt x="42" y="24"/>
                      <a:pt x="37" y="30"/>
                      <a:pt x="32" y="34"/>
                    </a:cubicBezTo>
                    <a:cubicBezTo>
                      <a:pt x="24" y="43"/>
                      <a:pt x="28" y="57"/>
                      <a:pt x="16" y="63"/>
                    </a:cubicBezTo>
                    <a:cubicBezTo>
                      <a:pt x="13" y="65"/>
                      <a:pt x="9" y="63"/>
                      <a:pt x="7" y="64"/>
                    </a:cubicBezTo>
                    <a:cubicBezTo>
                      <a:pt x="4" y="63"/>
                      <a:pt x="0" y="64"/>
                      <a:pt x="0" y="60"/>
                    </a:cubicBezTo>
                    <a:cubicBezTo>
                      <a:pt x="1" y="57"/>
                      <a:pt x="1" y="52"/>
                      <a:pt x="4" y="53"/>
                    </a:cubicBezTo>
                    <a:cubicBezTo>
                      <a:pt x="6" y="55"/>
                      <a:pt x="9" y="56"/>
                      <a:pt x="12" y="55"/>
                    </a:cubicBezTo>
                    <a:cubicBezTo>
                      <a:pt x="25" y="49"/>
                      <a:pt x="17" y="30"/>
                      <a:pt x="31" y="25"/>
                    </a:cubicBezTo>
                    <a:cubicBezTo>
                      <a:pt x="36" y="21"/>
                      <a:pt x="46" y="24"/>
                      <a:pt x="51" y="22"/>
                    </a:cubicBezTo>
                    <a:cubicBezTo>
                      <a:pt x="54" y="23"/>
                      <a:pt x="56" y="20"/>
                      <a:pt x="58" y="19"/>
                    </a:cubicBezTo>
                    <a:cubicBezTo>
                      <a:pt x="60" y="17"/>
                      <a:pt x="59" y="15"/>
                      <a:pt x="59" y="13"/>
                    </a:cubicBezTo>
                    <a:cubicBezTo>
                      <a:pt x="55" y="8"/>
                      <a:pt x="50" y="3"/>
                      <a:pt x="43" y="3"/>
                    </a:cubicBezTo>
                    <a:cubicBezTo>
                      <a:pt x="49" y="0"/>
                      <a:pt x="55" y="2"/>
                      <a:pt x="62" y="3"/>
                    </a:cubicBezTo>
                    <a:lnTo>
                      <a:pt x="6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8" name="Freeform 139"/>
              <p:cNvSpPr/>
              <p:nvPr/>
            </p:nvSpPr>
            <p:spPr bwMode="auto">
              <a:xfrm>
                <a:off x="5010" y="2836"/>
                <a:ext cx="3" cy="14"/>
              </a:xfrm>
              <a:custGeom>
                <a:avLst/>
                <a:gdLst>
                  <a:gd name="T0" fmla="*/ 3 w 3"/>
                  <a:gd name="T1" fmla="*/ 0 h 14"/>
                  <a:gd name="T2" fmla="*/ 3 w 3"/>
                  <a:gd name="T3" fmla="*/ 0 h 14"/>
                  <a:gd name="T4" fmla="*/ 3 w 3"/>
                  <a:gd name="T5" fmla="*/ 14 h 14"/>
                  <a:gd name="T6" fmla="*/ 0 w 3"/>
                  <a:gd name="T7" fmla="*/ 14 h 14"/>
                  <a:gd name="T8" fmla="*/ 3 w 3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4">
                    <a:moveTo>
                      <a:pt x="3" y="0"/>
                    </a:moveTo>
                    <a:lnTo>
                      <a:pt x="3" y="0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9" name="Freeform 140"/>
              <p:cNvSpPr/>
              <p:nvPr/>
            </p:nvSpPr>
            <p:spPr bwMode="auto">
              <a:xfrm>
                <a:off x="4480" y="2803"/>
                <a:ext cx="26" cy="31"/>
              </a:xfrm>
              <a:custGeom>
                <a:avLst/>
                <a:gdLst>
                  <a:gd name="T0" fmla="*/ 11 w 11"/>
                  <a:gd name="T1" fmla="*/ 5 h 13"/>
                  <a:gd name="T2" fmla="*/ 11 w 11"/>
                  <a:gd name="T3" fmla="*/ 10 h 13"/>
                  <a:gd name="T4" fmla="*/ 5 w 11"/>
                  <a:gd name="T5" fmla="*/ 13 h 13"/>
                  <a:gd name="T6" fmla="*/ 1 w 11"/>
                  <a:gd name="T7" fmla="*/ 9 h 13"/>
                  <a:gd name="T8" fmla="*/ 3 w 11"/>
                  <a:gd name="T9" fmla="*/ 3 h 13"/>
                  <a:gd name="T10" fmla="*/ 9 w 11"/>
                  <a:gd name="T11" fmla="*/ 2 h 13"/>
                  <a:gd name="T12" fmla="*/ 11 w 11"/>
                  <a:gd name="T1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11" y="5"/>
                    </a:moveTo>
                    <a:cubicBezTo>
                      <a:pt x="11" y="6"/>
                      <a:pt x="11" y="8"/>
                      <a:pt x="11" y="10"/>
                    </a:cubicBezTo>
                    <a:cubicBezTo>
                      <a:pt x="10" y="12"/>
                      <a:pt x="7" y="11"/>
                      <a:pt x="5" y="13"/>
                    </a:cubicBezTo>
                    <a:cubicBezTo>
                      <a:pt x="3" y="12"/>
                      <a:pt x="2" y="11"/>
                      <a:pt x="1" y="9"/>
                    </a:cubicBezTo>
                    <a:cubicBezTo>
                      <a:pt x="0" y="7"/>
                      <a:pt x="1" y="5"/>
                      <a:pt x="3" y="3"/>
                    </a:cubicBezTo>
                    <a:cubicBezTo>
                      <a:pt x="6" y="4"/>
                      <a:pt x="5" y="0"/>
                      <a:pt x="9" y="2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0" name="Freeform 141"/>
              <p:cNvSpPr/>
              <p:nvPr/>
            </p:nvSpPr>
            <p:spPr bwMode="auto">
              <a:xfrm>
                <a:off x="4498" y="2813"/>
                <a:ext cx="81" cy="99"/>
              </a:xfrm>
              <a:custGeom>
                <a:avLst/>
                <a:gdLst>
                  <a:gd name="T0" fmla="*/ 22 w 34"/>
                  <a:gd name="T1" fmla="*/ 35 h 42"/>
                  <a:gd name="T2" fmla="*/ 0 w 34"/>
                  <a:gd name="T3" fmla="*/ 38 h 42"/>
                  <a:gd name="T4" fmla="*/ 29 w 34"/>
                  <a:gd name="T5" fmla="*/ 21 h 42"/>
                  <a:gd name="T6" fmla="*/ 30 w 34"/>
                  <a:gd name="T7" fmla="*/ 0 h 42"/>
                  <a:gd name="T8" fmla="*/ 22 w 34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2">
                    <a:moveTo>
                      <a:pt x="22" y="35"/>
                    </a:moveTo>
                    <a:cubicBezTo>
                      <a:pt x="15" y="40"/>
                      <a:pt x="8" y="42"/>
                      <a:pt x="0" y="38"/>
                    </a:cubicBezTo>
                    <a:cubicBezTo>
                      <a:pt x="11" y="38"/>
                      <a:pt x="24" y="33"/>
                      <a:pt x="29" y="2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4" y="12"/>
                      <a:pt x="31" y="26"/>
                      <a:pt x="22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1" name="Freeform 142"/>
              <p:cNvSpPr/>
              <p:nvPr/>
            </p:nvSpPr>
            <p:spPr bwMode="auto">
              <a:xfrm>
                <a:off x="2783" y="2692"/>
                <a:ext cx="164" cy="80"/>
              </a:xfrm>
              <a:custGeom>
                <a:avLst/>
                <a:gdLst>
                  <a:gd name="T0" fmla="*/ 16 w 69"/>
                  <a:gd name="T1" fmla="*/ 9 h 34"/>
                  <a:gd name="T2" fmla="*/ 69 w 69"/>
                  <a:gd name="T3" fmla="*/ 33 h 34"/>
                  <a:gd name="T4" fmla="*/ 51 w 69"/>
                  <a:gd name="T5" fmla="*/ 32 h 34"/>
                  <a:gd name="T6" fmla="*/ 14 w 69"/>
                  <a:gd name="T7" fmla="*/ 16 h 34"/>
                  <a:gd name="T8" fmla="*/ 0 w 69"/>
                  <a:gd name="T9" fmla="*/ 3 h 34"/>
                  <a:gd name="T10" fmla="*/ 9 w 69"/>
                  <a:gd name="T11" fmla="*/ 2 h 34"/>
                  <a:gd name="T12" fmla="*/ 16 w 69"/>
                  <a:gd name="T13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34">
                    <a:moveTo>
                      <a:pt x="16" y="9"/>
                    </a:moveTo>
                    <a:cubicBezTo>
                      <a:pt x="32" y="21"/>
                      <a:pt x="50" y="31"/>
                      <a:pt x="69" y="33"/>
                    </a:cubicBezTo>
                    <a:cubicBezTo>
                      <a:pt x="64" y="34"/>
                      <a:pt x="56" y="32"/>
                      <a:pt x="51" y="32"/>
                    </a:cubicBezTo>
                    <a:cubicBezTo>
                      <a:pt x="38" y="28"/>
                      <a:pt x="25" y="25"/>
                      <a:pt x="14" y="16"/>
                    </a:cubicBezTo>
                    <a:cubicBezTo>
                      <a:pt x="9" y="12"/>
                      <a:pt x="3" y="7"/>
                      <a:pt x="0" y="3"/>
                    </a:cubicBezTo>
                    <a:cubicBezTo>
                      <a:pt x="3" y="4"/>
                      <a:pt x="6" y="0"/>
                      <a:pt x="9" y="2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2" name="Freeform 143"/>
              <p:cNvSpPr/>
              <p:nvPr/>
            </p:nvSpPr>
            <p:spPr bwMode="auto">
              <a:xfrm>
                <a:off x="2743" y="2694"/>
                <a:ext cx="254" cy="147"/>
              </a:xfrm>
              <a:custGeom>
                <a:avLst/>
                <a:gdLst>
                  <a:gd name="T0" fmla="*/ 9 w 107"/>
                  <a:gd name="T1" fmla="*/ 0 h 62"/>
                  <a:gd name="T2" fmla="*/ 7 w 107"/>
                  <a:gd name="T3" fmla="*/ 25 h 62"/>
                  <a:gd name="T4" fmla="*/ 11 w 107"/>
                  <a:gd name="T5" fmla="*/ 9 h 62"/>
                  <a:gd name="T6" fmla="*/ 27 w 107"/>
                  <a:gd name="T7" fmla="*/ 44 h 62"/>
                  <a:gd name="T8" fmla="*/ 24 w 107"/>
                  <a:gd name="T9" fmla="*/ 34 h 62"/>
                  <a:gd name="T10" fmla="*/ 14 w 107"/>
                  <a:gd name="T11" fmla="*/ 8 h 62"/>
                  <a:gd name="T12" fmla="*/ 38 w 107"/>
                  <a:gd name="T13" fmla="*/ 45 h 62"/>
                  <a:gd name="T14" fmla="*/ 39 w 107"/>
                  <a:gd name="T15" fmla="*/ 45 h 62"/>
                  <a:gd name="T16" fmla="*/ 24 w 107"/>
                  <a:gd name="T17" fmla="*/ 16 h 62"/>
                  <a:gd name="T18" fmla="*/ 45 w 107"/>
                  <a:gd name="T19" fmla="*/ 42 h 62"/>
                  <a:gd name="T20" fmla="*/ 47 w 107"/>
                  <a:gd name="T21" fmla="*/ 41 h 62"/>
                  <a:gd name="T22" fmla="*/ 34 w 107"/>
                  <a:gd name="T23" fmla="*/ 22 h 62"/>
                  <a:gd name="T24" fmla="*/ 44 w 107"/>
                  <a:gd name="T25" fmla="*/ 27 h 62"/>
                  <a:gd name="T26" fmla="*/ 107 w 107"/>
                  <a:gd name="T27" fmla="*/ 38 h 62"/>
                  <a:gd name="T28" fmla="*/ 61 w 107"/>
                  <a:gd name="T29" fmla="*/ 57 h 62"/>
                  <a:gd name="T30" fmla="*/ 47 w 107"/>
                  <a:gd name="T31" fmla="*/ 56 h 62"/>
                  <a:gd name="T32" fmla="*/ 24 w 107"/>
                  <a:gd name="T33" fmla="*/ 55 h 62"/>
                  <a:gd name="T34" fmla="*/ 15 w 107"/>
                  <a:gd name="T35" fmla="*/ 40 h 62"/>
                  <a:gd name="T36" fmla="*/ 9 w 107"/>
                  <a:gd name="T37" fmla="*/ 32 h 62"/>
                  <a:gd name="T38" fmla="*/ 0 w 107"/>
                  <a:gd name="T39" fmla="*/ 16 h 62"/>
                  <a:gd name="T40" fmla="*/ 8 w 107"/>
                  <a:gd name="T41" fmla="*/ 0 h 62"/>
                  <a:gd name="T42" fmla="*/ 9 w 107"/>
                  <a:gd name="T4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7" h="62">
                    <a:moveTo>
                      <a:pt x="9" y="0"/>
                    </a:moveTo>
                    <a:cubicBezTo>
                      <a:pt x="9" y="8"/>
                      <a:pt x="3" y="17"/>
                      <a:pt x="7" y="25"/>
                    </a:cubicBezTo>
                    <a:cubicBezTo>
                      <a:pt x="9" y="19"/>
                      <a:pt x="7" y="14"/>
                      <a:pt x="11" y="9"/>
                    </a:cubicBezTo>
                    <a:cubicBezTo>
                      <a:pt x="17" y="20"/>
                      <a:pt x="21" y="33"/>
                      <a:pt x="27" y="44"/>
                    </a:cubicBezTo>
                    <a:cubicBezTo>
                      <a:pt x="28" y="41"/>
                      <a:pt x="25" y="38"/>
                      <a:pt x="24" y="34"/>
                    </a:cubicBezTo>
                    <a:cubicBezTo>
                      <a:pt x="22" y="25"/>
                      <a:pt x="18" y="16"/>
                      <a:pt x="14" y="8"/>
                    </a:cubicBezTo>
                    <a:cubicBezTo>
                      <a:pt x="24" y="19"/>
                      <a:pt x="30" y="33"/>
                      <a:pt x="38" y="45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6" y="35"/>
                      <a:pt x="28" y="26"/>
                      <a:pt x="24" y="16"/>
                    </a:cubicBezTo>
                    <a:cubicBezTo>
                      <a:pt x="33" y="24"/>
                      <a:pt x="39" y="33"/>
                      <a:pt x="45" y="42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3" y="34"/>
                      <a:pt x="40" y="27"/>
                      <a:pt x="34" y="22"/>
                    </a:cubicBezTo>
                    <a:cubicBezTo>
                      <a:pt x="37" y="22"/>
                      <a:pt x="41" y="25"/>
                      <a:pt x="44" y="27"/>
                    </a:cubicBezTo>
                    <a:cubicBezTo>
                      <a:pt x="64" y="37"/>
                      <a:pt x="86" y="34"/>
                      <a:pt x="107" y="38"/>
                    </a:cubicBezTo>
                    <a:cubicBezTo>
                      <a:pt x="91" y="43"/>
                      <a:pt x="80" y="62"/>
                      <a:pt x="61" y="57"/>
                    </a:cubicBezTo>
                    <a:cubicBezTo>
                      <a:pt x="56" y="57"/>
                      <a:pt x="52" y="48"/>
                      <a:pt x="47" y="56"/>
                    </a:cubicBezTo>
                    <a:cubicBezTo>
                      <a:pt x="41" y="59"/>
                      <a:pt x="31" y="60"/>
                      <a:pt x="24" y="55"/>
                    </a:cubicBezTo>
                    <a:cubicBezTo>
                      <a:pt x="18" y="52"/>
                      <a:pt x="15" y="46"/>
                      <a:pt x="15" y="40"/>
                    </a:cubicBezTo>
                    <a:cubicBezTo>
                      <a:pt x="18" y="36"/>
                      <a:pt x="12" y="35"/>
                      <a:pt x="9" y="32"/>
                    </a:cubicBezTo>
                    <a:cubicBezTo>
                      <a:pt x="5" y="28"/>
                      <a:pt x="2" y="22"/>
                      <a:pt x="0" y="16"/>
                    </a:cubicBezTo>
                    <a:cubicBezTo>
                      <a:pt x="3" y="10"/>
                      <a:pt x="5" y="6"/>
                      <a:pt x="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3" name="Freeform 144"/>
              <p:cNvSpPr/>
              <p:nvPr/>
            </p:nvSpPr>
            <p:spPr bwMode="auto">
              <a:xfrm>
                <a:off x="4506" y="2829"/>
                <a:ext cx="83" cy="97"/>
              </a:xfrm>
              <a:custGeom>
                <a:avLst/>
                <a:gdLst>
                  <a:gd name="T0" fmla="*/ 28 w 35"/>
                  <a:gd name="T1" fmla="*/ 30 h 41"/>
                  <a:gd name="T2" fmla="*/ 3 w 35"/>
                  <a:gd name="T3" fmla="*/ 38 h 41"/>
                  <a:gd name="T4" fmla="*/ 0 w 35"/>
                  <a:gd name="T5" fmla="*/ 36 h 41"/>
                  <a:gd name="T6" fmla="*/ 27 w 35"/>
                  <a:gd name="T7" fmla="*/ 24 h 41"/>
                  <a:gd name="T8" fmla="*/ 32 w 35"/>
                  <a:gd name="T9" fmla="*/ 0 h 41"/>
                  <a:gd name="T10" fmla="*/ 28 w 35"/>
                  <a:gd name="T11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41">
                    <a:moveTo>
                      <a:pt x="28" y="30"/>
                    </a:moveTo>
                    <a:cubicBezTo>
                      <a:pt x="21" y="37"/>
                      <a:pt x="12" y="41"/>
                      <a:pt x="3" y="38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0" y="36"/>
                      <a:pt x="22" y="34"/>
                      <a:pt x="27" y="24"/>
                    </a:cubicBezTo>
                    <a:cubicBezTo>
                      <a:pt x="30" y="17"/>
                      <a:pt x="34" y="9"/>
                      <a:pt x="32" y="0"/>
                    </a:cubicBezTo>
                    <a:cubicBezTo>
                      <a:pt x="35" y="10"/>
                      <a:pt x="34" y="23"/>
                      <a:pt x="2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4" name="Freeform 145"/>
              <p:cNvSpPr/>
              <p:nvPr/>
            </p:nvSpPr>
            <p:spPr bwMode="auto">
              <a:xfrm>
                <a:off x="2589" y="2696"/>
                <a:ext cx="22" cy="53"/>
              </a:xfrm>
              <a:custGeom>
                <a:avLst/>
                <a:gdLst>
                  <a:gd name="T0" fmla="*/ 8 w 9"/>
                  <a:gd name="T1" fmla="*/ 1 h 22"/>
                  <a:gd name="T2" fmla="*/ 9 w 9"/>
                  <a:gd name="T3" fmla="*/ 22 h 22"/>
                  <a:gd name="T4" fmla="*/ 0 w 9"/>
                  <a:gd name="T5" fmla="*/ 12 h 22"/>
                  <a:gd name="T6" fmla="*/ 2 w 9"/>
                  <a:gd name="T7" fmla="*/ 0 h 22"/>
                  <a:gd name="T8" fmla="*/ 8 w 9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2">
                    <a:moveTo>
                      <a:pt x="8" y="1"/>
                    </a:moveTo>
                    <a:cubicBezTo>
                      <a:pt x="9" y="7"/>
                      <a:pt x="8" y="15"/>
                      <a:pt x="9" y="22"/>
                    </a:cubicBezTo>
                    <a:cubicBezTo>
                      <a:pt x="7" y="18"/>
                      <a:pt x="4" y="14"/>
                      <a:pt x="0" y="12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8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5" name="Freeform 146"/>
              <p:cNvSpPr/>
              <p:nvPr/>
            </p:nvSpPr>
            <p:spPr bwMode="auto">
              <a:xfrm>
                <a:off x="4593" y="2848"/>
                <a:ext cx="88" cy="135"/>
              </a:xfrm>
              <a:custGeom>
                <a:avLst/>
                <a:gdLst>
                  <a:gd name="T0" fmla="*/ 27 w 37"/>
                  <a:gd name="T1" fmla="*/ 16 h 57"/>
                  <a:gd name="T2" fmla="*/ 3 w 37"/>
                  <a:gd name="T3" fmla="*/ 57 h 57"/>
                  <a:gd name="T4" fmla="*/ 0 w 37"/>
                  <a:gd name="T5" fmla="*/ 56 h 57"/>
                  <a:gd name="T6" fmla="*/ 33 w 37"/>
                  <a:gd name="T7" fmla="*/ 0 h 57"/>
                  <a:gd name="T8" fmla="*/ 27 w 37"/>
                  <a:gd name="T9" fmla="*/ 1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7">
                    <a:moveTo>
                      <a:pt x="27" y="16"/>
                    </a:moveTo>
                    <a:cubicBezTo>
                      <a:pt x="18" y="29"/>
                      <a:pt x="11" y="43"/>
                      <a:pt x="3" y="57"/>
                    </a:cubicBezTo>
                    <a:cubicBezTo>
                      <a:pt x="2" y="57"/>
                      <a:pt x="1" y="57"/>
                      <a:pt x="0" y="56"/>
                    </a:cubicBezTo>
                    <a:cubicBezTo>
                      <a:pt x="9" y="36"/>
                      <a:pt x="20" y="18"/>
                      <a:pt x="33" y="0"/>
                    </a:cubicBezTo>
                    <a:cubicBezTo>
                      <a:pt x="37" y="6"/>
                      <a:pt x="29" y="10"/>
                      <a:pt x="2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6" name="Freeform 147"/>
              <p:cNvSpPr/>
              <p:nvPr/>
            </p:nvSpPr>
            <p:spPr bwMode="auto">
              <a:xfrm>
                <a:off x="2632" y="2704"/>
                <a:ext cx="891" cy="488"/>
              </a:xfrm>
              <a:custGeom>
                <a:avLst/>
                <a:gdLst>
                  <a:gd name="T0" fmla="*/ 39 w 376"/>
                  <a:gd name="T1" fmla="*/ 13 h 206"/>
                  <a:gd name="T2" fmla="*/ 119 w 376"/>
                  <a:gd name="T3" fmla="*/ 71 h 206"/>
                  <a:gd name="T4" fmla="*/ 207 w 376"/>
                  <a:gd name="T5" fmla="*/ 38 h 206"/>
                  <a:gd name="T6" fmla="*/ 208 w 376"/>
                  <a:gd name="T7" fmla="*/ 41 h 206"/>
                  <a:gd name="T8" fmla="*/ 126 w 376"/>
                  <a:gd name="T9" fmla="*/ 81 h 206"/>
                  <a:gd name="T10" fmla="*/ 58 w 376"/>
                  <a:gd name="T11" fmla="*/ 69 h 206"/>
                  <a:gd name="T12" fmla="*/ 112 w 376"/>
                  <a:gd name="T13" fmla="*/ 87 h 206"/>
                  <a:gd name="T14" fmla="*/ 181 w 376"/>
                  <a:gd name="T15" fmla="*/ 51 h 206"/>
                  <a:gd name="T16" fmla="*/ 237 w 376"/>
                  <a:gd name="T17" fmla="*/ 51 h 206"/>
                  <a:gd name="T18" fmla="*/ 186 w 376"/>
                  <a:gd name="T19" fmla="*/ 57 h 206"/>
                  <a:gd name="T20" fmla="*/ 71 w 376"/>
                  <a:gd name="T21" fmla="*/ 98 h 206"/>
                  <a:gd name="T22" fmla="*/ 78 w 376"/>
                  <a:gd name="T23" fmla="*/ 101 h 206"/>
                  <a:gd name="T24" fmla="*/ 227 w 376"/>
                  <a:gd name="T25" fmla="*/ 52 h 206"/>
                  <a:gd name="T26" fmla="*/ 89 w 376"/>
                  <a:gd name="T27" fmla="*/ 113 h 206"/>
                  <a:gd name="T28" fmla="*/ 80 w 376"/>
                  <a:gd name="T29" fmla="*/ 112 h 206"/>
                  <a:gd name="T30" fmla="*/ 156 w 376"/>
                  <a:gd name="T31" fmla="*/ 112 h 206"/>
                  <a:gd name="T32" fmla="*/ 185 w 376"/>
                  <a:gd name="T33" fmla="*/ 86 h 206"/>
                  <a:gd name="T34" fmla="*/ 222 w 376"/>
                  <a:gd name="T35" fmla="*/ 55 h 206"/>
                  <a:gd name="T36" fmla="*/ 144 w 376"/>
                  <a:gd name="T37" fmla="*/ 128 h 206"/>
                  <a:gd name="T38" fmla="*/ 108 w 376"/>
                  <a:gd name="T39" fmla="*/ 130 h 206"/>
                  <a:gd name="T40" fmla="*/ 129 w 376"/>
                  <a:gd name="T41" fmla="*/ 140 h 206"/>
                  <a:gd name="T42" fmla="*/ 243 w 376"/>
                  <a:gd name="T43" fmla="*/ 154 h 206"/>
                  <a:gd name="T44" fmla="*/ 357 w 376"/>
                  <a:gd name="T45" fmla="*/ 154 h 206"/>
                  <a:gd name="T46" fmla="*/ 279 w 376"/>
                  <a:gd name="T47" fmla="*/ 153 h 206"/>
                  <a:gd name="T48" fmla="*/ 129 w 376"/>
                  <a:gd name="T49" fmla="*/ 161 h 206"/>
                  <a:gd name="T50" fmla="*/ 108 w 376"/>
                  <a:gd name="T51" fmla="*/ 152 h 206"/>
                  <a:gd name="T52" fmla="*/ 201 w 376"/>
                  <a:gd name="T53" fmla="*/ 184 h 206"/>
                  <a:gd name="T54" fmla="*/ 320 w 376"/>
                  <a:gd name="T55" fmla="*/ 151 h 206"/>
                  <a:gd name="T56" fmla="*/ 332 w 376"/>
                  <a:gd name="T57" fmla="*/ 153 h 206"/>
                  <a:gd name="T58" fmla="*/ 330 w 376"/>
                  <a:gd name="T59" fmla="*/ 160 h 206"/>
                  <a:gd name="T60" fmla="*/ 213 w 376"/>
                  <a:gd name="T61" fmla="*/ 201 h 206"/>
                  <a:gd name="T62" fmla="*/ 96 w 376"/>
                  <a:gd name="T63" fmla="*/ 166 h 206"/>
                  <a:gd name="T64" fmla="*/ 0 w 376"/>
                  <a:gd name="T65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6" h="206">
                    <a:moveTo>
                      <a:pt x="29" y="16"/>
                    </a:moveTo>
                    <a:cubicBezTo>
                      <a:pt x="32" y="15"/>
                      <a:pt x="36" y="15"/>
                      <a:pt x="39" y="13"/>
                    </a:cubicBezTo>
                    <a:cubicBezTo>
                      <a:pt x="42" y="27"/>
                      <a:pt x="36" y="46"/>
                      <a:pt x="53" y="56"/>
                    </a:cubicBezTo>
                    <a:cubicBezTo>
                      <a:pt x="70" y="74"/>
                      <a:pt x="96" y="81"/>
                      <a:pt x="119" y="71"/>
                    </a:cubicBezTo>
                    <a:cubicBezTo>
                      <a:pt x="136" y="64"/>
                      <a:pt x="155" y="51"/>
                      <a:pt x="171" y="44"/>
                    </a:cubicBezTo>
                    <a:cubicBezTo>
                      <a:pt x="182" y="37"/>
                      <a:pt x="195" y="38"/>
                      <a:pt x="207" y="38"/>
                    </a:cubicBezTo>
                    <a:cubicBezTo>
                      <a:pt x="213" y="38"/>
                      <a:pt x="221" y="42"/>
                      <a:pt x="228" y="44"/>
                    </a:cubicBezTo>
                    <a:cubicBezTo>
                      <a:pt x="222" y="44"/>
                      <a:pt x="214" y="40"/>
                      <a:pt x="208" y="41"/>
                    </a:cubicBezTo>
                    <a:cubicBezTo>
                      <a:pt x="196" y="39"/>
                      <a:pt x="186" y="46"/>
                      <a:pt x="175" y="50"/>
                    </a:cubicBezTo>
                    <a:cubicBezTo>
                      <a:pt x="157" y="59"/>
                      <a:pt x="146" y="79"/>
                      <a:pt x="126" y="81"/>
                    </a:cubicBezTo>
                    <a:cubicBezTo>
                      <a:pt x="110" y="85"/>
                      <a:pt x="91" y="86"/>
                      <a:pt x="76" y="78"/>
                    </a:cubicBezTo>
                    <a:cubicBezTo>
                      <a:pt x="70" y="76"/>
                      <a:pt x="65" y="71"/>
                      <a:pt x="58" y="69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73" y="83"/>
                      <a:pt x="92" y="90"/>
                      <a:pt x="112" y="87"/>
                    </a:cubicBezTo>
                    <a:cubicBezTo>
                      <a:pt x="132" y="86"/>
                      <a:pt x="154" y="77"/>
                      <a:pt x="165" y="60"/>
                    </a:cubicBezTo>
                    <a:cubicBezTo>
                      <a:pt x="170" y="58"/>
                      <a:pt x="175" y="53"/>
                      <a:pt x="181" y="51"/>
                    </a:cubicBezTo>
                    <a:cubicBezTo>
                      <a:pt x="184" y="50"/>
                      <a:pt x="186" y="50"/>
                      <a:pt x="188" y="47"/>
                    </a:cubicBezTo>
                    <a:cubicBezTo>
                      <a:pt x="204" y="41"/>
                      <a:pt x="222" y="43"/>
                      <a:pt x="237" y="51"/>
                    </a:cubicBezTo>
                    <a:cubicBezTo>
                      <a:pt x="234" y="51"/>
                      <a:pt x="232" y="49"/>
                      <a:pt x="229" y="48"/>
                    </a:cubicBezTo>
                    <a:cubicBezTo>
                      <a:pt x="214" y="46"/>
                      <a:pt x="198" y="46"/>
                      <a:pt x="186" y="57"/>
                    </a:cubicBezTo>
                    <a:cubicBezTo>
                      <a:pt x="168" y="73"/>
                      <a:pt x="156" y="96"/>
                      <a:pt x="131" y="98"/>
                    </a:cubicBezTo>
                    <a:cubicBezTo>
                      <a:pt x="113" y="103"/>
                      <a:pt x="91" y="99"/>
                      <a:pt x="71" y="98"/>
                    </a:cubicBezTo>
                    <a:cubicBezTo>
                      <a:pt x="69" y="97"/>
                      <a:pt x="65" y="96"/>
                      <a:pt x="62" y="96"/>
                    </a:cubicBezTo>
                    <a:cubicBezTo>
                      <a:pt x="67" y="99"/>
                      <a:pt x="73" y="100"/>
                      <a:pt x="78" y="101"/>
                    </a:cubicBezTo>
                    <a:cubicBezTo>
                      <a:pt x="112" y="106"/>
                      <a:pt x="152" y="106"/>
                      <a:pt x="173" y="75"/>
                    </a:cubicBezTo>
                    <a:cubicBezTo>
                      <a:pt x="186" y="57"/>
                      <a:pt x="206" y="45"/>
                      <a:pt x="227" y="52"/>
                    </a:cubicBezTo>
                    <a:cubicBezTo>
                      <a:pt x="205" y="52"/>
                      <a:pt x="189" y="74"/>
                      <a:pt x="179" y="90"/>
                    </a:cubicBezTo>
                    <a:cubicBezTo>
                      <a:pt x="159" y="120"/>
                      <a:pt x="118" y="117"/>
                      <a:pt x="89" y="113"/>
                    </a:cubicBezTo>
                    <a:cubicBezTo>
                      <a:pt x="85" y="113"/>
                      <a:pt x="82" y="109"/>
                      <a:pt x="79" y="111"/>
                    </a:cubicBezTo>
                    <a:cubicBezTo>
                      <a:pt x="80" y="112"/>
                      <a:pt x="80" y="112"/>
                      <a:pt x="80" y="112"/>
                    </a:cubicBezTo>
                    <a:cubicBezTo>
                      <a:pt x="95" y="117"/>
                      <a:pt x="108" y="120"/>
                      <a:pt x="125" y="118"/>
                    </a:cubicBezTo>
                    <a:cubicBezTo>
                      <a:pt x="135" y="117"/>
                      <a:pt x="147" y="118"/>
                      <a:pt x="156" y="112"/>
                    </a:cubicBezTo>
                    <a:cubicBezTo>
                      <a:pt x="157" y="113"/>
                      <a:pt x="157" y="113"/>
                      <a:pt x="157" y="113"/>
                    </a:cubicBezTo>
                    <a:cubicBezTo>
                      <a:pt x="167" y="106"/>
                      <a:pt x="179" y="97"/>
                      <a:pt x="185" y="86"/>
                    </a:cubicBezTo>
                    <a:cubicBezTo>
                      <a:pt x="192" y="76"/>
                      <a:pt x="201" y="67"/>
                      <a:pt x="210" y="60"/>
                    </a:cubicBezTo>
                    <a:cubicBezTo>
                      <a:pt x="214" y="59"/>
                      <a:pt x="217" y="54"/>
                      <a:pt x="222" y="55"/>
                    </a:cubicBezTo>
                    <a:cubicBezTo>
                      <a:pt x="214" y="58"/>
                      <a:pt x="207" y="71"/>
                      <a:pt x="201" y="79"/>
                    </a:cubicBezTo>
                    <a:cubicBezTo>
                      <a:pt x="192" y="102"/>
                      <a:pt x="169" y="123"/>
                      <a:pt x="144" y="128"/>
                    </a:cubicBezTo>
                    <a:cubicBezTo>
                      <a:pt x="126" y="129"/>
                      <a:pt x="111" y="121"/>
                      <a:pt x="94" y="127"/>
                    </a:cubicBezTo>
                    <a:cubicBezTo>
                      <a:pt x="96" y="132"/>
                      <a:pt x="104" y="127"/>
                      <a:pt x="108" y="130"/>
                    </a:cubicBezTo>
                    <a:cubicBezTo>
                      <a:pt x="108" y="132"/>
                      <a:pt x="108" y="132"/>
                      <a:pt x="108" y="132"/>
                    </a:cubicBezTo>
                    <a:cubicBezTo>
                      <a:pt x="116" y="130"/>
                      <a:pt x="121" y="138"/>
                      <a:pt x="129" y="140"/>
                    </a:cubicBezTo>
                    <a:cubicBezTo>
                      <a:pt x="142" y="150"/>
                      <a:pt x="157" y="160"/>
                      <a:pt x="173" y="164"/>
                    </a:cubicBezTo>
                    <a:cubicBezTo>
                      <a:pt x="198" y="169"/>
                      <a:pt x="221" y="165"/>
                      <a:pt x="243" y="154"/>
                    </a:cubicBezTo>
                    <a:cubicBezTo>
                      <a:pt x="269" y="145"/>
                      <a:pt x="298" y="132"/>
                      <a:pt x="325" y="140"/>
                    </a:cubicBezTo>
                    <a:cubicBezTo>
                      <a:pt x="338" y="140"/>
                      <a:pt x="345" y="153"/>
                      <a:pt x="357" y="154"/>
                    </a:cubicBezTo>
                    <a:cubicBezTo>
                      <a:pt x="358" y="156"/>
                      <a:pt x="361" y="156"/>
                      <a:pt x="363" y="156"/>
                    </a:cubicBezTo>
                    <a:cubicBezTo>
                      <a:pt x="335" y="153"/>
                      <a:pt x="306" y="141"/>
                      <a:pt x="279" y="153"/>
                    </a:cubicBezTo>
                    <a:cubicBezTo>
                      <a:pt x="242" y="169"/>
                      <a:pt x="202" y="192"/>
                      <a:pt x="159" y="175"/>
                    </a:cubicBezTo>
                    <a:cubicBezTo>
                      <a:pt x="148" y="172"/>
                      <a:pt x="140" y="164"/>
                      <a:pt x="129" y="161"/>
                    </a:cubicBezTo>
                    <a:cubicBezTo>
                      <a:pt x="123" y="155"/>
                      <a:pt x="115" y="155"/>
                      <a:pt x="108" y="151"/>
                    </a:cubicBezTo>
                    <a:cubicBezTo>
                      <a:pt x="108" y="152"/>
                      <a:pt x="108" y="152"/>
                      <a:pt x="108" y="152"/>
                    </a:cubicBezTo>
                    <a:cubicBezTo>
                      <a:pt x="118" y="160"/>
                      <a:pt x="130" y="165"/>
                      <a:pt x="141" y="171"/>
                    </a:cubicBezTo>
                    <a:cubicBezTo>
                      <a:pt x="160" y="179"/>
                      <a:pt x="178" y="185"/>
                      <a:pt x="201" y="184"/>
                    </a:cubicBezTo>
                    <a:cubicBezTo>
                      <a:pt x="206" y="182"/>
                      <a:pt x="213" y="183"/>
                      <a:pt x="218" y="180"/>
                    </a:cubicBezTo>
                    <a:cubicBezTo>
                      <a:pt x="253" y="172"/>
                      <a:pt x="281" y="147"/>
                      <a:pt x="320" y="151"/>
                    </a:cubicBezTo>
                    <a:cubicBezTo>
                      <a:pt x="321" y="150"/>
                      <a:pt x="321" y="150"/>
                      <a:pt x="321" y="150"/>
                    </a:cubicBezTo>
                    <a:cubicBezTo>
                      <a:pt x="324" y="153"/>
                      <a:pt x="328" y="151"/>
                      <a:pt x="332" y="153"/>
                    </a:cubicBezTo>
                    <a:cubicBezTo>
                      <a:pt x="346" y="156"/>
                      <a:pt x="362" y="161"/>
                      <a:pt x="376" y="159"/>
                    </a:cubicBezTo>
                    <a:cubicBezTo>
                      <a:pt x="360" y="159"/>
                      <a:pt x="348" y="161"/>
                      <a:pt x="330" y="160"/>
                    </a:cubicBezTo>
                    <a:cubicBezTo>
                      <a:pt x="326" y="160"/>
                      <a:pt x="324" y="161"/>
                      <a:pt x="320" y="161"/>
                    </a:cubicBezTo>
                    <a:cubicBezTo>
                      <a:pt x="279" y="162"/>
                      <a:pt x="253" y="196"/>
                      <a:pt x="213" y="201"/>
                    </a:cubicBezTo>
                    <a:cubicBezTo>
                      <a:pt x="182" y="206"/>
                      <a:pt x="149" y="200"/>
                      <a:pt x="124" y="184"/>
                    </a:cubicBezTo>
                    <a:cubicBezTo>
                      <a:pt x="113" y="181"/>
                      <a:pt x="105" y="172"/>
                      <a:pt x="96" y="166"/>
                    </a:cubicBezTo>
                    <a:cubicBezTo>
                      <a:pt x="52" y="136"/>
                      <a:pt x="10" y="89"/>
                      <a:pt x="3" y="35"/>
                    </a:cubicBezTo>
                    <a:cubicBezTo>
                      <a:pt x="4" y="23"/>
                      <a:pt x="0" y="13"/>
                      <a:pt x="0" y="0"/>
                    </a:cubicBezTo>
                    <a:cubicBezTo>
                      <a:pt x="6" y="10"/>
                      <a:pt x="17" y="17"/>
                      <a:pt x="2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7" name="Freeform 148"/>
              <p:cNvSpPr/>
              <p:nvPr/>
            </p:nvSpPr>
            <p:spPr bwMode="auto">
              <a:xfrm>
                <a:off x="4240" y="2848"/>
                <a:ext cx="358" cy="313"/>
              </a:xfrm>
              <a:custGeom>
                <a:avLst/>
                <a:gdLst>
                  <a:gd name="T0" fmla="*/ 98 w 151"/>
                  <a:gd name="T1" fmla="*/ 23 h 132"/>
                  <a:gd name="T2" fmla="*/ 122 w 151"/>
                  <a:gd name="T3" fmla="*/ 34 h 132"/>
                  <a:gd name="T4" fmla="*/ 145 w 151"/>
                  <a:gd name="T5" fmla="*/ 21 h 132"/>
                  <a:gd name="T6" fmla="*/ 151 w 151"/>
                  <a:gd name="T7" fmla="*/ 33 h 132"/>
                  <a:gd name="T8" fmla="*/ 133 w 151"/>
                  <a:gd name="T9" fmla="*/ 67 h 132"/>
                  <a:gd name="T10" fmla="*/ 120 w 151"/>
                  <a:gd name="T11" fmla="*/ 63 h 132"/>
                  <a:gd name="T12" fmla="*/ 109 w 151"/>
                  <a:gd name="T13" fmla="*/ 71 h 132"/>
                  <a:gd name="T14" fmla="*/ 113 w 151"/>
                  <a:gd name="T15" fmla="*/ 88 h 132"/>
                  <a:gd name="T16" fmla="*/ 124 w 151"/>
                  <a:gd name="T17" fmla="*/ 87 h 132"/>
                  <a:gd name="T18" fmla="*/ 127 w 151"/>
                  <a:gd name="T19" fmla="*/ 77 h 132"/>
                  <a:gd name="T20" fmla="*/ 120 w 151"/>
                  <a:gd name="T21" fmla="*/ 73 h 132"/>
                  <a:gd name="T22" fmla="*/ 115 w 151"/>
                  <a:gd name="T23" fmla="*/ 77 h 132"/>
                  <a:gd name="T24" fmla="*/ 122 w 151"/>
                  <a:gd name="T25" fmla="*/ 77 h 132"/>
                  <a:gd name="T26" fmla="*/ 124 w 151"/>
                  <a:gd name="T27" fmla="*/ 82 h 132"/>
                  <a:gd name="T28" fmla="*/ 120 w 151"/>
                  <a:gd name="T29" fmla="*/ 85 h 132"/>
                  <a:gd name="T30" fmla="*/ 113 w 151"/>
                  <a:gd name="T31" fmla="*/ 82 h 132"/>
                  <a:gd name="T32" fmla="*/ 113 w 151"/>
                  <a:gd name="T33" fmla="*/ 72 h 132"/>
                  <a:gd name="T34" fmla="*/ 122 w 151"/>
                  <a:gd name="T35" fmla="*/ 66 h 132"/>
                  <a:gd name="T36" fmla="*/ 133 w 151"/>
                  <a:gd name="T37" fmla="*/ 75 h 132"/>
                  <a:gd name="T38" fmla="*/ 121 w 151"/>
                  <a:gd name="T39" fmla="*/ 110 h 132"/>
                  <a:gd name="T40" fmla="*/ 120 w 151"/>
                  <a:gd name="T41" fmla="*/ 110 h 132"/>
                  <a:gd name="T42" fmla="*/ 101 w 151"/>
                  <a:gd name="T43" fmla="*/ 122 h 132"/>
                  <a:gd name="T44" fmla="*/ 72 w 151"/>
                  <a:gd name="T45" fmla="*/ 109 h 132"/>
                  <a:gd name="T46" fmla="*/ 77 w 151"/>
                  <a:gd name="T47" fmla="*/ 92 h 132"/>
                  <a:gd name="T48" fmla="*/ 86 w 151"/>
                  <a:gd name="T49" fmla="*/ 93 h 132"/>
                  <a:gd name="T50" fmla="*/ 89 w 151"/>
                  <a:gd name="T51" fmla="*/ 104 h 132"/>
                  <a:gd name="T52" fmla="*/ 82 w 151"/>
                  <a:gd name="T53" fmla="*/ 106 h 132"/>
                  <a:gd name="T54" fmla="*/ 78 w 151"/>
                  <a:gd name="T55" fmla="*/ 100 h 132"/>
                  <a:gd name="T56" fmla="*/ 78 w 151"/>
                  <a:gd name="T57" fmla="*/ 106 h 132"/>
                  <a:gd name="T58" fmla="*/ 86 w 151"/>
                  <a:gd name="T59" fmla="*/ 110 h 132"/>
                  <a:gd name="T60" fmla="*/ 93 w 151"/>
                  <a:gd name="T61" fmla="*/ 102 h 132"/>
                  <a:gd name="T62" fmla="*/ 87 w 151"/>
                  <a:gd name="T63" fmla="*/ 90 h 132"/>
                  <a:gd name="T64" fmla="*/ 76 w 151"/>
                  <a:gd name="T65" fmla="*/ 89 h 132"/>
                  <a:gd name="T66" fmla="*/ 70 w 151"/>
                  <a:gd name="T67" fmla="*/ 97 h 132"/>
                  <a:gd name="T68" fmla="*/ 66 w 151"/>
                  <a:gd name="T69" fmla="*/ 93 h 132"/>
                  <a:gd name="T70" fmla="*/ 68 w 151"/>
                  <a:gd name="T71" fmla="*/ 103 h 132"/>
                  <a:gd name="T72" fmla="*/ 54 w 151"/>
                  <a:gd name="T73" fmla="*/ 128 h 132"/>
                  <a:gd name="T74" fmla="*/ 47 w 151"/>
                  <a:gd name="T75" fmla="*/ 130 h 132"/>
                  <a:gd name="T76" fmla="*/ 47 w 151"/>
                  <a:gd name="T77" fmla="*/ 129 h 132"/>
                  <a:gd name="T78" fmla="*/ 37 w 151"/>
                  <a:gd name="T79" fmla="*/ 131 h 132"/>
                  <a:gd name="T80" fmla="*/ 31 w 151"/>
                  <a:gd name="T81" fmla="*/ 127 h 132"/>
                  <a:gd name="T82" fmla="*/ 41 w 151"/>
                  <a:gd name="T83" fmla="*/ 117 h 132"/>
                  <a:gd name="T84" fmla="*/ 39 w 151"/>
                  <a:gd name="T85" fmla="*/ 103 h 132"/>
                  <a:gd name="T86" fmla="*/ 39 w 151"/>
                  <a:gd name="T87" fmla="*/ 107 h 132"/>
                  <a:gd name="T88" fmla="*/ 34 w 151"/>
                  <a:gd name="T89" fmla="*/ 121 h 132"/>
                  <a:gd name="T90" fmla="*/ 26 w 151"/>
                  <a:gd name="T91" fmla="*/ 123 h 132"/>
                  <a:gd name="T92" fmla="*/ 15 w 151"/>
                  <a:gd name="T93" fmla="*/ 124 h 132"/>
                  <a:gd name="T94" fmla="*/ 0 w 151"/>
                  <a:gd name="T95" fmla="*/ 112 h 132"/>
                  <a:gd name="T96" fmla="*/ 35 w 151"/>
                  <a:gd name="T97" fmla="*/ 102 h 132"/>
                  <a:gd name="T98" fmla="*/ 37 w 151"/>
                  <a:gd name="T99" fmla="*/ 68 h 132"/>
                  <a:gd name="T100" fmla="*/ 28 w 151"/>
                  <a:gd name="T101" fmla="*/ 43 h 132"/>
                  <a:gd name="T102" fmla="*/ 24 w 151"/>
                  <a:gd name="T103" fmla="*/ 41 h 132"/>
                  <a:gd name="T104" fmla="*/ 42 w 151"/>
                  <a:gd name="T105" fmla="*/ 17 h 132"/>
                  <a:gd name="T106" fmla="*/ 55 w 151"/>
                  <a:gd name="T107" fmla="*/ 2 h 132"/>
                  <a:gd name="T108" fmla="*/ 78 w 151"/>
                  <a:gd name="T109" fmla="*/ 0 h 132"/>
                  <a:gd name="T110" fmla="*/ 98 w 151"/>
                  <a:gd name="T111" fmla="*/ 23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132">
                    <a:moveTo>
                      <a:pt x="98" y="23"/>
                    </a:moveTo>
                    <a:cubicBezTo>
                      <a:pt x="109" y="22"/>
                      <a:pt x="111" y="37"/>
                      <a:pt x="122" y="34"/>
                    </a:cubicBezTo>
                    <a:cubicBezTo>
                      <a:pt x="131" y="34"/>
                      <a:pt x="139" y="29"/>
                      <a:pt x="145" y="21"/>
                    </a:cubicBezTo>
                    <a:cubicBezTo>
                      <a:pt x="148" y="23"/>
                      <a:pt x="150" y="28"/>
                      <a:pt x="151" y="33"/>
                    </a:cubicBezTo>
                    <a:cubicBezTo>
                      <a:pt x="151" y="46"/>
                      <a:pt x="146" y="60"/>
                      <a:pt x="133" y="67"/>
                    </a:cubicBezTo>
                    <a:cubicBezTo>
                      <a:pt x="130" y="64"/>
                      <a:pt x="125" y="62"/>
                      <a:pt x="120" y="63"/>
                    </a:cubicBezTo>
                    <a:cubicBezTo>
                      <a:pt x="116" y="64"/>
                      <a:pt x="111" y="67"/>
                      <a:pt x="109" y="71"/>
                    </a:cubicBezTo>
                    <a:cubicBezTo>
                      <a:pt x="108" y="77"/>
                      <a:pt x="107" y="85"/>
                      <a:pt x="113" y="88"/>
                    </a:cubicBezTo>
                    <a:cubicBezTo>
                      <a:pt x="116" y="89"/>
                      <a:pt x="121" y="89"/>
                      <a:pt x="124" y="87"/>
                    </a:cubicBezTo>
                    <a:cubicBezTo>
                      <a:pt x="128" y="85"/>
                      <a:pt x="129" y="81"/>
                      <a:pt x="127" y="77"/>
                    </a:cubicBezTo>
                    <a:cubicBezTo>
                      <a:pt x="126" y="74"/>
                      <a:pt x="123" y="72"/>
                      <a:pt x="120" y="73"/>
                    </a:cubicBezTo>
                    <a:cubicBezTo>
                      <a:pt x="118" y="74"/>
                      <a:pt x="115" y="74"/>
                      <a:pt x="115" y="77"/>
                    </a:cubicBezTo>
                    <a:cubicBezTo>
                      <a:pt x="117" y="78"/>
                      <a:pt x="120" y="75"/>
                      <a:pt x="122" y="77"/>
                    </a:cubicBezTo>
                    <a:cubicBezTo>
                      <a:pt x="124" y="78"/>
                      <a:pt x="125" y="81"/>
                      <a:pt x="124" y="82"/>
                    </a:cubicBezTo>
                    <a:cubicBezTo>
                      <a:pt x="123" y="84"/>
                      <a:pt x="122" y="86"/>
                      <a:pt x="120" y="85"/>
                    </a:cubicBezTo>
                    <a:cubicBezTo>
                      <a:pt x="118" y="84"/>
                      <a:pt x="114" y="86"/>
                      <a:pt x="113" y="82"/>
                    </a:cubicBezTo>
                    <a:cubicBezTo>
                      <a:pt x="113" y="79"/>
                      <a:pt x="111" y="75"/>
                      <a:pt x="113" y="72"/>
                    </a:cubicBezTo>
                    <a:cubicBezTo>
                      <a:pt x="115" y="69"/>
                      <a:pt x="119" y="67"/>
                      <a:pt x="122" y="66"/>
                    </a:cubicBezTo>
                    <a:cubicBezTo>
                      <a:pt x="129" y="66"/>
                      <a:pt x="130" y="71"/>
                      <a:pt x="133" y="75"/>
                    </a:cubicBezTo>
                    <a:cubicBezTo>
                      <a:pt x="135" y="87"/>
                      <a:pt x="129" y="101"/>
                      <a:pt x="121" y="110"/>
                    </a:cubicBezTo>
                    <a:cubicBezTo>
                      <a:pt x="121" y="110"/>
                      <a:pt x="121" y="109"/>
                      <a:pt x="120" y="110"/>
                    </a:cubicBezTo>
                    <a:cubicBezTo>
                      <a:pt x="117" y="118"/>
                      <a:pt x="108" y="119"/>
                      <a:pt x="101" y="122"/>
                    </a:cubicBezTo>
                    <a:cubicBezTo>
                      <a:pt x="91" y="122"/>
                      <a:pt x="77" y="121"/>
                      <a:pt x="72" y="109"/>
                    </a:cubicBezTo>
                    <a:cubicBezTo>
                      <a:pt x="71" y="103"/>
                      <a:pt x="71" y="95"/>
                      <a:pt x="77" y="92"/>
                    </a:cubicBezTo>
                    <a:cubicBezTo>
                      <a:pt x="80" y="91"/>
                      <a:pt x="84" y="93"/>
                      <a:pt x="86" y="93"/>
                    </a:cubicBezTo>
                    <a:cubicBezTo>
                      <a:pt x="91" y="95"/>
                      <a:pt x="90" y="100"/>
                      <a:pt x="89" y="104"/>
                    </a:cubicBezTo>
                    <a:cubicBezTo>
                      <a:pt x="88" y="107"/>
                      <a:pt x="84" y="107"/>
                      <a:pt x="82" y="106"/>
                    </a:cubicBezTo>
                    <a:cubicBezTo>
                      <a:pt x="80" y="104"/>
                      <a:pt x="80" y="101"/>
                      <a:pt x="78" y="100"/>
                    </a:cubicBezTo>
                    <a:cubicBezTo>
                      <a:pt x="76" y="101"/>
                      <a:pt x="77" y="104"/>
                      <a:pt x="78" y="106"/>
                    </a:cubicBezTo>
                    <a:cubicBezTo>
                      <a:pt x="80" y="109"/>
                      <a:pt x="83" y="110"/>
                      <a:pt x="86" y="110"/>
                    </a:cubicBezTo>
                    <a:cubicBezTo>
                      <a:pt x="90" y="109"/>
                      <a:pt x="91" y="105"/>
                      <a:pt x="93" y="102"/>
                    </a:cubicBezTo>
                    <a:cubicBezTo>
                      <a:pt x="95" y="97"/>
                      <a:pt x="91" y="93"/>
                      <a:pt x="87" y="90"/>
                    </a:cubicBezTo>
                    <a:cubicBezTo>
                      <a:pt x="84" y="89"/>
                      <a:pt x="80" y="87"/>
                      <a:pt x="76" y="89"/>
                    </a:cubicBezTo>
                    <a:cubicBezTo>
                      <a:pt x="74" y="91"/>
                      <a:pt x="71" y="94"/>
                      <a:pt x="70" y="97"/>
                    </a:cubicBezTo>
                    <a:cubicBezTo>
                      <a:pt x="69" y="96"/>
                      <a:pt x="69" y="93"/>
                      <a:pt x="66" y="93"/>
                    </a:cubicBezTo>
                    <a:cubicBezTo>
                      <a:pt x="64" y="96"/>
                      <a:pt x="67" y="100"/>
                      <a:pt x="68" y="103"/>
                    </a:cubicBezTo>
                    <a:cubicBezTo>
                      <a:pt x="69" y="113"/>
                      <a:pt x="63" y="122"/>
                      <a:pt x="54" y="128"/>
                    </a:cubicBezTo>
                    <a:cubicBezTo>
                      <a:pt x="52" y="128"/>
                      <a:pt x="50" y="130"/>
                      <a:pt x="47" y="130"/>
                    </a:cubicBezTo>
                    <a:cubicBezTo>
                      <a:pt x="47" y="130"/>
                      <a:pt x="47" y="129"/>
                      <a:pt x="47" y="129"/>
                    </a:cubicBezTo>
                    <a:cubicBezTo>
                      <a:pt x="45" y="132"/>
                      <a:pt x="40" y="132"/>
                      <a:pt x="37" y="131"/>
                    </a:cubicBezTo>
                    <a:cubicBezTo>
                      <a:pt x="31" y="127"/>
                      <a:pt x="31" y="127"/>
                      <a:pt x="31" y="127"/>
                    </a:cubicBezTo>
                    <a:cubicBezTo>
                      <a:pt x="35" y="125"/>
                      <a:pt x="37" y="120"/>
                      <a:pt x="41" y="117"/>
                    </a:cubicBezTo>
                    <a:cubicBezTo>
                      <a:pt x="40" y="113"/>
                      <a:pt x="43" y="106"/>
                      <a:pt x="39" y="103"/>
                    </a:cubicBezTo>
                    <a:cubicBezTo>
                      <a:pt x="37" y="104"/>
                      <a:pt x="39" y="106"/>
                      <a:pt x="39" y="107"/>
                    </a:cubicBezTo>
                    <a:cubicBezTo>
                      <a:pt x="38" y="111"/>
                      <a:pt x="39" y="118"/>
                      <a:pt x="34" y="121"/>
                    </a:cubicBezTo>
                    <a:cubicBezTo>
                      <a:pt x="31" y="123"/>
                      <a:pt x="28" y="125"/>
                      <a:pt x="26" y="123"/>
                    </a:cubicBezTo>
                    <a:cubicBezTo>
                      <a:pt x="24" y="126"/>
                      <a:pt x="18" y="126"/>
                      <a:pt x="15" y="124"/>
                    </a:cubicBezTo>
                    <a:cubicBezTo>
                      <a:pt x="10" y="122"/>
                      <a:pt x="3" y="119"/>
                      <a:pt x="0" y="112"/>
                    </a:cubicBezTo>
                    <a:cubicBezTo>
                      <a:pt x="13" y="113"/>
                      <a:pt x="27" y="115"/>
                      <a:pt x="35" y="102"/>
                    </a:cubicBezTo>
                    <a:cubicBezTo>
                      <a:pt x="38" y="92"/>
                      <a:pt x="43" y="79"/>
                      <a:pt x="37" y="68"/>
                    </a:cubicBezTo>
                    <a:cubicBezTo>
                      <a:pt x="41" y="59"/>
                      <a:pt x="35" y="49"/>
                      <a:pt x="28" y="4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3" y="37"/>
                      <a:pt x="42" y="27"/>
                      <a:pt x="42" y="17"/>
                    </a:cubicBezTo>
                    <a:cubicBezTo>
                      <a:pt x="44" y="10"/>
                      <a:pt x="49" y="5"/>
                      <a:pt x="55" y="2"/>
                    </a:cubicBezTo>
                    <a:cubicBezTo>
                      <a:pt x="63" y="2"/>
                      <a:pt x="71" y="4"/>
                      <a:pt x="78" y="0"/>
                    </a:cubicBezTo>
                    <a:cubicBezTo>
                      <a:pt x="82" y="9"/>
                      <a:pt x="87" y="21"/>
                      <a:pt x="9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8" name="Freeform 149"/>
              <p:cNvSpPr/>
              <p:nvPr/>
            </p:nvSpPr>
            <p:spPr bwMode="auto">
              <a:xfrm>
                <a:off x="4607" y="2877"/>
                <a:ext cx="72" cy="120"/>
              </a:xfrm>
              <a:custGeom>
                <a:avLst/>
                <a:gdLst>
                  <a:gd name="T0" fmla="*/ 24 w 30"/>
                  <a:gd name="T1" fmla="*/ 33 h 51"/>
                  <a:gd name="T2" fmla="*/ 11 w 30"/>
                  <a:gd name="T3" fmla="*/ 48 h 51"/>
                  <a:gd name="T4" fmla="*/ 21 w 30"/>
                  <a:gd name="T5" fmla="*/ 24 h 51"/>
                  <a:gd name="T6" fmla="*/ 17 w 30"/>
                  <a:gd name="T7" fmla="*/ 32 h 51"/>
                  <a:gd name="T8" fmla="*/ 5 w 30"/>
                  <a:gd name="T9" fmla="*/ 51 h 51"/>
                  <a:gd name="T10" fmla="*/ 9 w 30"/>
                  <a:gd name="T11" fmla="*/ 38 h 51"/>
                  <a:gd name="T12" fmla="*/ 14 w 30"/>
                  <a:gd name="T13" fmla="*/ 32 h 51"/>
                  <a:gd name="T14" fmla="*/ 16 w 30"/>
                  <a:gd name="T15" fmla="*/ 27 h 51"/>
                  <a:gd name="T16" fmla="*/ 14 w 30"/>
                  <a:gd name="T17" fmla="*/ 27 h 51"/>
                  <a:gd name="T18" fmla="*/ 1 w 30"/>
                  <a:gd name="T19" fmla="*/ 50 h 51"/>
                  <a:gd name="T20" fmla="*/ 0 w 30"/>
                  <a:gd name="T21" fmla="*/ 48 h 51"/>
                  <a:gd name="T22" fmla="*/ 15 w 30"/>
                  <a:gd name="T23" fmla="*/ 17 h 51"/>
                  <a:gd name="T24" fmla="*/ 18 w 30"/>
                  <a:gd name="T25" fmla="*/ 14 h 51"/>
                  <a:gd name="T26" fmla="*/ 27 w 30"/>
                  <a:gd name="T27" fmla="*/ 0 h 51"/>
                  <a:gd name="T28" fmla="*/ 24 w 30"/>
                  <a:gd name="T29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51">
                    <a:moveTo>
                      <a:pt x="24" y="33"/>
                    </a:moveTo>
                    <a:cubicBezTo>
                      <a:pt x="11" y="48"/>
                      <a:pt x="11" y="48"/>
                      <a:pt x="11" y="48"/>
                    </a:cubicBezTo>
                    <a:cubicBezTo>
                      <a:pt x="16" y="41"/>
                      <a:pt x="21" y="33"/>
                      <a:pt x="21" y="24"/>
                    </a:cubicBezTo>
                    <a:cubicBezTo>
                      <a:pt x="18" y="25"/>
                      <a:pt x="19" y="30"/>
                      <a:pt x="17" y="32"/>
                    </a:cubicBezTo>
                    <a:cubicBezTo>
                      <a:pt x="14" y="38"/>
                      <a:pt x="10" y="44"/>
                      <a:pt x="5" y="51"/>
                    </a:cubicBezTo>
                    <a:cubicBezTo>
                      <a:pt x="2" y="46"/>
                      <a:pt x="10" y="43"/>
                      <a:pt x="9" y="38"/>
                    </a:cubicBezTo>
                    <a:cubicBezTo>
                      <a:pt x="12" y="37"/>
                      <a:pt x="12" y="33"/>
                      <a:pt x="14" y="32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0" y="35"/>
                      <a:pt x="4" y="41"/>
                      <a:pt x="1" y="5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" y="36"/>
                      <a:pt x="14" y="28"/>
                      <a:pt x="15" y="17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21" y="9"/>
                      <a:pt x="24" y="4"/>
                      <a:pt x="27" y="0"/>
                    </a:cubicBezTo>
                    <a:cubicBezTo>
                      <a:pt x="25" y="12"/>
                      <a:pt x="30" y="23"/>
                      <a:pt x="2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9" name="Freeform 150"/>
              <p:cNvSpPr/>
              <p:nvPr/>
            </p:nvSpPr>
            <p:spPr bwMode="auto">
              <a:xfrm>
                <a:off x="4634" y="2952"/>
                <a:ext cx="45" cy="48"/>
              </a:xfrm>
              <a:custGeom>
                <a:avLst/>
                <a:gdLst>
                  <a:gd name="T0" fmla="*/ 19 w 19"/>
                  <a:gd name="T1" fmla="*/ 10 h 20"/>
                  <a:gd name="T2" fmla="*/ 0 w 19"/>
                  <a:gd name="T3" fmla="*/ 20 h 20"/>
                  <a:gd name="T4" fmla="*/ 17 w 19"/>
                  <a:gd name="T5" fmla="*/ 0 h 20"/>
                  <a:gd name="T6" fmla="*/ 19 w 19"/>
                  <a:gd name="T7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">
                    <a:moveTo>
                      <a:pt x="19" y="10"/>
                    </a:moveTo>
                    <a:cubicBezTo>
                      <a:pt x="13" y="14"/>
                      <a:pt x="7" y="18"/>
                      <a:pt x="0" y="20"/>
                    </a:cubicBezTo>
                    <a:cubicBezTo>
                      <a:pt x="6" y="15"/>
                      <a:pt x="11" y="6"/>
                      <a:pt x="17" y="0"/>
                    </a:cubicBezTo>
                    <a:cubicBezTo>
                      <a:pt x="17" y="3"/>
                      <a:pt x="19" y="6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0" name="Freeform 151"/>
              <p:cNvSpPr/>
              <p:nvPr/>
            </p:nvSpPr>
            <p:spPr bwMode="auto">
              <a:xfrm>
                <a:off x="4183" y="2940"/>
                <a:ext cx="145" cy="138"/>
              </a:xfrm>
              <a:custGeom>
                <a:avLst/>
                <a:gdLst>
                  <a:gd name="T0" fmla="*/ 57 w 61"/>
                  <a:gd name="T1" fmla="*/ 18 h 58"/>
                  <a:gd name="T2" fmla="*/ 52 w 61"/>
                  <a:gd name="T3" fmla="*/ 47 h 58"/>
                  <a:gd name="T4" fmla="*/ 18 w 61"/>
                  <a:gd name="T5" fmla="*/ 53 h 58"/>
                  <a:gd name="T6" fmla="*/ 5 w 61"/>
                  <a:gd name="T7" fmla="*/ 42 h 58"/>
                  <a:gd name="T8" fmla="*/ 6 w 61"/>
                  <a:gd name="T9" fmla="*/ 11 h 58"/>
                  <a:gd name="T10" fmla="*/ 31 w 61"/>
                  <a:gd name="T11" fmla="*/ 0 h 58"/>
                  <a:gd name="T12" fmla="*/ 57 w 61"/>
                  <a:gd name="T13" fmla="*/ 1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58">
                    <a:moveTo>
                      <a:pt x="57" y="18"/>
                    </a:moveTo>
                    <a:cubicBezTo>
                      <a:pt x="61" y="27"/>
                      <a:pt x="59" y="40"/>
                      <a:pt x="52" y="47"/>
                    </a:cubicBezTo>
                    <a:cubicBezTo>
                      <a:pt x="44" y="58"/>
                      <a:pt x="29" y="57"/>
                      <a:pt x="18" y="53"/>
                    </a:cubicBezTo>
                    <a:cubicBezTo>
                      <a:pt x="12" y="52"/>
                      <a:pt x="11" y="45"/>
                      <a:pt x="5" y="42"/>
                    </a:cubicBezTo>
                    <a:cubicBezTo>
                      <a:pt x="0" y="33"/>
                      <a:pt x="0" y="20"/>
                      <a:pt x="6" y="11"/>
                    </a:cubicBezTo>
                    <a:cubicBezTo>
                      <a:pt x="13" y="5"/>
                      <a:pt x="21" y="1"/>
                      <a:pt x="31" y="0"/>
                    </a:cubicBezTo>
                    <a:cubicBezTo>
                      <a:pt x="43" y="0"/>
                      <a:pt x="53" y="6"/>
                      <a:pt x="5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1" name="Freeform 152"/>
              <p:cNvSpPr/>
              <p:nvPr/>
            </p:nvSpPr>
            <p:spPr bwMode="auto">
              <a:xfrm>
                <a:off x="4624" y="2978"/>
                <a:ext cx="64" cy="52"/>
              </a:xfrm>
              <a:custGeom>
                <a:avLst/>
                <a:gdLst>
                  <a:gd name="T0" fmla="*/ 27 w 27"/>
                  <a:gd name="T1" fmla="*/ 9 h 22"/>
                  <a:gd name="T2" fmla="*/ 17 w 27"/>
                  <a:gd name="T3" fmla="*/ 18 h 22"/>
                  <a:gd name="T4" fmla="*/ 2 w 27"/>
                  <a:gd name="T5" fmla="*/ 22 h 22"/>
                  <a:gd name="T6" fmla="*/ 1 w 27"/>
                  <a:gd name="T7" fmla="*/ 18 h 22"/>
                  <a:gd name="T8" fmla="*/ 22 w 27"/>
                  <a:gd name="T9" fmla="*/ 10 h 22"/>
                  <a:gd name="T10" fmla="*/ 22 w 27"/>
                  <a:gd name="T11" fmla="*/ 10 h 22"/>
                  <a:gd name="T12" fmla="*/ 0 w 27"/>
                  <a:gd name="T13" fmla="*/ 15 h 22"/>
                  <a:gd name="T14" fmla="*/ 20 w 27"/>
                  <a:gd name="T15" fmla="*/ 2 h 22"/>
                  <a:gd name="T16" fmla="*/ 24 w 27"/>
                  <a:gd name="T17" fmla="*/ 0 h 22"/>
                  <a:gd name="T18" fmla="*/ 27 w 27"/>
                  <a:gd name="T19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2">
                    <a:moveTo>
                      <a:pt x="27" y="9"/>
                    </a:moveTo>
                    <a:cubicBezTo>
                      <a:pt x="24" y="12"/>
                      <a:pt x="21" y="16"/>
                      <a:pt x="17" y="18"/>
                    </a:cubicBezTo>
                    <a:cubicBezTo>
                      <a:pt x="13" y="21"/>
                      <a:pt x="7" y="22"/>
                      <a:pt x="2" y="22"/>
                    </a:cubicBezTo>
                    <a:cubicBezTo>
                      <a:pt x="1" y="20"/>
                      <a:pt x="1" y="19"/>
                      <a:pt x="1" y="18"/>
                    </a:cubicBezTo>
                    <a:cubicBezTo>
                      <a:pt x="9" y="18"/>
                      <a:pt x="15" y="14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15" y="11"/>
                      <a:pt x="8" y="15"/>
                      <a:pt x="0" y="15"/>
                    </a:cubicBezTo>
                    <a:cubicBezTo>
                      <a:pt x="6" y="10"/>
                      <a:pt x="15" y="9"/>
                      <a:pt x="20" y="2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3"/>
                      <a:pt x="26" y="6"/>
                      <a:pt x="2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2" name="Freeform 153"/>
              <p:cNvSpPr/>
              <p:nvPr/>
            </p:nvSpPr>
            <p:spPr bwMode="auto">
              <a:xfrm>
                <a:off x="4210" y="2957"/>
                <a:ext cx="120" cy="142"/>
              </a:xfrm>
              <a:custGeom>
                <a:avLst/>
                <a:gdLst>
                  <a:gd name="T0" fmla="*/ 37 w 51"/>
                  <a:gd name="T1" fmla="*/ 11 h 60"/>
                  <a:gd name="T2" fmla="*/ 0 w 51"/>
                  <a:gd name="T3" fmla="*/ 21 h 60"/>
                  <a:gd name="T4" fmla="*/ 6 w 51"/>
                  <a:gd name="T5" fmla="*/ 6 h 60"/>
                  <a:gd name="T6" fmla="*/ 17 w 51"/>
                  <a:gd name="T7" fmla="*/ 0 h 60"/>
                  <a:gd name="T8" fmla="*/ 37 w 51"/>
                  <a:gd name="T9" fmla="*/ 11 h 60"/>
                  <a:gd name="T10" fmla="*/ 37 w 51"/>
                  <a:gd name="T11" fmla="*/ 1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60">
                    <a:moveTo>
                      <a:pt x="37" y="11"/>
                    </a:moveTo>
                    <a:cubicBezTo>
                      <a:pt x="51" y="37"/>
                      <a:pt x="4" y="60"/>
                      <a:pt x="0" y="21"/>
                    </a:cubicBezTo>
                    <a:cubicBezTo>
                      <a:pt x="0" y="16"/>
                      <a:pt x="3" y="11"/>
                      <a:pt x="6" y="6"/>
                    </a:cubicBezTo>
                    <a:cubicBezTo>
                      <a:pt x="9" y="5"/>
                      <a:pt x="13" y="0"/>
                      <a:pt x="17" y="0"/>
                    </a:cubicBezTo>
                    <a:cubicBezTo>
                      <a:pt x="26" y="0"/>
                      <a:pt x="33" y="4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3" name="Freeform 154"/>
              <p:cNvSpPr/>
              <p:nvPr/>
            </p:nvSpPr>
            <p:spPr bwMode="auto">
              <a:xfrm>
                <a:off x="4558" y="2988"/>
                <a:ext cx="61" cy="78"/>
              </a:xfrm>
              <a:custGeom>
                <a:avLst/>
                <a:gdLst>
                  <a:gd name="T0" fmla="*/ 25 w 26"/>
                  <a:gd name="T1" fmla="*/ 20 h 33"/>
                  <a:gd name="T2" fmla="*/ 22 w 26"/>
                  <a:gd name="T3" fmla="*/ 33 h 33"/>
                  <a:gd name="T4" fmla="*/ 3 w 26"/>
                  <a:gd name="T5" fmla="*/ 25 h 33"/>
                  <a:gd name="T6" fmla="*/ 0 w 26"/>
                  <a:gd name="T7" fmla="*/ 10 h 33"/>
                  <a:gd name="T8" fmla="*/ 13 w 26"/>
                  <a:gd name="T9" fmla="*/ 0 h 33"/>
                  <a:gd name="T10" fmla="*/ 25 w 26"/>
                  <a:gd name="T11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33">
                    <a:moveTo>
                      <a:pt x="25" y="20"/>
                    </a:moveTo>
                    <a:cubicBezTo>
                      <a:pt x="26" y="25"/>
                      <a:pt x="24" y="29"/>
                      <a:pt x="22" y="33"/>
                    </a:cubicBezTo>
                    <a:cubicBezTo>
                      <a:pt x="16" y="29"/>
                      <a:pt x="11" y="23"/>
                      <a:pt x="3" y="25"/>
                    </a:cubicBezTo>
                    <a:cubicBezTo>
                      <a:pt x="3" y="20"/>
                      <a:pt x="2" y="14"/>
                      <a:pt x="0" y="10"/>
                    </a:cubicBezTo>
                    <a:cubicBezTo>
                      <a:pt x="4" y="7"/>
                      <a:pt x="9" y="5"/>
                      <a:pt x="13" y="0"/>
                    </a:cubicBezTo>
                    <a:cubicBezTo>
                      <a:pt x="21" y="4"/>
                      <a:pt x="25" y="11"/>
                      <a:pt x="2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4" name="Freeform 155"/>
              <p:cNvSpPr/>
              <p:nvPr/>
            </p:nvSpPr>
            <p:spPr bwMode="auto">
              <a:xfrm>
                <a:off x="2980" y="2895"/>
                <a:ext cx="265" cy="169"/>
              </a:xfrm>
              <a:custGeom>
                <a:avLst/>
                <a:gdLst>
                  <a:gd name="T0" fmla="*/ 112 w 112"/>
                  <a:gd name="T1" fmla="*/ 1 h 71"/>
                  <a:gd name="T2" fmla="*/ 67 w 112"/>
                  <a:gd name="T3" fmla="*/ 30 h 71"/>
                  <a:gd name="T4" fmla="*/ 15 w 112"/>
                  <a:gd name="T5" fmla="*/ 69 h 71"/>
                  <a:gd name="T6" fmla="*/ 3 w 112"/>
                  <a:gd name="T7" fmla="*/ 70 h 71"/>
                  <a:gd name="T8" fmla="*/ 0 w 112"/>
                  <a:gd name="T9" fmla="*/ 68 h 71"/>
                  <a:gd name="T10" fmla="*/ 45 w 112"/>
                  <a:gd name="T11" fmla="*/ 45 h 71"/>
                  <a:gd name="T12" fmla="*/ 109 w 112"/>
                  <a:gd name="T13" fmla="*/ 0 h 71"/>
                  <a:gd name="T14" fmla="*/ 112 w 112"/>
                  <a:gd name="T15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71">
                    <a:moveTo>
                      <a:pt x="112" y="1"/>
                    </a:moveTo>
                    <a:cubicBezTo>
                      <a:pt x="95" y="5"/>
                      <a:pt x="78" y="15"/>
                      <a:pt x="67" y="30"/>
                    </a:cubicBezTo>
                    <a:cubicBezTo>
                      <a:pt x="52" y="46"/>
                      <a:pt x="39" y="69"/>
                      <a:pt x="15" y="69"/>
                    </a:cubicBezTo>
                    <a:cubicBezTo>
                      <a:pt x="10" y="71"/>
                      <a:pt x="8" y="69"/>
                      <a:pt x="3" y="70"/>
                    </a:cubicBezTo>
                    <a:cubicBezTo>
                      <a:pt x="2" y="70"/>
                      <a:pt x="2" y="69"/>
                      <a:pt x="0" y="68"/>
                    </a:cubicBezTo>
                    <a:cubicBezTo>
                      <a:pt x="17" y="70"/>
                      <a:pt x="36" y="61"/>
                      <a:pt x="45" y="45"/>
                    </a:cubicBezTo>
                    <a:cubicBezTo>
                      <a:pt x="59" y="21"/>
                      <a:pt x="84" y="8"/>
                      <a:pt x="109" y="0"/>
                    </a:cubicBezTo>
                    <a:lnTo>
                      <a:pt x="11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5" name="Freeform 156"/>
              <p:cNvSpPr/>
              <p:nvPr/>
            </p:nvSpPr>
            <p:spPr bwMode="auto">
              <a:xfrm>
                <a:off x="4641" y="3009"/>
                <a:ext cx="101" cy="168"/>
              </a:xfrm>
              <a:custGeom>
                <a:avLst/>
                <a:gdLst>
                  <a:gd name="T0" fmla="*/ 30 w 43"/>
                  <a:gd name="T1" fmla="*/ 61 h 71"/>
                  <a:gd name="T2" fmla="*/ 22 w 43"/>
                  <a:gd name="T3" fmla="*/ 71 h 71"/>
                  <a:gd name="T4" fmla="*/ 19 w 43"/>
                  <a:gd name="T5" fmla="*/ 60 h 71"/>
                  <a:gd name="T6" fmla="*/ 11 w 43"/>
                  <a:gd name="T7" fmla="*/ 58 h 71"/>
                  <a:gd name="T8" fmla="*/ 13 w 43"/>
                  <a:gd name="T9" fmla="*/ 39 h 71"/>
                  <a:gd name="T10" fmla="*/ 15 w 43"/>
                  <a:gd name="T11" fmla="*/ 38 h 71"/>
                  <a:gd name="T12" fmla="*/ 7 w 43"/>
                  <a:gd name="T13" fmla="*/ 15 h 71"/>
                  <a:gd name="T14" fmla="*/ 21 w 43"/>
                  <a:gd name="T15" fmla="*/ 0 h 71"/>
                  <a:gd name="T16" fmla="*/ 30 w 43"/>
                  <a:gd name="T17" fmla="*/ 6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1">
                    <a:moveTo>
                      <a:pt x="30" y="61"/>
                    </a:moveTo>
                    <a:cubicBezTo>
                      <a:pt x="28" y="65"/>
                      <a:pt x="26" y="70"/>
                      <a:pt x="22" y="71"/>
                    </a:cubicBezTo>
                    <a:cubicBezTo>
                      <a:pt x="18" y="68"/>
                      <a:pt x="22" y="63"/>
                      <a:pt x="19" y="60"/>
                    </a:cubicBezTo>
                    <a:cubicBezTo>
                      <a:pt x="16" y="59"/>
                      <a:pt x="14" y="59"/>
                      <a:pt x="11" y="58"/>
                    </a:cubicBezTo>
                    <a:cubicBezTo>
                      <a:pt x="7" y="52"/>
                      <a:pt x="10" y="44"/>
                      <a:pt x="13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2" y="29"/>
                      <a:pt x="0" y="26"/>
                      <a:pt x="7" y="15"/>
                    </a:cubicBezTo>
                    <a:cubicBezTo>
                      <a:pt x="8" y="7"/>
                      <a:pt x="18" y="7"/>
                      <a:pt x="21" y="0"/>
                    </a:cubicBezTo>
                    <a:cubicBezTo>
                      <a:pt x="29" y="19"/>
                      <a:pt x="43" y="40"/>
                      <a:pt x="30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6" name="Freeform 157"/>
              <p:cNvSpPr/>
              <p:nvPr/>
            </p:nvSpPr>
            <p:spPr bwMode="auto">
              <a:xfrm>
                <a:off x="4236" y="2978"/>
                <a:ext cx="35" cy="31"/>
              </a:xfrm>
              <a:custGeom>
                <a:avLst/>
                <a:gdLst>
                  <a:gd name="T0" fmla="*/ 14 w 15"/>
                  <a:gd name="T1" fmla="*/ 5 h 13"/>
                  <a:gd name="T2" fmla="*/ 11 w 15"/>
                  <a:gd name="T3" fmla="*/ 12 h 13"/>
                  <a:gd name="T4" fmla="*/ 4 w 15"/>
                  <a:gd name="T5" fmla="*/ 9 h 13"/>
                  <a:gd name="T6" fmla="*/ 6 w 15"/>
                  <a:gd name="T7" fmla="*/ 0 h 13"/>
                  <a:gd name="T8" fmla="*/ 14 w 15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4" y="5"/>
                    </a:moveTo>
                    <a:cubicBezTo>
                      <a:pt x="15" y="8"/>
                      <a:pt x="12" y="9"/>
                      <a:pt x="11" y="12"/>
                    </a:cubicBezTo>
                    <a:cubicBezTo>
                      <a:pt x="8" y="13"/>
                      <a:pt x="6" y="10"/>
                      <a:pt x="4" y="9"/>
                    </a:cubicBezTo>
                    <a:cubicBezTo>
                      <a:pt x="0" y="6"/>
                      <a:pt x="4" y="3"/>
                      <a:pt x="6" y="0"/>
                    </a:cubicBezTo>
                    <a:cubicBezTo>
                      <a:pt x="10" y="0"/>
                      <a:pt x="14" y="1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7" name="Freeform 158"/>
              <p:cNvSpPr/>
              <p:nvPr/>
            </p:nvSpPr>
            <p:spPr bwMode="auto">
              <a:xfrm>
                <a:off x="3051" y="2907"/>
                <a:ext cx="202" cy="183"/>
              </a:xfrm>
              <a:custGeom>
                <a:avLst/>
                <a:gdLst>
                  <a:gd name="T0" fmla="*/ 20 w 85"/>
                  <a:gd name="T1" fmla="*/ 70 h 77"/>
                  <a:gd name="T2" fmla="*/ 9 w 85"/>
                  <a:gd name="T3" fmla="*/ 75 h 77"/>
                  <a:gd name="T4" fmla="*/ 0 w 85"/>
                  <a:gd name="T5" fmla="*/ 75 h 77"/>
                  <a:gd name="T6" fmla="*/ 41 w 85"/>
                  <a:gd name="T7" fmla="*/ 41 h 77"/>
                  <a:gd name="T8" fmla="*/ 85 w 85"/>
                  <a:gd name="T9" fmla="*/ 0 h 77"/>
                  <a:gd name="T10" fmla="*/ 20 w 85"/>
                  <a:gd name="T11" fmla="*/ 7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" h="77">
                    <a:moveTo>
                      <a:pt x="20" y="70"/>
                    </a:moveTo>
                    <a:cubicBezTo>
                      <a:pt x="17" y="73"/>
                      <a:pt x="12" y="72"/>
                      <a:pt x="9" y="75"/>
                    </a:cubicBezTo>
                    <a:cubicBezTo>
                      <a:pt x="7" y="76"/>
                      <a:pt x="3" y="77"/>
                      <a:pt x="0" y="75"/>
                    </a:cubicBezTo>
                    <a:cubicBezTo>
                      <a:pt x="16" y="69"/>
                      <a:pt x="31" y="57"/>
                      <a:pt x="41" y="41"/>
                    </a:cubicBezTo>
                    <a:cubicBezTo>
                      <a:pt x="49" y="24"/>
                      <a:pt x="66" y="7"/>
                      <a:pt x="85" y="0"/>
                    </a:cubicBezTo>
                    <a:cubicBezTo>
                      <a:pt x="57" y="18"/>
                      <a:pt x="51" y="56"/>
                      <a:pt x="2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8" name="Freeform 159"/>
              <p:cNvSpPr/>
              <p:nvPr/>
            </p:nvSpPr>
            <p:spPr bwMode="auto">
              <a:xfrm>
                <a:off x="2999" y="2910"/>
                <a:ext cx="227" cy="175"/>
              </a:xfrm>
              <a:custGeom>
                <a:avLst/>
                <a:gdLst>
                  <a:gd name="T0" fmla="*/ 96 w 96"/>
                  <a:gd name="T1" fmla="*/ 0 h 74"/>
                  <a:gd name="T2" fmla="*/ 32 w 96"/>
                  <a:gd name="T3" fmla="*/ 67 h 74"/>
                  <a:gd name="T4" fmla="*/ 16 w 96"/>
                  <a:gd name="T5" fmla="*/ 73 h 74"/>
                  <a:gd name="T6" fmla="*/ 0 w 96"/>
                  <a:gd name="T7" fmla="*/ 66 h 74"/>
                  <a:gd name="T8" fmla="*/ 64 w 96"/>
                  <a:gd name="T9" fmla="*/ 21 h 74"/>
                  <a:gd name="T10" fmla="*/ 73 w 96"/>
                  <a:gd name="T11" fmla="*/ 14 h 74"/>
                  <a:gd name="T12" fmla="*/ 96 w 96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74">
                    <a:moveTo>
                      <a:pt x="96" y="0"/>
                    </a:moveTo>
                    <a:cubicBezTo>
                      <a:pt x="64" y="15"/>
                      <a:pt x="61" y="52"/>
                      <a:pt x="32" y="67"/>
                    </a:cubicBezTo>
                    <a:cubicBezTo>
                      <a:pt x="27" y="70"/>
                      <a:pt x="21" y="74"/>
                      <a:pt x="16" y="73"/>
                    </a:cubicBezTo>
                    <a:cubicBezTo>
                      <a:pt x="11" y="70"/>
                      <a:pt x="5" y="70"/>
                      <a:pt x="0" y="66"/>
                    </a:cubicBezTo>
                    <a:cubicBezTo>
                      <a:pt x="29" y="69"/>
                      <a:pt x="49" y="42"/>
                      <a:pt x="64" y="21"/>
                    </a:cubicBezTo>
                    <a:cubicBezTo>
                      <a:pt x="67" y="19"/>
                      <a:pt x="70" y="16"/>
                      <a:pt x="73" y="14"/>
                    </a:cubicBezTo>
                    <a:cubicBezTo>
                      <a:pt x="80" y="8"/>
                      <a:pt x="88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9" name="Freeform 160"/>
              <p:cNvSpPr/>
              <p:nvPr/>
            </p:nvSpPr>
            <p:spPr bwMode="auto">
              <a:xfrm>
                <a:off x="3072" y="2917"/>
                <a:ext cx="183" cy="173"/>
              </a:xfrm>
              <a:custGeom>
                <a:avLst/>
                <a:gdLst>
                  <a:gd name="T0" fmla="*/ 77 w 77"/>
                  <a:gd name="T1" fmla="*/ 0 h 73"/>
                  <a:gd name="T2" fmla="*/ 56 w 77"/>
                  <a:gd name="T3" fmla="*/ 34 h 73"/>
                  <a:gd name="T4" fmla="*/ 18 w 77"/>
                  <a:gd name="T5" fmla="*/ 72 h 73"/>
                  <a:gd name="T6" fmla="*/ 0 w 77"/>
                  <a:gd name="T7" fmla="*/ 73 h 73"/>
                  <a:gd name="T8" fmla="*/ 16 w 77"/>
                  <a:gd name="T9" fmla="*/ 66 h 73"/>
                  <a:gd name="T10" fmla="*/ 53 w 77"/>
                  <a:gd name="T11" fmla="*/ 26 h 73"/>
                  <a:gd name="T12" fmla="*/ 77 w 77"/>
                  <a:gd name="T1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73">
                    <a:moveTo>
                      <a:pt x="77" y="0"/>
                    </a:moveTo>
                    <a:cubicBezTo>
                      <a:pt x="68" y="11"/>
                      <a:pt x="64" y="23"/>
                      <a:pt x="56" y="34"/>
                    </a:cubicBezTo>
                    <a:cubicBezTo>
                      <a:pt x="50" y="51"/>
                      <a:pt x="37" y="69"/>
                      <a:pt x="18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71"/>
                      <a:pt x="11" y="70"/>
                      <a:pt x="16" y="66"/>
                    </a:cubicBezTo>
                    <a:cubicBezTo>
                      <a:pt x="34" y="59"/>
                      <a:pt x="43" y="41"/>
                      <a:pt x="53" y="26"/>
                    </a:cubicBezTo>
                    <a:cubicBezTo>
                      <a:pt x="58" y="16"/>
                      <a:pt x="67" y="8"/>
                      <a:pt x="7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0" name="Freeform 161"/>
              <p:cNvSpPr/>
              <p:nvPr/>
            </p:nvSpPr>
            <p:spPr bwMode="auto">
              <a:xfrm>
                <a:off x="4622" y="3038"/>
                <a:ext cx="23" cy="26"/>
              </a:xfrm>
              <a:custGeom>
                <a:avLst/>
                <a:gdLst>
                  <a:gd name="T0" fmla="*/ 10 w 10"/>
                  <a:gd name="T1" fmla="*/ 1 h 11"/>
                  <a:gd name="T2" fmla="*/ 0 w 10"/>
                  <a:gd name="T3" fmla="*/ 11 h 11"/>
                  <a:gd name="T4" fmla="*/ 2 w 10"/>
                  <a:gd name="T5" fmla="*/ 0 h 11"/>
                  <a:gd name="T6" fmla="*/ 10 w 10"/>
                  <a:gd name="T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1"/>
                    </a:moveTo>
                    <a:cubicBezTo>
                      <a:pt x="7" y="4"/>
                      <a:pt x="4" y="7"/>
                      <a:pt x="0" y="11"/>
                    </a:cubicBezTo>
                    <a:cubicBezTo>
                      <a:pt x="0" y="7"/>
                      <a:pt x="3" y="4"/>
                      <a:pt x="2" y="0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1" name="Freeform 162"/>
              <p:cNvSpPr/>
              <p:nvPr/>
            </p:nvSpPr>
            <p:spPr bwMode="auto">
              <a:xfrm>
                <a:off x="4200" y="3035"/>
                <a:ext cx="128" cy="57"/>
              </a:xfrm>
              <a:custGeom>
                <a:avLst/>
                <a:gdLst>
                  <a:gd name="T0" fmla="*/ 44 w 54"/>
                  <a:gd name="T1" fmla="*/ 18 h 24"/>
                  <a:gd name="T2" fmla="*/ 17 w 54"/>
                  <a:gd name="T3" fmla="*/ 22 h 24"/>
                  <a:gd name="T4" fmla="*/ 0 w 54"/>
                  <a:gd name="T5" fmla="*/ 10 h 24"/>
                  <a:gd name="T6" fmla="*/ 13 w 54"/>
                  <a:gd name="T7" fmla="*/ 18 h 24"/>
                  <a:gd name="T8" fmla="*/ 48 w 54"/>
                  <a:gd name="T9" fmla="*/ 9 h 24"/>
                  <a:gd name="T10" fmla="*/ 54 w 54"/>
                  <a:gd name="T11" fmla="*/ 0 h 24"/>
                  <a:gd name="T12" fmla="*/ 44 w 54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4">
                    <a:moveTo>
                      <a:pt x="44" y="18"/>
                    </a:moveTo>
                    <a:cubicBezTo>
                      <a:pt x="37" y="24"/>
                      <a:pt x="27" y="22"/>
                      <a:pt x="17" y="22"/>
                    </a:cubicBezTo>
                    <a:cubicBezTo>
                      <a:pt x="11" y="20"/>
                      <a:pt x="2" y="18"/>
                      <a:pt x="0" y="10"/>
                    </a:cubicBezTo>
                    <a:cubicBezTo>
                      <a:pt x="5" y="12"/>
                      <a:pt x="6" y="19"/>
                      <a:pt x="13" y="18"/>
                    </a:cubicBezTo>
                    <a:cubicBezTo>
                      <a:pt x="25" y="21"/>
                      <a:pt x="41" y="20"/>
                      <a:pt x="48" y="9"/>
                    </a:cubicBezTo>
                    <a:cubicBezTo>
                      <a:pt x="50" y="6"/>
                      <a:pt x="53" y="3"/>
                      <a:pt x="54" y="0"/>
                    </a:cubicBezTo>
                    <a:cubicBezTo>
                      <a:pt x="52" y="7"/>
                      <a:pt x="52" y="15"/>
                      <a:pt x="4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2" name="Freeform 163"/>
              <p:cNvSpPr/>
              <p:nvPr/>
            </p:nvSpPr>
            <p:spPr bwMode="auto">
              <a:xfrm>
                <a:off x="4548" y="3054"/>
                <a:ext cx="55" cy="43"/>
              </a:xfrm>
              <a:custGeom>
                <a:avLst/>
                <a:gdLst>
                  <a:gd name="T0" fmla="*/ 23 w 23"/>
                  <a:gd name="T1" fmla="*/ 8 h 18"/>
                  <a:gd name="T2" fmla="*/ 23 w 23"/>
                  <a:gd name="T3" fmla="*/ 9 h 18"/>
                  <a:gd name="T4" fmla="*/ 0 w 23"/>
                  <a:gd name="T5" fmla="*/ 18 h 18"/>
                  <a:gd name="T6" fmla="*/ 6 w 23"/>
                  <a:gd name="T7" fmla="*/ 1 h 18"/>
                  <a:gd name="T8" fmla="*/ 22 w 23"/>
                  <a:gd name="T9" fmla="*/ 7 h 18"/>
                  <a:gd name="T10" fmla="*/ 23 w 23"/>
                  <a:gd name="T1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8">
                    <a:moveTo>
                      <a:pt x="23" y="8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16" y="13"/>
                      <a:pt x="7" y="16"/>
                      <a:pt x="0" y="18"/>
                    </a:cubicBezTo>
                    <a:cubicBezTo>
                      <a:pt x="2" y="12"/>
                      <a:pt x="5" y="7"/>
                      <a:pt x="6" y="1"/>
                    </a:cubicBezTo>
                    <a:cubicBezTo>
                      <a:pt x="12" y="0"/>
                      <a:pt x="18" y="3"/>
                      <a:pt x="22" y="7"/>
                    </a:cubicBezTo>
                    <a:lnTo>
                      <a:pt x="2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3" name="Freeform 164"/>
              <p:cNvSpPr/>
              <p:nvPr/>
            </p:nvSpPr>
            <p:spPr bwMode="auto">
              <a:xfrm>
                <a:off x="4558" y="3061"/>
                <a:ext cx="187" cy="154"/>
              </a:xfrm>
              <a:custGeom>
                <a:avLst/>
                <a:gdLst>
                  <a:gd name="T0" fmla="*/ 46 w 79"/>
                  <a:gd name="T1" fmla="*/ 14 h 65"/>
                  <a:gd name="T2" fmla="*/ 42 w 79"/>
                  <a:gd name="T3" fmla="*/ 35 h 65"/>
                  <a:gd name="T4" fmla="*/ 51 w 79"/>
                  <a:gd name="T5" fmla="*/ 41 h 65"/>
                  <a:gd name="T6" fmla="*/ 52 w 79"/>
                  <a:gd name="T7" fmla="*/ 49 h 65"/>
                  <a:gd name="T8" fmla="*/ 60 w 79"/>
                  <a:gd name="T9" fmla="*/ 55 h 65"/>
                  <a:gd name="T10" fmla="*/ 68 w 79"/>
                  <a:gd name="T11" fmla="*/ 55 h 65"/>
                  <a:gd name="T12" fmla="*/ 79 w 79"/>
                  <a:gd name="T13" fmla="*/ 62 h 65"/>
                  <a:gd name="T14" fmla="*/ 68 w 79"/>
                  <a:gd name="T15" fmla="*/ 65 h 65"/>
                  <a:gd name="T16" fmla="*/ 69 w 79"/>
                  <a:gd name="T17" fmla="*/ 58 h 65"/>
                  <a:gd name="T18" fmla="*/ 55 w 79"/>
                  <a:gd name="T19" fmla="*/ 65 h 65"/>
                  <a:gd name="T20" fmla="*/ 50 w 79"/>
                  <a:gd name="T21" fmla="*/ 64 h 65"/>
                  <a:gd name="T22" fmla="*/ 56 w 79"/>
                  <a:gd name="T23" fmla="*/ 56 h 65"/>
                  <a:gd name="T24" fmla="*/ 53 w 79"/>
                  <a:gd name="T25" fmla="*/ 54 h 65"/>
                  <a:gd name="T26" fmla="*/ 43 w 79"/>
                  <a:gd name="T27" fmla="*/ 61 h 65"/>
                  <a:gd name="T28" fmla="*/ 35 w 79"/>
                  <a:gd name="T29" fmla="*/ 59 h 65"/>
                  <a:gd name="T30" fmla="*/ 40 w 79"/>
                  <a:gd name="T31" fmla="*/ 53 h 65"/>
                  <a:gd name="T32" fmla="*/ 44 w 79"/>
                  <a:gd name="T33" fmla="*/ 44 h 65"/>
                  <a:gd name="T34" fmla="*/ 35 w 79"/>
                  <a:gd name="T35" fmla="*/ 49 h 65"/>
                  <a:gd name="T36" fmla="*/ 25 w 79"/>
                  <a:gd name="T37" fmla="*/ 52 h 65"/>
                  <a:gd name="T38" fmla="*/ 15 w 79"/>
                  <a:gd name="T39" fmla="*/ 42 h 65"/>
                  <a:gd name="T40" fmla="*/ 36 w 79"/>
                  <a:gd name="T41" fmla="*/ 26 h 65"/>
                  <a:gd name="T42" fmla="*/ 36 w 79"/>
                  <a:gd name="T43" fmla="*/ 22 h 65"/>
                  <a:gd name="T44" fmla="*/ 35 w 79"/>
                  <a:gd name="T45" fmla="*/ 22 h 65"/>
                  <a:gd name="T46" fmla="*/ 8 w 79"/>
                  <a:gd name="T47" fmla="*/ 36 h 65"/>
                  <a:gd name="T48" fmla="*/ 0 w 79"/>
                  <a:gd name="T49" fmla="*/ 25 h 65"/>
                  <a:gd name="T50" fmla="*/ 37 w 79"/>
                  <a:gd name="T51" fmla="*/ 0 h 65"/>
                  <a:gd name="T52" fmla="*/ 46 w 79"/>
                  <a:gd name="T53" fmla="*/ 1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" h="65">
                    <a:moveTo>
                      <a:pt x="46" y="14"/>
                    </a:moveTo>
                    <a:cubicBezTo>
                      <a:pt x="42" y="20"/>
                      <a:pt x="39" y="28"/>
                      <a:pt x="42" y="35"/>
                    </a:cubicBezTo>
                    <a:cubicBezTo>
                      <a:pt x="44" y="39"/>
                      <a:pt x="48" y="41"/>
                      <a:pt x="51" y="41"/>
                    </a:cubicBezTo>
                    <a:cubicBezTo>
                      <a:pt x="53" y="42"/>
                      <a:pt x="51" y="46"/>
                      <a:pt x="52" y="49"/>
                    </a:cubicBezTo>
                    <a:cubicBezTo>
                      <a:pt x="54" y="52"/>
                      <a:pt x="57" y="54"/>
                      <a:pt x="60" y="55"/>
                    </a:cubicBezTo>
                    <a:cubicBezTo>
                      <a:pt x="63" y="56"/>
                      <a:pt x="65" y="55"/>
                      <a:pt x="68" y="55"/>
                    </a:cubicBezTo>
                    <a:cubicBezTo>
                      <a:pt x="71" y="58"/>
                      <a:pt x="75" y="61"/>
                      <a:pt x="79" y="62"/>
                    </a:cubicBezTo>
                    <a:cubicBezTo>
                      <a:pt x="76" y="65"/>
                      <a:pt x="72" y="65"/>
                      <a:pt x="68" y="65"/>
                    </a:cubicBezTo>
                    <a:cubicBezTo>
                      <a:pt x="70" y="63"/>
                      <a:pt x="70" y="61"/>
                      <a:pt x="69" y="58"/>
                    </a:cubicBezTo>
                    <a:cubicBezTo>
                      <a:pt x="64" y="57"/>
                      <a:pt x="61" y="65"/>
                      <a:pt x="55" y="65"/>
                    </a:cubicBezTo>
                    <a:cubicBezTo>
                      <a:pt x="54" y="65"/>
                      <a:pt x="52" y="65"/>
                      <a:pt x="50" y="64"/>
                    </a:cubicBezTo>
                    <a:cubicBezTo>
                      <a:pt x="52" y="62"/>
                      <a:pt x="54" y="59"/>
                      <a:pt x="56" y="56"/>
                    </a:cubicBezTo>
                    <a:cubicBezTo>
                      <a:pt x="55" y="55"/>
                      <a:pt x="54" y="54"/>
                      <a:pt x="53" y="54"/>
                    </a:cubicBezTo>
                    <a:cubicBezTo>
                      <a:pt x="50" y="57"/>
                      <a:pt x="46" y="60"/>
                      <a:pt x="43" y="61"/>
                    </a:cubicBezTo>
                    <a:cubicBezTo>
                      <a:pt x="39" y="62"/>
                      <a:pt x="38" y="59"/>
                      <a:pt x="35" y="59"/>
                    </a:cubicBezTo>
                    <a:cubicBezTo>
                      <a:pt x="36" y="57"/>
                      <a:pt x="39" y="56"/>
                      <a:pt x="40" y="53"/>
                    </a:cubicBezTo>
                    <a:cubicBezTo>
                      <a:pt x="42" y="51"/>
                      <a:pt x="44" y="48"/>
                      <a:pt x="44" y="44"/>
                    </a:cubicBezTo>
                    <a:cubicBezTo>
                      <a:pt x="40" y="42"/>
                      <a:pt x="38" y="47"/>
                      <a:pt x="35" y="49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24" y="39"/>
                      <a:pt x="31" y="33"/>
                      <a:pt x="36" y="26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5" y="22"/>
                      <a:pt x="35" y="22"/>
                    </a:cubicBezTo>
                    <a:cubicBezTo>
                      <a:pt x="29" y="30"/>
                      <a:pt x="18" y="33"/>
                      <a:pt x="8" y="3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4" y="21"/>
                      <a:pt x="27" y="12"/>
                      <a:pt x="37" y="0"/>
                    </a:cubicBezTo>
                    <a:cubicBezTo>
                      <a:pt x="38" y="5"/>
                      <a:pt x="43" y="10"/>
                      <a:pt x="4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4" name="Freeform 165"/>
              <p:cNvSpPr/>
              <p:nvPr/>
            </p:nvSpPr>
            <p:spPr bwMode="auto">
              <a:xfrm>
                <a:off x="2772" y="2929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5" name="Freeform 166"/>
              <p:cNvSpPr/>
              <p:nvPr/>
            </p:nvSpPr>
            <p:spPr bwMode="auto">
              <a:xfrm>
                <a:off x="462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6" name="Freeform 167"/>
              <p:cNvSpPr/>
              <p:nvPr/>
            </p:nvSpPr>
            <p:spPr bwMode="auto">
              <a:xfrm>
                <a:off x="4548" y="3073"/>
                <a:ext cx="74" cy="40"/>
              </a:xfrm>
              <a:custGeom>
                <a:avLst/>
                <a:gdLst>
                  <a:gd name="T0" fmla="*/ 2 w 31"/>
                  <a:gd name="T1" fmla="*/ 17 h 17"/>
                  <a:gd name="T2" fmla="*/ 0 w 31"/>
                  <a:gd name="T3" fmla="*/ 12 h 17"/>
                  <a:gd name="T4" fmla="*/ 31 w 31"/>
                  <a:gd name="T5" fmla="*/ 0 h 17"/>
                  <a:gd name="T6" fmla="*/ 2 w 31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7">
                    <a:moveTo>
                      <a:pt x="2" y="17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1" y="12"/>
                      <a:pt x="21" y="6"/>
                      <a:pt x="31" y="0"/>
                    </a:cubicBezTo>
                    <a:cubicBezTo>
                      <a:pt x="25" y="8"/>
                      <a:pt x="13" y="14"/>
                      <a:pt x="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7" name="Freeform 168"/>
              <p:cNvSpPr/>
              <p:nvPr/>
            </p:nvSpPr>
            <p:spPr bwMode="auto">
              <a:xfrm>
                <a:off x="4212" y="3075"/>
                <a:ext cx="109" cy="38"/>
              </a:xfrm>
              <a:custGeom>
                <a:avLst/>
                <a:gdLst>
                  <a:gd name="T0" fmla="*/ 37 w 46"/>
                  <a:gd name="T1" fmla="*/ 11 h 16"/>
                  <a:gd name="T2" fmla="*/ 8 w 46"/>
                  <a:gd name="T3" fmla="*/ 10 h 16"/>
                  <a:gd name="T4" fmla="*/ 0 w 46"/>
                  <a:gd name="T5" fmla="*/ 5 h 16"/>
                  <a:gd name="T6" fmla="*/ 42 w 46"/>
                  <a:gd name="T7" fmla="*/ 3 h 16"/>
                  <a:gd name="T8" fmla="*/ 45 w 46"/>
                  <a:gd name="T9" fmla="*/ 0 h 16"/>
                  <a:gd name="T10" fmla="*/ 37 w 46"/>
                  <a:gd name="T1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6">
                    <a:moveTo>
                      <a:pt x="37" y="11"/>
                    </a:moveTo>
                    <a:cubicBezTo>
                      <a:pt x="27" y="14"/>
                      <a:pt x="17" y="16"/>
                      <a:pt x="8" y="10"/>
                    </a:cubicBezTo>
                    <a:cubicBezTo>
                      <a:pt x="5" y="10"/>
                      <a:pt x="3" y="7"/>
                      <a:pt x="0" y="5"/>
                    </a:cubicBezTo>
                    <a:cubicBezTo>
                      <a:pt x="12" y="12"/>
                      <a:pt x="30" y="11"/>
                      <a:pt x="42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4"/>
                      <a:pt x="41" y="9"/>
                      <a:pt x="3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8" name="Freeform 169"/>
              <p:cNvSpPr/>
              <p:nvPr/>
            </p:nvSpPr>
            <p:spPr bwMode="auto">
              <a:xfrm>
                <a:off x="4534" y="3104"/>
                <a:ext cx="166" cy="125"/>
              </a:xfrm>
              <a:custGeom>
                <a:avLst/>
                <a:gdLst>
                  <a:gd name="T0" fmla="*/ 4 w 70"/>
                  <a:gd name="T1" fmla="*/ 7 h 53"/>
                  <a:gd name="T2" fmla="*/ 7 w 70"/>
                  <a:gd name="T3" fmla="*/ 8 h 53"/>
                  <a:gd name="T4" fmla="*/ 15 w 70"/>
                  <a:gd name="T5" fmla="*/ 20 h 53"/>
                  <a:gd name="T6" fmla="*/ 37 w 70"/>
                  <a:gd name="T7" fmla="*/ 39 h 53"/>
                  <a:gd name="T8" fmla="*/ 57 w 70"/>
                  <a:gd name="T9" fmla="*/ 49 h 53"/>
                  <a:gd name="T10" fmla="*/ 60 w 70"/>
                  <a:gd name="T11" fmla="*/ 50 h 53"/>
                  <a:gd name="T12" fmla="*/ 70 w 70"/>
                  <a:gd name="T13" fmla="*/ 51 h 53"/>
                  <a:gd name="T14" fmla="*/ 6 w 70"/>
                  <a:gd name="T15" fmla="*/ 16 h 53"/>
                  <a:gd name="T16" fmla="*/ 0 w 70"/>
                  <a:gd name="T17" fmla="*/ 4 h 53"/>
                  <a:gd name="T18" fmla="*/ 3 w 70"/>
                  <a:gd name="T19" fmla="*/ 0 h 53"/>
                  <a:gd name="T20" fmla="*/ 4 w 70"/>
                  <a:gd name="T21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53">
                    <a:moveTo>
                      <a:pt x="4" y="7"/>
                    </a:moveTo>
                    <a:cubicBezTo>
                      <a:pt x="5" y="7"/>
                      <a:pt x="6" y="9"/>
                      <a:pt x="7" y="8"/>
                    </a:cubicBezTo>
                    <a:cubicBezTo>
                      <a:pt x="9" y="12"/>
                      <a:pt x="13" y="15"/>
                      <a:pt x="15" y="20"/>
                    </a:cubicBezTo>
                    <a:cubicBezTo>
                      <a:pt x="22" y="25"/>
                      <a:pt x="30" y="34"/>
                      <a:pt x="37" y="39"/>
                    </a:cubicBezTo>
                    <a:cubicBezTo>
                      <a:pt x="43" y="44"/>
                      <a:pt x="51" y="45"/>
                      <a:pt x="57" y="49"/>
                    </a:cubicBezTo>
                    <a:cubicBezTo>
                      <a:pt x="58" y="48"/>
                      <a:pt x="59" y="49"/>
                      <a:pt x="60" y="50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43" y="53"/>
                      <a:pt x="20" y="38"/>
                      <a:pt x="6" y="16"/>
                    </a:cubicBezTo>
                    <a:cubicBezTo>
                      <a:pt x="4" y="12"/>
                      <a:pt x="1" y="7"/>
                      <a:pt x="0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8" y="6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9" name="Freeform 170"/>
              <p:cNvSpPr/>
              <p:nvPr/>
            </p:nvSpPr>
            <p:spPr bwMode="auto">
              <a:xfrm>
                <a:off x="4745" y="3123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0 h 5"/>
                  <a:gd name="T4" fmla="*/ 0 w 2"/>
                  <a:gd name="T5" fmla="*/ 5 h 5"/>
                  <a:gd name="T6" fmla="*/ 0 w 2"/>
                  <a:gd name="T7" fmla="*/ 5 h 5"/>
                  <a:gd name="T8" fmla="*/ 0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0" name="Freeform 171"/>
              <p:cNvSpPr/>
              <p:nvPr/>
            </p:nvSpPr>
            <p:spPr bwMode="auto">
              <a:xfrm>
                <a:off x="4458" y="3120"/>
                <a:ext cx="93" cy="64"/>
              </a:xfrm>
              <a:custGeom>
                <a:avLst/>
                <a:gdLst>
                  <a:gd name="T0" fmla="*/ 39 w 39"/>
                  <a:gd name="T1" fmla="*/ 15 h 27"/>
                  <a:gd name="T2" fmla="*/ 35 w 39"/>
                  <a:gd name="T3" fmla="*/ 23 h 27"/>
                  <a:gd name="T4" fmla="*/ 16 w 39"/>
                  <a:gd name="T5" fmla="*/ 25 h 27"/>
                  <a:gd name="T6" fmla="*/ 0 w 39"/>
                  <a:gd name="T7" fmla="*/ 11 h 27"/>
                  <a:gd name="T8" fmla="*/ 29 w 39"/>
                  <a:gd name="T9" fmla="*/ 0 h 27"/>
                  <a:gd name="T10" fmla="*/ 39 w 39"/>
                  <a:gd name="T1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27">
                    <a:moveTo>
                      <a:pt x="39" y="15"/>
                    </a:moveTo>
                    <a:cubicBezTo>
                      <a:pt x="39" y="18"/>
                      <a:pt x="37" y="21"/>
                      <a:pt x="35" y="23"/>
                    </a:cubicBezTo>
                    <a:cubicBezTo>
                      <a:pt x="30" y="27"/>
                      <a:pt x="22" y="26"/>
                      <a:pt x="16" y="25"/>
                    </a:cubicBezTo>
                    <a:cubicBezTo>
                      <a:pt x="9" y="23"/>
                      <a:pt x="2" y="18"/>
                      <a:pt x="0" y="11"/>
                    </a:cubicBezTo>
                    <a:cubicBezTo>
                      <a:pt x="11" y="11"/>
                      <a:pt x="20" y="9"/>
                      <a:pt x="29" y="0"/>
                    </a:cubicBezTo>
                    <a:cubicBezTo>
                      <a:pt x="34" y="4"/>
                      <a:pt x="35" y="10"/>
                      <a:pt x="3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1" name="Freeform 172"/>
              <p:cNvSpPr/>
              <p:nvPr/>
            </p:nvSpPr>
            <p:spPr bwMode="auto">
              <a:xfrm>
                <a:off x="4361" y="3118"/>
                <a:ext cx="102" cy="83"/>
              </a:xfrm>
              <a:custGeom>
                <a:avLst/>
                <a:gdLst>
                  <a:gd name="T0" fmla="*/ 30 w 43"/>
                  <a:gd name="T1" fmla="*/ 8 h 35"/>
                  <a:gd name="T2" fmla="*/ 37 w 43"/>
                  <a:gd name="T3" fmla="*/ 11 h 35"/>
                  <a:gd name="T4" fmla="*/ 40 w 43"/>
                  <a:gd name="T5" fmla="*/ 23 h 35"/>
                  <a:gd name="T6" fmla="*/ 22 w 43"/>
                  <a:gd name="T7" fmla="*/ 35 h 35"/>
                  <a:gd name="T8" fmla="*/ 0 w 43"/>
                  <a:gd name="T9" fmla="*/ 22 h 35"/>
                  <a:gd name="T10" fmla="*/ 10 w 43"/>
                  <a:gd name="T11" fmla="*/ 14 h 35"/>
                  <a:gd name="T12" fmla="*/ 19 w 43"/>
                  <a:gd name="T13" fmla="*/ 0 h 35"/>
                  <a:gd name="T14" fmla="*/ 30 w 43"/>
                  <a:gd name="T15" fmla="*/ 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35">
                    <a:moveTo>
                      <a:pt x="30" y="8"/>
                    </a:move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5"/>
                      <a:pt x="43" y="19"/>
                      <a:pt x="40" y="23"/>
                    </a:cubicBezTo>
                    <a:cubicBezTo>
                      <a:pt x="36" y="29"/>
                      <a:pt x="30" y="35"/>
                      <a:pt x="22" y="35"/>
                    </a:cubicBezTo>
                    <a:cubicBezTo>
                      <a:pt x="13" y="35"/>
                      <a:pt x="5" y="29"/>
                      <a:pt x="0" y="22"/>
                    </a:cubicBezTo>
                    <a:cubicBezTo>
                      <a:pt x="0" y="17"/>
                      <a:pt x="7" y="16"/>
                      <a:pt x="10" y="14"/>
                    </a:cubicBezTo>
                    <a:cubicBezTo>
                      <a:pt x="13" y="10"/>
                      <a:pt x="17" y="5"/>
                      <a:pt x="19" y="0"/>
                    </a:cubicBezTo>
                    <a:cubicBezTo>
                      <a:pt x="22" y="4"/>
                      <a:pt x="26" y="5"/>
                      <a:pt x="3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2" name="Freeform 173"/>
              <p:cNvSpPr/>
              <p:nvPr/>
            </p:nvSpPr>
            <p:spPr bwMode="auto">
              <a:xfrm>
                <a:off x="4581" y="3137"/>
                <a:ext cx="38" cy="21"/>
              </a:xfrm>
              <a:custGeom>
                <a:avLst/>
                <a:gdLst>
                  <a:gd name="T0" fmla="*/ 0 w 16"/>
                  <a:gd name="T1" fmla="*/ 6 h 9"/>
                  <a:gd name="T2" fmla="*/ 16 w 16"/>
                  <a:gd name="T3" fmla="*/ 0 h 9"/>
                  <a:gd name="T4" fmla="*/ 0 w 16"/>
                  <a:gd name="T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9">
                    <a:moveTo>
                      <a:pt x="0" y="6"/>
                    </a:moveTo>
                    <a:cubicBezTo>
                      <a:pt x="5" y="3"/>
                      <a:pt x="11" y="4"/>
                      <a:pt x="16" y="0"/>
                    </a:cubicBezTo>
                    <a:cubicBezTo>
                      <a:pt x="11" y="3"/>
                      <a:pt x="6" y="9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3" name="Freeform 174"/>
              <p:cNvSpPr/>
              <p:nvPr/>
            </p:nvSpPr>
            <p:spPr bwMode="auto">
              <a:xfrm>
                <a:off x="4657" y="3156"/>
                <a:ext cx="190" cy="97"/>
              </a:xfrm>
              <a:custGeom>
                <a:avLst/>
                <a:gdLst>
                  <a:gd name="T0" fmla="*/ 80 w 80"/>
                  <a:gd name="T1" fmla="*/ 0 h 41"/>
                  <a:gd name="T2" fmla="*/ 19 w 80"/>
                  <a:gd name="T3" fmla="*/ 40 h 41"/>
                  <a:gd name="T4" fmla="*/ 1 w 80"/>
                  <a:gd name="T5" fmla="*/ 39 h 41"/>
                  <a:gd name="T6" fmla="*/ 0 w 80"/>
                  <a:gd name="T7" fmla="*/ 31 h 41"/>
                  <a:gd name="T8" fmla="*/ 12 w 80"/>
                  <a:gd name="T9" fmla="*/ 32 h 41"/>
                  <a:gd name="T10" fmla="*/ 31 w 80"/>
                  <a:gd name="T11" fmla="*/ 29 h 41"/>
                  <a:gd name="T12" fmla="*/ 45 w 80"/>
                  <a:gd name="T13" fmla="*/ 21 h 41"/>
                  <a:gd name="T14" fmla="*/ 45 w 80"/>
                  <a:gd name="T15" fmla="*/ 20 h 41"/>
                  <a:gd name="T16" fmla="*/ 80 w 80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41">
                    <a:moveTo>
                      <a:pt x="80" y="0"/>
                    </a:moveTo>
                    <a:cubicBezTo>
                      <a:pt x="69" y="24"/>
                      <a:pt x="42" y="35"/>
                      <a:pt x="19" y="40"/>
                    </a:cubicBezTo>
                    <a:cubicBezTo>
                      <a:pt x="13" y="41"/>
                      <a:pt x="6" y="40"/>
                      <a:pt x="1" y="39"/>
                    </a:cubicBezTo>
                    <a:cubicBezTo>
                      <a:pt x="1" y="36"/>
                      <a:pt x="0" y="33"/>
                      <a:pt x="0" y="31"/>
                    </a:cubicBezTo>
                    <a:cubicBezTo>
                      <a:pt x="4" y="30"/>
                      <a:pt x="8" y="33"/>
                      <a:pt x="12" y="32"/>
                    </a:cubicBezTo>
                    <a:cubicBezTo>
                      <a:pt x="17" y="33"/>
                      <a:pt x="25" y="30"/>
                      <a:pt x="31" y="29"/>
                    </a:cubicBezTo>
                    <a:cubicBezTo>
                      <a:pt x="35" y="27"/>
                      <a:pt x="40" y="23"/>
                      <a:pt x="45" y="21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57" y="13"/>
                      <a:pt x="69" y="9"/>
                      <a:pt x="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4" name="Freeform 175"/>
              <p:cNvSpPr/>
              <p:nvPr/>
            </p:nvSpPr>
            <p:spPr bwMode="auto">
              <a:xfrm>
                <a:off x="4003" y="3132"/>
                <a:ext cx="249" cy="15"/>
              </a:xfrm>
              <a:custGeom>
                <a:avLst/>
                <a:gdLst>
                  <a:gd name="T0" fmla="*/ 105 w 105"/>
                  <a:gd name="T1" fmla="*/ 4 h 6"/>
                  <a:gd name="T2" fmla="*/ 47 w 105"/>
                  <a:gd name="T3" fmla="*/ 6 h 6"/>
                  <a:gd name="T4" fmla="*/ 0 w 105"/>
                  <a:gd name="T5" fmla="*/ 1 h 6"/>
                  <a:gd name="T6" fmla="*/ 78 w 105"/>
                  <a:gd name="T7" fmla="*/ 0 h 6"/>
                  <a:gd name="T8" fmla="*/ 105 w 105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6">
                    <a:moveTo>
                      <a:pt x="105" y="4"/>
                    </a:moveTo>
                    <a:cubicBezTo>
                      <a:pt x="88" y="6"/>
                      <a:pt x="66" y="5"/>
                      <a:pt x="47" y="6"/>
                    </a:cubicBezTo>
                    <a:cubicBezTo>
                      <a:pt x="31" y="6"/>
                      <a:pt x="15" y="6"/>
                      <a:pt x="0" y="1"/>
                    </a:cubicBezTo>
                    <a:cubicBezTo>
                      <a:pt x="27" y="3"/>
                      <a:pt x="52" y="0"/>
                      <a:pt x="78" y="0"/>
                    </a:cubicBezTo>
                    <a:cubicBezTo>
                      <a:pt x="87" y="1"/>
                      <a:pt x="97" y="1"/>
                      <a:pt x="10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5" name="Freeform 176"/>
              <p:cNvSpPr/>
              <p:nvPr/>
            </p:nvSpPr>
            <p:spPr bwMode="auto">
              <a:xfrm>
                <a:off x="2750" y="3030"/>
                <a:ext cx="806" cy="460"/>
              </a:xfrm>
              <a:custGeom>
                <a:avLst/>
                <a:gdLst>
                  <a:gd name="T0" fmla="*/ 47 w 340"/>
                  <a:gd name="T1" fmla="*/ 36 h 194"/>
                  <a:gd name="T2" fmla="*/ 104 w 340"/>
                  <a:gd name="T3" fmla="*/ 63 h 194"/>
                  <a:gd name="T4" fmla="*/ 169 w 340"/>
                  <a:gd name="T5" fmla="*/ 66 h 194"/>
                  <a:gd name="T6" fmla="*/ 210 w 340"/>
                  <a:gd name="T7" fmla="*/ 48 h 194"/>
                  <a:gd name="T8" fmla="*/ 314 w 340"/>
                  <a:gd name="T9" fmla="*/ 25 h 194"/>
                  <a:gd name="T10" fmla="*/ 239 w 340"/>
                  <a:gd name="T11" fmla="*/ 51 h 194"/>
                  <a:gd name="T12" fmla="*/ 158 w 340"/>
                  <a:gd name="T13" fmla="*/ 82 h 194"/>
                  <a:gd name="T14" fmla="*/ 114 w 340"/>
                  <a:gd name="T15" fmla="*/ 77 h 194"/>
                  <a:gd name="T16" fmla="*/ 127 w 340"/>
                  <a:gd name="T17" fmla="*/ 82 h 194"/>
                  <a:gd name="T18" fmla="*/ 213 w 340"/>
                  <a:gd name="T19" fmla="*/ 73 h 194"/>
                  <a:gd name="T20" fmla="*/ 295 w 340"/>
                  <a:gd name="T21" fmla="*/ 31 h 194"/>
                  <a:gd name="T22" fmla="*/ 318 w 340"/>
                  <a:gd name="T23" fmla="*/ 27 h 194"/>
                  <a:gd name="T24" fmla="*/ 276 w 340"/>
                  <a:gd name="T25" fmla="*/ 41 h 194"/>
                  <a:gd name="T26" fmla="*/ 262 w 340"/>
                  <a:gd name="T27" fmla="*/ 52 h 194"/>
                  <a:gd name="T28" fmla="*/ 195 w 340"/>
                  <a:gd name="T29" fmla="*/ 95 h 194"/>
                  <a:gd name="T30" fmla="*/ 149 w 340"/>
                  <a:gd name="T31" fmla="*/ 97 h 194"/>
                  <a:gd name="T32" fmla="*/ 150 w 340"/>
                  <a:gd name="T33" fmla="*/ 98 h 194"/>
                  <a:gd name="T34" fmla="*/ 215 w 340"/>
                  <a:gd name="T35" fmla="*/ 124 h 194"/>
                  <a:gd name="T36" fmla="*/ 317 w 340"/>
                  <a:gd name="T37" fmla="*/ 141 h 194"/>
                  <a:gd name="T38" fmla="*/ 334 w 340"/>
                  <a:gd name="T39" fmla="*/ 152 h 194"/>
                  <a:gd name="T40" fmla="*/ 336 w 340"/>
                  <a:gd name="T41" fmla="*/ 154 h 194"/>
                  <a:gd name="T42" fmla="*/ 254 w 340"/>
                  <a:gd name="T43" fmla="*/ 144 h 194"/>
                  <a:gd name="T44" fmla="*/ 202 w 340"/>
                  <a:gd name="T45" fmla="*/ 131 h 194"/>
                  <a:gd name="T46" fmla="*/ 152 w 340"/>
                  <a:gd name="T47" fmla="*/ 107 h 194"/>
                  <a:gd name="T48" fmla="*/ 169 w 340"/>
                  <a:gd name="T49" fmla="*/ 114 h 194"/>
                  <a:gd name="T50" fmla="*/ 188 w 340"/>
                  <a:gd name="T51" fmla="*/ 125 h 194"/>
                  <a:gd name="T52" fmla="*/ 260 w 340"/>
                  <a:gd name="T53" fmla="*/ 145 h 194"/>
                  <a:gd name="T54" fmla="*/ 333 w 340"/>
                  <a:gd name="T55" fmla="*/ 157 h 194"/>
                  <a:gd name="T56" fmla="*/ 255 w 340"/>
                  <a:gd name="T57" fmla="*/ 152 h 194"/>
                  <a:gd name="T58" fmla="*/ 206 w 340"/>
                  <a:gd name="T59" fmla="*/ 152 h 194"/>
                  <a:gd name="T60" fmla="*/ 157 w 340"/>
                  <a:gd name="T61" fmla="*/ 121 h 194"/>
                  <a:gd name="T62" fmla="*/ 151 w 340"/>
                  <a:gd name="T63" fmla="*/ 118 h 194"/>
                  <a:gd name="T64" fmla="*/ 140 w 340"/>
                  <a:gd name="T65" fmla="*/ 113 h 194"/>
                  <a:gd name="T66" fmla="*/ 166 w 340"/>
                  <a:gd name="T67" fmla="*/ 129 h 194"/>
                  <a:gd name="T68" fmla="*/ 211 w 340"/>
                  <a:gd name="T69" fmla="*/ 157 h 194"/>
                  <a:gd name="T70" fmla="*/ 276 w 340"/>
                  <a:gd name="T71" fmla="*/ 154 h 194"/>
                  <a:gd name="T72" fmla="*/ 340 w 340"/>
                  <a:gd name="T73" fmla="*/ 164 h 194"/>
                  <a:gd name="T74" fmla="*/ 289 w 340"/>
                  <a:gd name="T75" fmla="*/ 163 h 194"/>
                  <a:gd name="T76" fmla="*/ 232 w 340"/>
                  <a:gd name="T77" fmla="*/ 170 h 194"/>
                  <a:gd name="T78" fmla="*/ 182 w 340"/>
                  <a:gd name="T79" fmla="*/ 157 h 194"/>
                  <a:gd name="T80" fmla="*/ 131 w 340"/>
                  <a:gd name="T81" fmla="*/ 123 h 194"/>
                  <a:gd name="T82" fmla="*/ 130 w 340"/>
                  <a:gd name="T83" fmla="*/ 123 h 194"/>
                  <a:gd name="T84" fmla="*/ 235 w 340"/>
                  <a:gd name="T85" fmla="*/ 171 h 194"/>
                  <a:gd name="T86" fmla="*/ 291 w 340"/>
                  <a:gd name="T87" fmla="*/ 166 h 194"/>
                  <a:gd name="T88" fmla="*/ 337 w 340"/>
                  <a:gd name="T89" fmla="*/ 167 h 194"/>
                  <a:gd name="T90" fmla="*/ 317 w 340"/>
                  <a:gd name="T91" fmla="*/ 170 h 194"/>
                  <a:gd name="T92" fmla="*/ 199 w 340"/>
                  <a:gd name="T93" fmla="*/ 175 h 194"/>
                  <a:gd name="T94" fmla="*/ 148 w 340"/>
                  <a:gd name="T95" fmla="*/ 147 h 194"/>
                  <a:gd name="T96" fmla="*/ 108 w 340"/>
                  <a:gd name="T97" fmla="*/ 114 h 194"/>
                  <a:gd name="T98" fmla="*/ 59 w 340"/>
                  <a:gd name="T99" fmla="*/ 75 h 194"/>
                  <a:gd name="T100" fmla="*/ 0 w 340"/>
                  <a:gd name="T101" fmla="*/ 0 h 194"/>
                  <a:gd name="T102" fmla="*/ 47 w 340"/>
                  <a:gd name="T103" fmla="*/ 36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40" h="194">
                    <a:moveTo>
                      <a:pt x="47" y="36"/>
                    </a:moveTo>
                    <a:cubicBezTo>
                      <a:pt x="65" y="47"/>
                      <a:pt x="83" y="58"/>
                      <a:pt x="104" y="63"/>
                    </a:cubicBezTo>
                    <a:cubicBezTo>
                      <a:pt x="127" y="69"/>
                      <a:pt x="146" y="70"/>
                      <a:pt x="169" y="66"/>
                    </a:cubicBezTo>
                    <a:cubicBezTo>
                      <a:pt x="183" y="62"/>
                      <a:pt x="197" y="57"/>
                      <a:pt x="210" y="48"/>
                    </a:cubicBezTo>
                    <a:cubicBezTo>
                      <a:pt x="240" y="27"/>
                      <a:pt x="280" y="24"/>
                      <a:pt x="314" y="25"/>
                    </a:cubicBezTo>
                    <a:cubicBezTo>
                      <a:pt x="287" y="27"/>
                      <a:pt x="262" y="34"/>
                      <a:pt x="239" y="51"/>
                    </a:cubicBezTo>
                    <a:cubicBezTo>
                      <a:pt x="215" y="69"/>
                      <a:pt x="188" y="84"/>
                      <a:pt x="158" y="82"/>
                    </a:cubicBezTo>
                    <a:cubicBezTo>
                      <a:pt x="142" y="82"/>
                      <a:pt x="129" y="80"/>
                      <a:pt x="114" y="77"/>
                    </a:cubicBezTo>
                    <a:cubicBezTo>
                      <a:pt x="118" y="80"/>
                      <a:pt x="123" y="79"/>
                      <a:pt x="127" y="82"/>
                    </a:cubicBezTo>
                    <a:cubicBezTo>
                      <a:pt x="157" y="88"/>
                      <a:pt x="187" y="85"/>
                      <a:pt x="213" y="73"/>
                    </a:cubicBezTo>
                    <a:cubicBezTo>
                      <a:pt x="239" y="56"/>
                      <a:pt x="264" y="36"/>
                      <a:pt x="295" y="31"/>
                    </a:cubicBezTo>
                    <a:cubicBezTo>
                      <a:pt x="302" y="29"/>
                      <a:pt x="310" y="29"/>
                      <a:pt x="318" y="27"/>
                    </a:cubicBezTo>
                    <a:cubicBezTo>
                      <a:pt x="306" y="33"/>
                      <a:pt x="290" y="38"/>
                      <a:pt x="276" y="41"/>
                    </a:cubicBezTo>
                    <a:cubicBezTo>
                      <a:pt x="273" y="47"/>
                      <a:pt x="266" y="48"/>
                      <a:pt x="262" y="52"/>
                    </a:cubicBezTo>
                    <a:cubicBezTo>
                      <a:pt x="241" y="69"/>
                      <a:pt x="222" y="93"/>
                      <a:pt x="195" y="95"/>
                    </a:cubicBezTo>
                    <a:cubicBezTo>
                      <a:pt x="180" y="100"/>
                      <a:pt x="162" y="95"/>
                      <a:pt x="149" y="97"/>
                    </a:cubicBezTo>
                    <a:cubicBezTo>
                      <a:pt x="148" y="97"/>
                      <a:pt x="149" y="98"/>
                      <a:pt x="150" y="98"/>
                    </a:cubicBezTo>
                    <a:cubicBezTo>
                      <a:pt x="173" y="98"/>
                      <a:pt x="197" y="107"/>
                      <a:pt x="215" y="124"/>
                    </a:cubicBezTo>
                    <a:cubicBezTo>
                      <a:pt x="247" y="151"/>
                      <a:pt x="284" y="117"/>
                      <a:pt x="317" y="141"/>
                    </a:cubicBezTo>
                    <a:cubicBezTo>
                      <a:pt x="324" y="143"/>
                      <a:pt x="328" y="148"/>
                      <a:pt x="334" y="152"/>
                    </a:cubicBezTo>
                    <a:cubicBezTo>
                      <a:pt x="336" y="154"/>
                      <a:pt x="336" y="154"/>
                      <a:pt x="336" y="154"/>
                    </a:cubicBezTo>
                    <a:cubicBezTo>
                      <a:pt x="316" y="140"/>
                      <a:pt x="280" y="137"/>
                      <a:pt x="254" y="144"/>
                    </a:cubicBezTo>
                    <a:cubicBezTo>
                      <a:pt x="234" y="146"/>
                      <a:pt x="216" y="143"/>
                      <a:pt x="202" y="131"/>
                    </a:cubicBezTo>
                    <a:cubicBezTo>
                      <a:pt x="186" y="120"/>
                      <a:pt x="170" y="110"/>
                      <a:pt x="152" y="107"/>
                    </a:cubicBezTo>
                    <a:cubicBezTo>
                      <a:pt x="157" y="110"/>
                      <a:pt x="163" y="112"/>
                      <a:pt x="169" y="114"/>
                    </a:cubicBezTo>
                    <a:cubicBezTo>
                      <a:pt x="174" y="119"/>
                      <a:pt x="182" y="121"/>
                      <a:pt x="188" y="125"/>
                    </a:cubicBezTo>
                    <a:cubicBezTo>
                      <a:pt x="207" y="143"/>
                      <a:pt x="236" y="152"/>
                      <a:pt x="260" y="145"/>
                    </a:cubicBezTo>
                    <a:cubicBezTo>
                      <a:pt x="286" y="142"/>
                      <a:pt x="311" y="142"/>
                      <a:pt x="333" y="157"/>
                    </a:cubicBezTo>
                    <a:cubicBezTo>
                      <a:pt x="309" y="145"/>
                      <a:pt x="281" y="151"/>
                      <a:pt x="255" y="152"/>
                    </a:cubicBezTo>
                    <a:cubicBezTo>
                      <a:pt x="240" y="156"/>
                      <a:pt x="222" y="157"/>
                      <a:pt x="206" y="152"/>
                    </a:cubicBezTo>
                    <a:cubicBezTo>
                      <a:pt x="189" y="145"/>
                      <a:pt x="175" y="127"/>
                      <a:pt x="157" y="121"/>
                    </a:cubicBezTo>
                    <a:cubicBezTo>
                      <a:pt x="155" y="118"/>
                      <a:pt x="153" y="119"/>
                      <a:pt x="151" y="118"/>
                    </a:cubicBezTo>
                    <a:cubicBezTo>
                      <a:pt x="148" y="115"/>
                      <a:pt x="144" y="113"/>
                      <a:pt x="140" y="113"/>
                    </a:cubicBezTo>
                    <a:cubicBezTo>
                      <a:pt x="148" y="119"/>
                      <a:pt x="157" y="124"/>
                      <a:pt x="166" y="129"/>
                    </a:cubicBezTo>
                    <a:cubicBezTo>
                      <a:pt x="182" y="137"/>
                      <a:pt x="193" y="155"/>
                      <a:pt x="211" y="157"/>
                    </a:cubicBezTo>
                    <a:cubicBezTo>
                      <a:pt x="234" y="162"/>
                      <a:pt x="254" y="154"/>
                      <a:pt x="276" y="154"/>
                    </a:cubicBezTo>
                    <a:cubicBezTo>
                      <a:pt x="297" y="152"/>
                      <a:pt x="321" y="153"/>
                      <a:pt x="340" y="164"/>
                    </a:cubicBezTo>
                    <a:cubicBezTo>
                      <a:pt x="327" y="161"/>
                      <a:pt x="306" y="162"/>
                      <a:pt x="289" y="163"/>
                    </a:cubicBezTo>
                    <a:cubicBezTo>
                      <a:pt x="270" y="167"/>
                      <a:pt x="250" y="164"/>
                      <a:pt x="232" y="170"/>
                    </a:cubicBezTo>
                    <a:cubicBezTo>
                      <a:pt x="215" y="170"/>
                      <a:pt x="197" y="166"/>
                      <a:pt x="182" y="157"/>
                    </a:cubicBezTo>
                    <a:cubicBezTo>
                      <a:pt x="165" y="145"/>
                      <a:pt x="148" y="133"/>
                      <a:pt x="131" y="123"/>
                    </a:cubicBezTo>
                    <a:cubicBezTo>
                      <a:pt x="130" y="123"/>
                      <a:pt x="130" y="123"/>
                      <a:pt x="130" y="123"/>
                    </a:cubicBezTo>
                    <a:cubicBezTo>
                      <a:pt x="163" y="144"/>
                      <a:pt x="191" y="178"/>
                      <a:pt x="235" y="171"/>
                    </a:cubicBezTo>
                    <a:cubicBezTo>
                      <a:pt x="253" y="171"/>
                      <a:pt x="272" y="166"/>
                      <a:pt x="291" y="166"/>
                    </a:cubicBezTo>
                    <a:cubicBezTo>
                      <a:pt x="306" y="165"/>
                      <a:pt x="324" y="164"/>
                      <a:pt x="337" y="167"/>
                    </a:cubicBezTo>
                    <a:cubicBezTo>
                      <a:pt x="329" y="166"/>
                      <a:pt x="324" y="168"/>
                      <a:pt x="317" y="170"/>
                    </a:cubicBezTo>
                    <a:cubicBezTo>
                      <a:pt x="278" y="171"/>
                      <a:pt x="238" y="194"/>
                      <a:pt x="199" y="175"/>
                    </a:cubicBezTo>
                    <a:cubicBezTo>
                      <a:pt x="181" y="169"/>
                      <a:pt x="163" y="159"/>
                      <a:pt x="148" y="147"/>
                    </a:cubicBezTo>
                    <a:cubicBezTo>
                      <a:pt x="133" y="139"/>
                      <a:pt x="121" y="125"/>
                      <a:pt x="108" y="114"/>
                    </a:cubicBezTo>
                    <a:cubicBezTo>
                      <a:pt x="93" y="98"/>
                      <a:pt x="74" y="90"/>
                      <a:pt x="59" y="75"/>
                    </a:cubicBezTo>
                    <a:cubicBezTo>
                      <a:pt x="35" y="54"/>
                      <a:pt x="17" y="27"/>
                      <a:pt x="0" y="0"/>
                    </a:cubicBezTo>
                    <a:cubicBezTo>
                      <a:pt x="16" y="10"/>
                      <a:pt x="29" y="29"/>
                      <a:pt x="47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6" name="Freeform 177"/>
              <p:cNvSpPr/>
              <p:nvPr/>
            </p:nvSpPr>
            <p:spPr bwMode="auto">
              <a:xfrm>
                <a:off x="4515" y="3166"/>
                <a:ext cx="88" cy="66"/>
              </a:xfrm>
              <a:custGeom>
                <a:avLst/>
                <a:gdLst>
                  <a:gd name="T0" fmla="*/ 37 w 37"/>
                  <a:gd name="T1" fmla="*/ 18 h 28"/>
                  <a:gd name="T2" fmla="*/ 28 w 37"/>
                  <a:gd name="T3" fmla="*/ 26 h 28"/>
                  <a:gd name="T4" fmla="*/ 8 w 37"/>
                  <a:gd name="T5" fmla="*/ 24 h 28"/>
                  <a:gd name="T6" fmla="*/ 0 w 37"/>
                  <a:gd name="T7" fmla="*/ 11 h 28"/>
                  <a:gd name="T8" fmla="*/ 17 w 37"/>
                  <a:gd name="T9" fmla="*/ 0 h 28"/>
                  <a:gd name="T10" fmla="*/ 37 w 37"/>
                  <a:gd name="T11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8">
                    <a:moveTo>
                      <a:pt x="37" y="18"/>
                    </a:moveTo>
                    <a:cubicBezTo>
                      <a:pt x="36" y="22"/>
                      <a:pt x="32" y="24"/>
                      <a:pt x="28" y="26"/>
                    </a:cubicBezTo>
                    <a:cubicBezTo>
                      <a:pt x="22" y="28"/>
                      <a:pt x="13" y="27"/>
                      <a:pt x="8" y="24"/>
                    </a:cubicBezTo>
                    <a:cubicBezTo>
                      <a:pt x="5" y="19"/>
                      <a:pt x="2" y="16"/>
                      <a:pt x="0" y="11"/>
                    </a:cubicBezTo>
                    <a:cubicBezTo>
                      <a:pt x="8" y="12"/>
                      <a:pt x="14" y="7"/>
                      <a:pt x="17" y="0"/>
                    </a:cubicBezTo>
                    <a:cubicBezTo>
                      <a:pt x="23" y="6"/>
                      <a:pt x="30" y="12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7" name="Freeform 178"/>
              <p:cNvSpPr/>
              <p:nvPr/>
            </p:nvSpPr>
            <p:spPr bwMode="auto">
              <a:xfrm>
                <a:off x="4250" y="3149"/>
                <a:ext cx="12" cy="5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1 h 2"/>
                  <a:gd name="T4" fmla="*/ 5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cubicBezTo>
                      <a:pt x="4" y="2"/>
                      <a:pt x="1" y="0"/>
                      <a:pt x="0" y="1"/>
                    </a:cubicBezTo>
                    <a:cubicBezTo>
                      <a:pt x="1" y="0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8" name="Freeform 179"/>
              <p:cNvSpPr/>
              <p:nvPr/>
            </p:nvSpPr>
            <p:spPr bwMode="auto">
              <a:xfrm>
                <a:off x="4626" y="3180"/>
                <a:ext cx="24" cy="16"/>
              </a:xfrm>
              <a:custGeom>
                <a:avLst/>
                <a:gdLst>
                  <a:gd name="T0" fmla="*/ 10 w 10"/>
                  <a:gd name="T1" fmla="*/ 0 h 7"/>
                  <a:gd name="T2" fmla="*/ 4 w 10"/>
                  <a:gd name="T3" fmla="*/ 7 h 7"/>
                  <a:gd name="T4" fmla="*/ 0 w 10"/>
                  <a:gd name="T5" fmla="*/ 4 h 7"/>
                  <a:gd name="T6" fmla="*/ 10 w 10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cubicBezTo>
                      <a:pt x="8" y="3"/>
                      <a:pt x="6" y="5"/>
                      <a:pt x="4" y="7"/>
                    </a:cubicBezTo>
                    <a:cubicBezTo>
                      <a:pt x="2" y="6"/>
                      <a:pt x="1" y="6"/>
                      <a:pt x="0" y="4"/>
                    </a:cubicBezTo>
                    <a:cubicBezTo>
                      <a:pt x="3" y="4"/>
                      <a:pt x="7" y="2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9" name="Freeform 180"/>
              <p:cNvSpPr/>
              <p:nvPr/>
            </p:nvSpPr>
            <p:spPr bwMode="auto">
              <a:xfrm>
                <a:off x="4233" y="3151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1"/>
                      <a:pt x="2" y="0"/>
                      <a:pt x="0" y="0"/>
                    </a:cubicBezTo>
                    <a:cubicBezTo>
                      <a:pt x="2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0" name="Freeform 181"/>
              <p:cNvSpPr/>
              <p:nvPr/>
            </p:nvSpPr>
            <p:spPr bwMode="auto">
              <a:xfrm>
                <a:off x="2876" y="305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9 w 9"/>
                  <a:gd name="T3" fmla="*/ 7 h 7"/>
                  <a:gd name="T4" fmla="*/ 0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1" name="Freeform 182"/>
              <p:cNvSpPr/>
              <p:nvPr/>
            </p:nvSpPr>
            <p:spPr bwMode="auto">
              <a:xfrm>
                <a:off x="3956" y="3135"/>
                <a:ext cx="355" cy="121"/>
              </a:xfrm>
              <a:custGeom>
                <a:avLst/>
                <a:gdLst>
                  <a:gd name="T0" fmla="*/ 113 w 150"/>
                  <a:gd name="T1" fmla="*/ 8 h 51"/>
                  <a:gd name="T2" fmla="*/ 107 w 150"/>
                  <a:gd name="T3" fmla="*/ 9 h 51"/>
                  <a:gd name="T4" fmla="*/ 123 w 150"/>
                  <a:gd name="T5" fmla="*/ 10 h 51"/>
                  <a:gd name="T6" fmla="*/ 80 w 150"/>
                  <a:gd name="T7" fmla="*/ 18 h 51"/>
                  <a:gd name="T8" fmla="*/ 100 w 150"/>
                  <a:gd name="T9" fmla="*/ 16 h 51"/>
                  <a:gd name="T10" fmla="*/ 126 w 150"/>
                  <a:gd name="T11" fmla="*/ 12 h 51"/>
                  <a:gd name="T12" fmla="*/ 98 w 150"/>
                  <a:gd name="T13" fmla="*/ 21 h 51"/>
                  <a:gd name="T14" fmla="*/ 100 w 150"/>
                  <a:gd name="T15" fmla="*/ 22 h 51"/>
                  <a:gd name="T16" fmla="*/ 115 w 150"/>
                  <a:gd name="T17" fmla="*/ 17 h 51"/>
                  <a:gd name="T18" fmla="*/ 131 w 150"/>
                  <a:gd name="T19" fmla="*/ 14 h 51"/>
                  <a:gd name="T20" fmla="*/ 96 w 150"/>
                  <a:gd name="T21" fmla="*/ 32 h 51"/>
                  <a:gd name="T22" fmla="*/ 95 w 150"/>
                  <a:gd name="T23" fmla="*/ 34 h 51"/>
                  <a:gd name="T24" fmla="*/ 95 w 150"/>
                  <a:gd name="T25" fmla="*/ 35 h 51"/>
                  <a:gd name="T26" fmla="*/ 137 w 150"/>
                  <a:gd name="T27" fmla="*/ 14 h 51"/>
                  <a:gd name="T28" fmla="*/ 112 w 150"/>
                  <a:gd name="T29" fmla="*/ 36 h 51"/>
                  <a:gd name="T30" fmla="*/ 113 w 150"/>
                  <a:gd name="T31" fmla="*/ 37 h 51"/>
                  <a:gd name="T32" fmla="*/ 145 w 150"/>
                  <a:gd name="T33" fmla="*/ 12 h 51"/>
                  <a:gd name="T34" fmla="*/ 128 w 150"/>
                  <a:gd name="T35" fmla="*/ 40 h 51"/>
                  <a:gd name="T36" fmla="*/ 143 w 150"/>
                  <a:gd name="T37" fmla="*/ 19 h 51"/>
                  <a:gd name="T38" fmla="*/ 139 w 150"/>
                  <a:gd name="T39" fmla="*/ 32 h 51"/>
                  <a:gd name="T40" fmla="*/ 150 w 150"/>
                  <a:gd name="T41" fmla="*/ 11 h 51"/>
                  <a:gd name="T42" fmla="*/ 143 w 150"/>
                  <a:gd name="T43" fmla="*/ 32 h 51"/>
                  <a:gd name="T44" fmla="*/ 125 w 150"/>
                  <a:gd name="T45" fmla="*/ 45 h 51"/>
                  <a:gd name="T46" fmla="*/ 103 w 150"/>
                  <a:gd name="T47" fmla="*/ 39 h 51"/>
                  <a:gd name="T48" fmla="*/ 82 w 150"/>
                  <a:gd name="T49" fmla="*/ 50 h 51"/>
                  <a:gd name="T50" fmla="*/ 56 w 150"/>
                  <a:gd name="T51" fmla="*/ 33 h 51"/>
                  <a:gd name="T52" fmla="*/ 54 w 150"/>
                  <a:gd name="T53" fmla="*/ 29 h 51"/>
                  <a:gd name="T54" fmla="*/ 0 w 150"/>
                  <a:gd name="T55" fmla="*/ 0 h 51"/>
                  <a:gd name="T56" fmla="*/ 79 w 150"/>
                  <a:gd name="T57" fmla="*/ 8 h 51"/>
                  <a:gd name="T58" fmla="*/ 113 w 150"/>
                  <a:gd name="T59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51">
                    <a:moveTo>
                      <a:pt x="113" y="8"/>
                    </a:moveTo>
                    <a:cubicBezTo>
                      <a:pt x="112" y="8"/>
                      <a:pt x="108" y="8"/>
                      <a:pt x="107" y="9"/>
                    </a:cubicBezTo>
                    <a:cubicBezTo>
                      <a:pt x="113" y="12"/>
                      <a:pt x="117" y="8"/>
                      <a:pt x="123" y="10"/>
                    </a:cubicBezTo>
                    <a:cubicBezTo>
                      <a:pt x="109" y="13"/>
                      <a:pt x="93" y="13"/>
                      <a:pt x="80" y="18"/>
                    </a:cubicBezTo>
                    <a:cubicBezTo>
                      <a:pt x="87" y="18"/>
                      <a:pt x="93" y="16"/>
                      <a:pt x="100" y="16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17" y="17"/>
                      <a:pt x="107" y="16"/>
                      <a:pt x="98" y="21"/>
                    </a:cubicBezTo>
                    <a:cubicBezTo>
                      <a:pt x="98" y="22"/>
                      <a:pt x="100" y="22"/>
                      <a:pt x="100" y="22"/>
                    </a:cubicBezTo>
                    <a:cubicBezTo>
                      <a:pt x="105" y="20"/>
                      <a:pt x="110" y="20"/>
                      <a:pt x="115" y="17"/>
                    </a:cubicBezTo>
                    <a:cubicBezTo>
                      <a:pt x="120" y="16"/>
                      <a:pt x="126" y="15"/>
                      <a:pt x="131" y="14"/>
                    </a:cubicBezTo>
                    <a:cubicBezTo>
                      <a:pt x="120" y="19"/>
                      <a:pt x="106" y="23"/>
                      <a:pt x="96" y="32"/>
                    </a:cubicBezTo>
                    <a:cubicBezTo>
                      <a:pt x="95" y="33"/>
                      <a:pt x="94" y="33"/>
                      <a:pt x="95" y="34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107" y="25"/>
                      <a:pt x="123" y="20"/>
                      <a:pt x="137" y="14"/>
                    </a:cubicBezTo>
                    <a:cubicBezTo>
                      <a:pt x="128" y="20"/>
                      <a:pt x="118" y="28"/>
                      <a:pt x="112" y="36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20" y="26"/>
                      <a:pt x="133" y="19"/>
                      <a:pt x="145" y="12"/>
                    </a:cubicBezTo>
                    <a:cubicBezTo>
                      <a:pt x="140" y="21"/>
                      <a:pt x="129" y="29"/>
                      <a:pt x="128" y="40"/>
                    </a:cubicBezTo>
                    <a:cubicBezTo>
                      <a:pt x="133" y="32"/>
                      <a:pt x="136" y="26"/>
                      <a:pt x="143" y="19"/>
                    </a:cubicBezTo>
                    <a:cubicBezTo>
                      <a:pt x="142" y="21"/>
                      <a:pt x="139" y="27"/>
                      <a:pt x="139" y="32"/>
                    </a:cubicBezTo>
                    <a:cubicBezTo>
                      <a:pt x="142" y="25"/>
                      <a:pt x="145" y="18"/>
                      <a:pt x="150" y="11"/>
                    </a:cubicBezTo>
                    <a:cubicBezTo>
                      <a:pt x="149" y="17"/>
                      <a:pt x="145" y="25"/>
                      <a:pt x="143" y="32"/>
                    </a:cubicBezTo>
                    <a:cubicBezTo>
                      <a:pt x="141" y="41"/>
                      <a:pt x="132" y="44"/>
                      <a:pt x="125" y="45"/>
                    </a:cubicBezTo>
                    <a:cubicBezTo>
                      <a:pt x="117" y="46"/>
                      <a:pt x="109" y="43"/>
                      <a:pt x="103" y="39"/>
                    </a:cubicBezTo>
                    <a:cubicBezTo>
                      <a:pt x="98" y="45"/>
                      <a:pt x="91" y="51"/>
                      <a:pt x="82" y="50"/>
                    </a:cubicBezTo>
                    <a:cubicBezTo>
                      <a:pt x="70" y="50"/>
                      <a:pt x="61" y="42"/>
                      <a:pt x="56" y="33"/>
                    </a:cubicBezTo>
                    <a:cubicBezTo>
                      <a:pt x="56" y="32"/>
                      <a:pt x="56" y="30"/>
                      <a:pt x="54" y="29"/>
                    </a:cubicBezTo>
                    <a:cubicBezTo>
                      <a:pt x="30" y="34"/>
                      <a:pt x="17" y="12"/>
                      <a:pt x="0" y="0"/>
                    </a:cubicBezTo>
                    <a:cubicBezTo>
                      <a:pt x="25" y="6"/>
                      <a:pt x="54" y="11"/>
                      <a:pt x="79" y="8"/>
                    </a:cubicBezTo>
                    <a:cubicBezTo>
                      <a:pt x="89" y="9"/>
                      <a:pt x="103" y="8"/>
                      <a:pt x="1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2" name="Freeform 183"/>
              <p:cNvSpPr/>
              <p:nvPr/>
            </p:nvSpPr>
            <p:spPr bwMode="auto">
              <a:xfrm>
                <a:off x="4420" y="3173"/>
                <a:ext cx="97" cy="83"/>
              </a:xfrm>
              <a:custGeom>
                <a:avLst/>
                <a:gdLst>
                  <a:gd name="T0" fmla="*/ 37 w 41"/>
                  <a:gd name="T1" fmla="*/ 8 h 35"/>
                  <a:gd name="T2" fmla="*/ 37 w 41"/>
                  <a:gd name="T3" fmla="*/ 24 h 35"/>
                  <a:gd name="T4" fmla="*/ 22 w 41"/>
                  <a:gd name="T5" fmla="*/ 34 h 35"/>
                  <a:gd name="T6" fmla="*/ 0 w 41"/>
                  <a:gd name="T7" fmla="*/ 26 h 35"/>
                  <a:gd name="T8" fmla="*/ 6 w 41"/>
                  <a:gd name="T9" fmla="*/ 15 h 35"/>
                  <a:gd name="T10" fmla="*/ 19 w 41"/>
                  <a:gd name="T11" fmla="*/ 0 h 35"/>
                  <a:gd name="T12" fmla="*/ 37 w 41"/>
                  <a:gd name="T13" fmla="*/ 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5">
                    <a:moveTo>
                      <a:pt x="37" y="8"/>
                    </a:moveTo>
                    <a:cubicBezTo>
                      <a:pt x="38" y="14"/>
                      <a:pt x="41" y="19"/>
                      <a:pt x="37" y="24"/>
                    </a:cubicBezTo>
                    <a:cubicBezTo>
                      <a:pt x="34" y="28"/>
                      <a:pt x="27" y="33"/>
                      <a:pt x="22" y="34"/>
                    </a:cubicBezTo>
                    <a:cubicBezTo>
                      <a:pt x="13" y="35"/>
                      <a:pt x="7" y="30"/>
                      <a:pt x="0" y="26"/>
                    </a:cubicBezTo>
                    <a:cubicBezTo>
                      <a:pt x="3" y="23"/>
                      <a:pt x="1" y="15"/>
                      <a:pt x="6" y="15"/>
                    </a:cubicBezTo>
                    <a:cubicBezTo>
                      <a:pt x="11" y="11"/>
                      <a:pt x="17" y="6"/>
                      <a:pt x="19" y="0"/>
                    </a:cubicBezTo>
                    <a:cubicBezTo>
                      <a:pt x="24" y="5"/>
                      <a:pt x="31" y="7"/>
                      <a:pt x="3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3" name="Freeform 184"/>
              <p:cNvSpPr/>
              <p:nvPr/>
            </p:nvSpPr>
            <p:spPr bwMode="auto">
              <a:xfrm>
                <a:off x="4307" y="3166"/>
                <a:ext cx="47" cy="45"/>
              </a:xfrm>
              <a:custGeom>
                <a:avLst/>
                <a:gdLst>
                  <a:gd name="T0" fmla="*/ 20 w 20"/>
                  <a:gd name="T1" fmla="*/ 3 h 19"/>
                  <a:gd name="T2" fmla="*/ 11 w 20"/>
                  <a:gd name="T3" fmla="*/ 17 h 19"/>
                  <a:gd name="T4" fmla="*/ 0 w 20"/>
                  <a:gd name="T5" fmla="*/ 15 h 19"/>
                  <a:gd name="T6" fmla="*/ 8 w 20"/>
                  <a:gd name="T7" fmla="*/ 0 h 19"/>
                  <a:gd name="T8" fmla="*/ 19 w 20"/>
                  <a:gd name="T9" fmla="*/ 0 h 19"/>
                  <a:gd name="T10" fmla="*/ 20 w 20"/>
                  <a:gd name="T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20" y="3"/>
                    </a:moveTo>
                    <a:cubicBezTo>
                      <a:pt x="20" y="9"/>
                      <a:pt x="16" y="14"/>
                      <a:pt x="11" y="17"/>
                    </a:cubicBezTo>
                    <a:cubicBezTo>
                      <a:pt x="8" y="19"/>
                      <a:pt x="3" y="18"/>
                      <a:pt x="0" y="15"/>
                    </a:cubicBezTo>
                    <a:cubicBezTo>
                      <a:pt x="3" y="10"/>
                      <a:pt x="3" y="3"/>
                      <a:pt x="8" y="0"/>
                    </a:cubicBezTo>
                    <a:cubicBezTo>
                      <a:pt x="11" y="1"/>
                      <a:pt x="16" y="2"/>
                      <a:pt x="19" y="0"/>
                    </a:cubicBezTo>
                    <a:lnTo>
                      <a:pt x="2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4" name="Freeform 185"/>
              <p:cNvSpPr/>
              <p:nvPr/>
            </p:nvSpPr>
            <p:spPr bwMode="auto">
              <a:xfrm>
                <a:off x="4316" y="3182"/>
                <a:ext cx="104" cy="81"/>
              </a:xfrm>
              <a:custGeom>
                <a:avLst/>
                <a:gdLst>
                  <a:gd name="T0" fmla="*/ 43 w 44"/>
                  <a:gd name="T1" fmla="*/ 12 h 34"/>
                  <a:gd name="T2" fmla="*/ 39 w 44"/>
                  <a:gd name="T3" fmla="*/ 25 h 34"/>
                  <a:gd name="T4" fmla="*/ 33 w 44"/>
                  <a:gd name="T5" fmla="*/ 28 h 34"/>
                  <a:gd name="T6" fmla="*/ 4 w 44"/>
                  <a:gd name="T7" fmla="*/ 22 h 34"/>
                  <a:gd name="T8" fmla="*/ 0 w 44"/>
                  <a:gd name="T9" fmla="*/ 14 h 34"/>
                  <a:gd name="T10" fmla="*/ 11 w 44"/>
                  <a:gd name="T11" fmla="*/ 13 h 34"/>
                  <a:gd name="T12" fmla="*/ 19 w 44"/>
                  <a:gd name="T13" fmla="*/ 0 h 34"/>
                  <a:gd name="T14" fmla="*/ 43 w 44"/>
                  <a:gd name="T15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34">
                    <a:moveTo>
                      <a:pt x="43" y="12"/>
                    </a:moveTo>
                    <a:cubicBezTo>
                      <a:pt x="44" y="17"/>
                      <a:pt x="40" y="20"/>
                      <a:pt x="39" y="25"/>
                    </a:cubicBezTo>
                    <a:cubicBezTo>
                      <a:pt x="37" y="25"/>
                      <a:pt x="35" y="28"/>
                      <a:pt x="33" y="28"/>
                    </a:cubicBezTo>
                    <a:cubicBezTo>
                      <a:pt x="24" y="34"/>
                      <a:pt x="12" y="28"/>
                      <a:pt x="4" y="22"/>
                    </a:cubicBezTo>
                    <a:cubicBezTo>
                      <a:pt x="2" y="20"/>
                      <a:pt x="1" y="17"/>
                      <a:pt x="0" y="14"/>
                    </a:cubicBezTo>
                    <a:cubicBezTo>
                      <a:pt x="4" y="15"/>
                      <a:pt x="8" y="15"/>
                      <a:pt x="11" y="13"/>
                    </a:cubicBezTo>
                    <a:cubicBezTo>
                      <a:pt x="15" y="9"/>
                      <a:pt x="18" y="5"/>
                      <a:pt x="19" y="0"/>
                    </a:cubicBezTo>
                    <a:cubicBezTo>
                      <a:pt x="25" y="8"/>
                      <a:pt x="34" y="12"/>
                      <a:pt x="4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5" name="Freeform 186"/>
              <p:cNvSpPr/>
              <p:nvPr/>
            </p:nvSpPr>
            <p:spPr bwMode="auto">
              <a:xfrm>
                <a:off x="4664" y="3208"/>
                <a:ext cx="7" cy="3"/>
              </a:xfrm>
              <a:custGeom>
                <a:avLst/>
                <a:gdLst>
                  <a:gd name="T0" fmla="*/ 2 w 3"/>
                  <a:gd name="T1" fmla="*/ 1 h 1"/>
                  <a:gd name="T2" fmla="*/ 0 w 3"/>
                  <a:gd name="T3" fmla="*/ 1 h 1"/>
                  <a:gd name="T4" fmla="*/ 3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6" name="Freeform 187"/>
              <p:cNvSpPr/>
              <p:nvPr/>
            </p:nvSpPr>
            <p:spPr bwMode="auto">
              <a:xfrm>
                <a:off x="4705" y="3211"/>
                <a:ext cx="11" cy="7"/>
              </a:xfrm>
              <a:custGeom>
                <a:avLst/>
                <a:gdLst>
                  <a:gd name="T0" fmla="*/ 4 w 5"/>
                  <a:gd name="T1" fmla="*/ 1 h 3"/>
                  <a:gd name="T2" fmla="*/ 2 w 5"/>
                  <a:gd name="T3" fmla="*/ 3 h 3"/>
                  <a:gd name="T4" fmla="*/ 0 w 5"/>
                  <a:gd name="T5" fmla="*/ 3 h 3"/>
                  <a:gd name="T6" fmla="*/ 4 w 5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1"/>
                    </a:moveTo>
                    <a:cubicBezTo>
                      <a:pt x="5" y="2"/>
                      <a:pt x="3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7" name="Freeform 188"/>
              <p:cNvSpPr/>
              <p:nvPr/>
            </p:nvSpPr>
            <p:spPr bwMode="auto">
              <a:xfrm>
                <a:off x="4574" y="3211"/>
                <a:ext cx="90" cy="78"/>
              </a:xfrm>
              <a:custGeom>
                <a:avLst/>
                <a:gdLst>
                  <a:gd name="T0" fmla="*/ 33 w 38"/>
                  <a:gd name="T1" fmla="*/ 15 h 33"/>
                  <a:gd name="T2" fmla="*/ 18 w 38"/>
                  <a:gd name="T3" fmla="*/ 32 h 33"/>
                  <a:gd name="T4" fmla="*/ 0 w 38"/>
                  <a:gd name="T5" fmla="*/ 27 h 33"/>
                  <a:gd name="T6" fmla="*/ 2 w 38"/>
                  <a:gd name="T7" fmla="*/ 17 h 33"/>
                  <a:gd name="T8" fmla="*/ 4 w 38"/>
                  <a:gd name="T9" fmla="*/ 11 h 33"/>
                  <a:gd name="T10" fmla="*/ 15 w 38"/>
                  <a:gd name="T11" fmla="*/ 0 h 33"/>
                  <a:gd name="T12" fmla="*/ 33 w 38"/>
                  <a:gd name="T13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3">
                    <a:moveTo>
                      <a:pt x="33" y="15"/>
                    </a:moveTo>
                    <a:cubicBezTo>
                      <a:pt x="31" y="23"/>
                      <a:pt x="26" y="31"/>
                      <a:pt x="18" y="32"/>
                    </a:cubicBezTo>
                    <a:cubicBezTo>
                      <a:pt x="11" y="33"/>
                      <a:pt x="6" y="29"/>
                      <a:pt x="0" y="27"/>
                    </a:cubicBezTo>
                    <a:cubicBezTo>
                      <a:pt x="1" y="24"/>
                      <a:pt x="2" y="20"/>
                      <a:pt x="2" y="17"/>
                    </a:cubicBezTo>
                    <a:cubicBezTo>
                      <a:pt x="2" y="16"/>
                      <a:pt x="5" y="13"/>
                      <a:pt x="4" y="11"/>
                    </a:cubicBezTo>
                    <a:cubicBezTo>
                      <a:pt x="9" y="9"/>
                      <a:pt x="13" y="4"/>
                      <a:pt x="15" y="0"/>
                    </a:cubicBezTo>
                    <a:cubicBezTo>
                      <a:pt x="20" y="8"/>
                      <a:pt x="38" y="1"/>
                      <a:pt x="3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8" name="Freeform 189"/>
              <p:cNvSpPr/>
              <p:nvPr/>
            </p:nvSpPr>
            <p:spPr bwMode="auto">
              <a:xfrm>
                <a:off x="4641" y="3234"/>
                <a:ext cx="135" cy="69"/>
              </a:xfrm>
              <a:custGeom>
                <a:avLst/>
                <a:gdLst>
                  <a:gd name="T0" fmla="*/ 57 w 57"/>
                  <a:gd name="T1" fmla="*/ 0 h 29"/>
                  <a:gd name="T2" fmla="*/ 12 w 57"/>
                  <a:gd name="T3" fmla="*/ 17 h 29"/>
                  <a:gd name="T4" fmla="*/ 8 w 57"/>
                  <a:gd name="T5" fmla="*/ 16 h 29"/>
                  <a:gd name="T6" fmla="*/ 24 w 57"/>
                  <a:gd name="T7" fmla="*/ 21 h 29"/>
                  <a:gd name="T8" fmla="*/ 30 w 57"/>
                  <a:gd name="T9" fmla="*/ 20 h 29"/>
                  <a:gd name="T10" fmla="*/ 6 w 57"/>
                  <a:gd name="T11" fmla="*/ 29 h 29"/>
                  <a:gd name="T12" fmla="*/ 6 w 57"/>
                  <a:gd name="T13" fmla="*/ 14 h 29"/>
                  <a:gd name="T14" fmla="*/ 7 w 57"/>
                  <a:gd name="T15" fmla="*/ 7 h 29"/>
                  <a:gd name="T16" fmla="*/ 57 w 57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29">
                    <a:moveTo>
                      <a:pt x="57" y="0"/>
                    </a:moveTo>
                    <a:cubicBezTo>
                      <a:pt x="47" y="17"/>
                      <a:pt x="28" y="19"/>
                      <a:pt x="12" y="17"/>
                    </a:cubicBezTo>
                    <a:cubicBezTo>
                      <a:pt x="11" y="16"/>
                      <a:pt x="10" y="14"/>
                      <a:pt x="8" y="16"/>
                    </a:cubicBezTo>
                    <a:cubicBezTo>
                      <a:pt x="12" y="21"/>
                      <a:pt x="18" y="19"/>
                      <a:pt x="24" y="21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4" y="27"/>
                      <a:pt x="15" y="29"/>
                      <a:pt x="6" y="29"/>
                    </a:cubicBezTo>
                    <a:cubicBezTo>
                      <a:pt x="6" y="24"/>
                      <a:pt x="0" y="19"/>
                      <a:pt x="6" y="1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4" y="16"/>
                      <a:pt x="41" y="6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9" name="Freeform 190"/>
              <p:cNvSpPr/>
              <p:nvPr/>
            </p:nvSpPr>
            <p:spPr bwMode="auto">
              <a:xfrm>
                <a:off x="4482" y="3220"/>
                <a:ext cx="95" cy="76"/>
              </a:xfrm>
              <a:custGeom>
                <a:avLst/>
                <a:gdLst>
                  <a:gd name="T0" fmla="*/ 40 w 40"/>
                  <a:gd name="T1" fmla="*/ 8 h 32"/>
                  <a:gd name="T2" fmla="*/ 22 w 40"/>
                  <a:gd name="T3" fmla="*/ 31 h 32"/>
                  <a:gd name="T4" fmla="*/ 1 w 40"/>
                  <a:gd name="T5" fmla="*/ 21 h 32"/>
                  <a:gd name="T6" fmla="*/ 13 w 40"/>
                  <a:gd name="T7" fmla="*/ 8 h 32"/>
                  <a:gd name="T8" fmla="*/ 16 w 40"/>
                  <a:gd name="T9" fmla="*/ 0 h 32"/>
                  <a:gd name="T10" fmla="*/ 40 w 40"/>
                  <a:gd name="T11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32">
                    <a:moveTo>
                      <a:pt x="40" y="8"/>
                    </a:moveTo>
                    <a:cubicBezTo>
                      <a:pt x="38" y="17"/>
                      <a:pt x="34" y="29"/>
                      <a:pt x="22" y="31"/>
                    </a:cubicBezTo>
                    <a:cubicBezTo>
                      <a:pt x="13" y="32"/>
                      <a:pt x="6" y="27"/>
                      <a:pt x="1" y="21"/>
                    </a:cubicBezTo>
                    <a:cubicBezTo>
                      <a:pt x="0" y="15"/>
                      <a:pt x="10" y="14"/>
                      <a:pt x="13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1" y="7"/>
                      <a:pt x="32" y="8"/>
                      <a:pt x="4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0" name="Freeform 191"/>
              <p:cNvSpPr/>
              <p:nvPr/>
            </p:nvSpPr>
            <p:spPr bwMode="auto">
              <a:xfrm>
                <a:off x="4271" y="3211"/>
                <a:ext cx="81" cy="66"/>
              </a:xfrm>
              <a:custGeom>
                <a:avLst/>
                <a:gdLst>
                  <a:gd name="T0" fmla="*/ 18 w 34"/>
                  <a:gd name="T1" fmla="*/ 8 h 28"/>
                  <a:gd name="T2" fmla="*/ 34 w 34"/>
                  <a:gd name="T3" fmla="*/ 21 h 28"/>
                  <a:gd name="T4" fmla="*/ 24 w 34"/>
                  <a:gd name="T5" fmla="*/ 28 h 28"/>
                  <a:gd name="T6" fmla="*/ 0 w 34"/>
                  <a:gd name="T7" fmla="*/ 15 h 28"/>
                  <a:gd name="T8" fmla="*/ 14 w 34"/>
                  <a:gd name="T9" fmla="*/ 0 h 28"/>
                  <a:gd name="T10" fmla="*/ 18 w 34"/>
                  <a:gd name="T11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8">
                    <a:moveTo>
                      <a:pt x="18" y="8"/>
                    </a:moveTo>
                    <a:cubicBezTo>
                      <a:pt x="21" y="15"/>
                      <a:pt x="28" y="18"/>
                      <a:pt x="34" y="21"/>
                    </a:cubicBezTo>
                    <a:cubicBezTo>
                      <a:pt x="34" y="27"/>
                      <a:pt x="27" y="26"/>
                      <a:pt x="24" y="28"/>
                    </a:cubicBezTo>
                    <a:cubicBezTo>
                      <a:pt x="14" y="28"/>
                      <a:pt x="4" y="25"/>
                      <a:pt x="0" y="15"/>
                    </a:cubicBezTo>
                    <a:cubicBezTo>
                      <a:pt x="6" y="13"/>
                      <a:pt x="12" y="6"/>
                      <a:pt x="14" y="0"/>
                    </a:cubicBezTo>
                    <a:cubicBezTo>
                      <a:pt x="19" y="0"/>
                      <a:pt x="16" y="6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1" name="Freeform 192"/>
              <p:cNvSpPr/>
              <p:nvPr/>
            </p:nvSpPr>
            <p:spPr bwMode="auto">
              <a:xfrm>
                <a:off x="4361" y="3241"/>
                <a:ext cx="116" cy="69"/>
              </a:xfrm>
              <a:custGeom>
                <a:avLst/>
                <a:gdLst>
                  <a:gd name="T0" fmla="*/ 47 w 49"/>
                  <a:gd name="T1" fmla="*/ 9 h 29"/>
                  <a:gd name="T2" fmla="*/ 37 w 49"/>
                  <a:gd name="T3" fmla="*/ 25 h 29"/>
                  <a:gd name="T4" fmla="*/ 14 w 49"/>
                  <a:gd name="T5" fmla="*/ 25 h 29"/>
                  <a:gd name="T6" fmla="*/ 0 w 49"/>
                  <a:gd name="T7" fmla="*/ 10 h 29"/>
                  <a:gd name="T8" fmla="*/ 25 w 49"/>
                  <a:gd name="T9" fmla="*/ 0 h 29"/>
                  <a:gd name="T10" fmla="*/ 47 w 49"/>
                  <a:gd name="T11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29">
                    <a:moveTo>
                      <a:pt x="47" y="9"/>
                    </a:moveTo>
                    <a:cubicBezTo>
                      <a:pt x="49" y="16"/>
                      <a:pt x="41" y="21"/>
                      <a:pt x="37" y="25"/>
                    </a:cubicBezTo>
                    <a:cubicBezTo>
                      <a:pt x="30" y="29"/>
                      <a:pt x="20" y="29"/>
                      <a:pt x="14" y="25"/>
                    </a:cubicBezTo>
                    <a:cubicBezTo>
                      <a:pt x="9" y="20"/>
                      <a:pt x="0" y="18"/>
                      <a:pt x="0" y="10"/>
                    </a:cubicBezTo>
                    <a:cubicBezTo>
                      <a:pt x="10" y="11"/>
                      <a:pt x="19" y="6"/>
                      <a:pt x="25" y="0"/>
                    </a:cubicBezTo>
                    <a:cubicBezTo>
                      <a:pt x="31" y="6"/>
                      <a:pt x="38" y="9"/>
                      <a:pt x="4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2" name="Freeform 193"/>
              <p:cNvSpPr/>
              <p:nvPr/>
            </p:nvSpPr>
            <p:spPr bwMode="auto">
              <a:xfrm>
                <a:off x="4598" y="3284"/>
                <a:ext cx="57" cy="69"/>
              </a:xfrm>
              <a:custGeom>
                <a:avLst/>
                <a:gdLst>
                  <a:gd name="T0" fmla="*/ 19 w 24"/>
                  <a:gd name="T1" fmla="*/ 21 h 29"/>
                  <a:gd name="T2" fmla="*/ 0 w 24"/>
                  <a:gd name="T3" fmla="*/ 28 h 29"/>
                  <a:gd name="T4" fmla="*/ 8 w 24"/>
                  <a:gd name="T5" fmla="*/ 5 h 29"/>
                  <a:gd name="T6" fmla="*/ 19 w 24"/>
                  <a:gd name="T7" fmla="*/ 0 h 29"/>
                  <a:gd name="T8" fmla="*/ 19 w 24"/>
                  <a:gd name="T9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9">
                    <a:moveTo>
                      <a:pt x="19" y="21"/>
                    </a:moveTo>
                    <a:cubicBezTo>
                      <a:pt x="13" y="25"/>
                      <a:pt x="7" y="29"/>
                      <a:pt x="0" y="28"/>
                    </a:cubicBezTo>
                    <a:cubicBezTo>
                      <a:pt x="6" y="22"/>
                      <a:pt x="8" y="13"/>
                      <a:pt x="8" y="5"/>
                    </a:cubicBezTo>
                    <a:cubicBezTo>
                      <a:pt x="12" y="4"/>
                      <a:pt x="15" y="2"/>
                      <a:pt x="19" y="0"/>
                    </a:cubicBezTo>
                    <a:cubicBezTo>
                      <a:pt x="21" y="6"/>
                      <a:pt x="24" y="15"/>
                      <a:pt x="1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3" name="Freeform 194"/>
              <p:cNvSpPr/>
              <p:nvPr/>
            </p:nvSpPr>
            <p:spPr bwMode="auto">
              <a:xfrm>
                <a:off x="4517" y="3279"/>
                <a:ext cx="98" cy="81"/>
              </a:xfrm>
              <a:custGeom>
                <a:avLst/>
                <a:gdLst>
                  <a:gd name="T0" fmla="*/ 39 w 41"/>
                  <a:gd name="T1" fmla="*/ 7 h 34"/>
                  <a:gd name="T2" fmla="*/ 27 w 41"/>
                  <a:gd name="T3" fmla="*/ 31 h 34"/>
                  <a:gd name="T4" fmla="*/ 3 w 41"/>
                  <a:gd name="T5" fmla="*/ 29 h 34"/>
                  <a:gd name="T6" fmla="*/ 0 w 41"/>
                  <a:gd name="T7" fmla="*/ 27 h 34"/>
                  <a:gd name="T8" fmla="*/ 8 w 41"/>
                  <a:gd name="T9" fmla="*/ 10 h 34"/>
                  <a:gd name="T10" fmla="*/ 22 w 41"/>
                  <a:gd name="T11" fmla="*/ 0 h 34"/>
                  <a:gd name="T12" fmla="*/ 39 w 41"/>
                  <a:gd name="T13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4">
                    <a:moveTo>
                      <a:pt x="39" y="7"/>
                    </a:moveTo>
                    <a:cubicBezTo>
                      <a:pt x="41" y="17"/>
                      <a:pt x="34" y="26"/>
                      <a:pt x="27" y="31"/>
                    </a:cubicBezTo>
                    <a:cubicBezTo>
                      <a:pt x="19" y="34"/>
                      <a:pt x="10" y="33"/>
                      <a:pt x="3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5" y="22"/>
                      <a:pt x="7" y="16"/>
                      <a:pt x="8" y="10"/>
                    </a:cubicBezTo>
                    <a:cubicBezTo>
                      <a:pt x="14" y="8"/>
                      <a:pt x="19" y="5"/>
                      <a:pt x="22" y="0"/>
                    </a:cubicBezTo>
                    <a:cubicBezTo>
                      <a:pt x="27" y="5"/>
                      <a:pt x="32" y="6"/>
                      <a:pt x="3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4" name="Freeform 195"/>
              <p:cNvSpPr/>
              <p:nvPr/>
            </p:nvSpPr>
            <p:spPr bwMode="auto">
              <a:xfrm>
                <a:off x="4420" y="3279"/>
                <a:ext cx="109" cy="76"/>
              </a:xfrm>
              <a:custGeom>
                <a:avLst/>
                <a:gdLst>
                  <a:gd name="T0" fmla="*/ 46 w 46"/>
                  <a:gd name="T1" fmla="*/ 10 h 32"/>
                  <a:gd name="T2" fmla="*/ 26 w 46"/>
                  <a:gd name="T3" fmla="*/ 31 h 32"/>
                  <a:gd name="T4" fmla="*/ 6 w 46"/>
                  <a:gd name="T5" fmla="*/ 25 h 32"/>
                  <a:gd name="T6" fmla="*/ 0 w 46"/>
                  <a:gd name="T7" fmla="*/ 16 h 32"/>
                  <a:gd name="T8" fmla="*/ 25 w 46"/>
                  <a:gd name="T9" fmla="*/ 0 h 32"/>
                  <a:gd name="T10" fmla="*/ 46 w 46"/>
                  <a:gd name="T11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32">
                    <a:moveTo>
                      <a:pt x="46" y="10"/>
                    </a:moveTo>
                    <a:cubicBezTo>
                      <a:pt x="45" y="21"/>
                      <a:pt x="36" y="28"/>
                      <a:pt x="26" y="31"/>
                    </a:cubicBezTo>
                    <a:cubicBezTo>
                      <a:pt x="18" y="32"/>
                      <a:pt x="13" y="29"/>
                      <a:pt x="6" y="25"/>
                    </a:cubicBezTo>
                    <a:cubicBezTo>
                      <a:pt x="4" y="22"/>
                      <a:pt x="0" y="20"/>
                      <a:pt x="0" y="16"/>
                    </a:cubicBezTo>
                    <a:cubicBezTo>
                      <a:pt x="10" y="15"/>
                      <a:pt x="20" y="9"/>
                      <a:pt x="25" y="0"/>
                    </a:cubicBezTo>
                    <a:cubicBezTo>
                      <a:pt x="31" y="5"/>
                      <a:pt x="37" y="10"/>
                      <a:pt x="4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5" name="Freeform 196"/>
              <p:cNvSpPr/>
              <p:nvPr/>
            </p:nvSpPr>
            <p:spPr bwMode="auto">
              <a:xfrm>
                <a:off x="4309" y="3274"/>
                <a:ext cx="102" cy="74"/>
              </a:xfrm>
              <a:custGeom>
                <a:avLst/>
                <a:gdLst>
                  <a:gd name="T0" fmla="*/ 22 w 43"/>
                  <a:gd name="T1" fmla="*/ 5 h 31"/>
                  <a:gd name="T2" fmla="*/ 42 w 43"/>
                  <a:gd name="T3" fmla="*/ 17 h 31"/>
                  <a:gd name="T4" fmla="*/ 36 w 43"/>
                  <a:gd name="T5" fmla="*/ 27 h 31"/>
                  <a:gd name="T6" fmla="*/ 12 w 43"/>
                  <a:gd name="T7" fmla="*/ 24 h 31"/>
                  <a:gd name="T8" fmla="*/ 1 w 43"/>
                  <a:gd name="T9" fmla="*/ 8 h 31"/>
                  <a:gd name="T10" fmla="*/ 0 w 43"/>
                  <a:gd name="T11" fmla="*/ 5 h 31"/>
                  <a:gd name="T12" fmla="*/ 20 w 43"/>
                  <a:gd name="T13" fmla="*/ 0 h 31"/>
                  <a:gd name="T14" fmla="*/ 22 w 43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31">
                    <a:moveTo>
                      <a:pt x="22" y="5"/>
                    </a:moveTo>
                    <a:cubicBezTo>
                      <a:pt x="28" y="10"/>
                      <a:pt x="34" y="16"/>
                      <a:pt x="42" y="17"/>
                    </a:cubicBezTo>
                    <a:cubicBezTo>
                      <a:pt x="43" y="22"/>
                      <a:pt x="40" y="25"/>
                      <a:pt x="36" y="27"/>
                    </a:cubicBezTo>
                    <a:cubicBezTo>
                      <a:pt x="28" y="31"/>
                      <a:pt x="19" y="29"/>
                      <a:pt x="12" y="24"/>
                    </a:cubicBezTo>
                    <a:cubicBezTo>
                      <a:pt x="7" y="20"/>
                      <a:pt x="0" y="15"/>
                      <a:pt x="1" y="8"/>
                    </a:cubicBezTo>
                    <a:cubicBezTo>
                      <a:pt x="0" y="7"/>
                      <a:pt x="0" y="6"/>
                      <a:pt x="0" y="5"/>
                    </a:cubicBezTo>
                    <a:cubicBezTo>
                      <a:pt x="8" y="7"/>
                      <a:pt x="15" y="4"/>
                      <a:pt x="20" y="0"/>
                    </a:cubicBezTo>
                    <a:lnTo>
                      <a:pt x="2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6" name="Freeform 197"/>
              <p:cNvSpPr/>
              <p:nvPr/>
            </p:nvSpPr>
            <p:spPr bwMode="auto">
              <a:xfrm>
                <a:off x="4655" y="3308"/>
                <a:ext cx="19" cy="11"/>
              </a:xfrm>
              <a:custGeom>
                <a:avLst/>
                <a:gdLst>
                  <a:gd name="T0" fmla="*/ 8 w 8"/>
                  <a:gd name="T1" fmla="*/ 0 h 5"/>
                  <a:gd name="T2" fmla="*/ 1 w 8"/>
                  <a:gd name="T3" fmla="*/ 5 h 5"/>
                  <a:gd name="T4" fmla="*/ 1 w 8"/>
                  <a:gd name="T5" fmla="*/ 1 h 5"/>
                  <a:gd name="T6" fmla="*/ 8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cubicBezTo>
                      <a:pt x="7" y="3"/>
                      <a:pt x="4" y="4"/>
                      <a:pt x="1" y="5"/>
                    </a:cubicBezTo>
                    <a:cubicBezTo>
                      <a:pt x="0" y="4"/>
                      <a:pt x="1" y="2"/>
                      <a:pt x="1" y="1"/>
                    </a:cubicBezTo>
                    <a:cubicBezTo>
                      <a:pt x="3" y="1"/>
                      <a:pt x="6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7" name="Freeform 198"/>
              <p:cNvSpPr/>
              <p:nvPr/>
            </p:nvSpPr>
            <p:spPr bwMode="auto">
              <a:xfrm>
                <a:off x="4363" y="3329"/>
                <a:ext cx="90" cy="54"/>
              </a:xfrm>
              <a:custGeom>
                <a:avLst/>
                <a:gdLst>
                  <a:gd name="T0" fmla="*/ 38 w 38"/>
                  <a:gd name="T1" fmla="*/ 12 h 23"/>
                  <a:gd name="T2" fmla="*/ 29 w 38"/>
                  <a:gd name="T3" fmla="*/ 22 h 23"/>
                  <a:gd name="T4" fmla="*/ 7 w 38"/>
                  <a:gd name="T5" fmla="*/ 18 h 23"/>
                  <a:gd name="T6" fmla="*/ 0 w 38"/>
                  <a:gd name="T7" fmla="*/ 11 h 23"/>
                  <a:gd name="T8" fmla="*/ 22 w 38"/>
                  <a:gd name="T9" fmla="*/ 0 h 23"/>
                  <a:gd name="T10" fmla="*/ 38 w 38"/>
                  <a:gd name="T11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3">
                    <a:moveTo>
                      <a:pt x="38" y="12"/>
                    </a:moveTo>
                    <a:cubicBezTo>
                      <a:pt x="37" y="17"/>
                      <a:pt x="33" y="20"/>
                      <a:pt x="29" y="22"/>
                    </a:cubicBezTo>
                    <a:cubicBezTo>
                      <a:pt x="21" y="23"/>
                      <a:pt x="13" y="23"/>
                      <a:pt x="7" y="18"/>
                    </a:cubicBezTo>
                    <a:cubicBezTo>
                      <a:pt x="4" y="16"/>
                      <a:pt x="3" y="14"/>
                      <a:pt x="0" y="11"/>
                    </a:cubicBezTo>
                    <a:cubicBezTo>
                      <a:pt x="8" y="11"/>
                      <a:pt x="17" y="8"/>
                      <a:pt x="22" y="0"/>
                    </a:cubicBezTo>
                    <a:cubicBezTo>
                      <a:pt x="27" y="5"/>
                      <a:pt x="31" y="11"/>
                      <a:pt x="3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8" name="Freeform 199"/>
              <p:cNvSpPr/>
              <p:nvPr/>
            </p:nvSpPr>
            <p:spPr bwMode="auto">
              <a:xfrm>
                <a:off x="4430" y="3348"/>
                <a:ext cx="87" cy="64"/>
              </a:xfrm>
              <a:custGeom>
                <a:avLst/>
                <a:gdLst>
                  <a:gd name="T0" fmla="*/ 37 w 37"/>
                  <a:gd name="T1" fmla="*/ 2 h 27"/>
                  <a:gd name="T2" fmla="*/ 25 w 37"/>
                  <a:gd name="T3" fmla="*/ 24 h 27"/>
                  <a:gd name="T4" fmla="*/ 0 w 37"/>
                  <a:gd name="T5" fmla="*/ 19 h 27"/>
                  <a:gd name="T6" fmla="*/ 13 w 37"/>
                  <a:gd name="T7" fmla="*/ 6 h 27"/>
                  <a:gd name="T8" fmla="*/ 36 w 37"/>
                  <a:gd name="T9" fmla="*/ 0 h 27"/>
                  <a:gd name="T10" fmla="*/ 37 w 37"/>
                  <a:gd name="T11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7">
                    <a:moveTo>
                      <a:pt x="37" y="2"/>
                    </a:moveTo>
                    <a:cubicBezTo>
                      <a:pt x="37" y="12"/>
                      <a:pt x="33" y="19"/>
                      <a:pt x="25" y="24"/>
                    </a:cubicBezTo>
                    <a:cubicBezTo>
                      <a:pt x="16" y="27"/>
                      <a:pt x="7" y="23"/>
                      <a:pt x="0" y="19"/>
                    </a:cubicBezTo>
                    <a:cubicBezTo>
                      <a:pt x="4" y="18"/>
                      <a:pt x="11" y="11"/>
                      <a:pt x="13" y="6"/>
                    </a:cubicBezTo>
                    <a:cubicBezTo>
                      <a:pt x="21" y="6"/>
                      <a:pt x="29" y="5"/>
                      <a:pt x="36" y="0"/>
                    </a:cubicBezTo>
                    <a:lnTo>
                      <a:pt x="3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9" name="Freeform 200"/>
              <p:cNvSpPr/>
              <p:nvPr/>
            </p:nvSpPr>
            <p:spPr bwMode="auto">
              <a:xfrm>
                <a:off x="4510" y="3357"/>
                <a:ext cx="81" cy="55"/>
              </a:xfrm>
              <a:custGeom>
                <a:avLst/>
                <a:gdLst>
                  <a:gd name="T0" fmla="*/ 29 w 34"/>
                  <a:gd name="T1" fmla="*/ 14 h 23"/>
                  <a:gd name="T2" fmla="*/ 5 w 34"/>
                  <a:gd name="T3" fmla="*/ 20 h 23"/>
                  <a:gd name="T4" fmla="*/ 0 w 34"/>
                  <a:gd name="T5" fmla="*/ 18 h 23"/>
                  <a:gd name="T6" fmla="*/ 6 w 34"/>
                  <a:gd name="T7" fmla="*/ 0 h 23"/>
                  <a:gd name="T8" fmla="*/ 33 w 34"/>
                  <a:gd name="T9" fmla="*/ 0 h 23"/>
                  <a:gd name="T10" fmla="*/ 29 w 34"/>
                  <a:gd name="T11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3">
                    <a:moveTo>
                      <a:pt x="29" y="14"/>
                    </a:moveTo>
                    <a:cubicBezTo>
                      <a:pt x="23" y="21"/>
                      <a:pt x="14" y="23"/>
                      <a:pt x="5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2"/>
                      <a:pt x="6" y="8"/>
                      <a:pt x="6" y="0"/>
                    </a:cubicBezTo>
                    <a:cubicBezTo>
                      <a:pt x="14" y="5"/>
                      <a:pt x="25" y="5"/>
                      <a:pt x="33" y="0"/>
                    </a:cubicBezTo>
                    <a:cubicBezTo>
                      <a:pt x="34" y="5"/>
                      <a:pt x="33" y="10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0" name="Freeform 201"/>
              <p:cNvSpPr/>
              <p:nvPr/>
            </p:nvSpPr>
            <p:spPr bwMode="auto">
              <a:xfrm>
                <a:off x="3046" y="3315"/>
                <a:ext cx="8" cy="2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1" name="Freeform 202"/>
              <p:cNvSpPr/>
              <p:nvPr/>
            </p:nvSpPr>
            <p:spPr bwMode="auto">
              <a:xfrm>
                <a:off x="3421" y="1986"/>
                <a:ext cx="40" cy="43"/>
              </a:xfrm>
              <a:custGeom>
                <a:avLst/>
                <a:gdLst>
                  <a:gd name="T0" fmla="*/ 17 w 17"/>
                  <a:gd name="T1" fmla="*/ 10 h 18"/>
                  <a:gd name="T2" fmla="*/ 8 w 17"/>
                  <a:gd name="T3" fmla="*/ 17 h 18"/>
                  <a:gd name="T4" fmla="*/ 0 w 17"/>
                  <a:gd name="T5" fmla="*/ 8 h 18"/>
                  <a:gd name="T6" fmla="*/ 9 w 17"/>
                  <a:gd name="T7" fmla="*/ 1 h 18"/>
                  <a:gd name="T8" fmla="*/ 17 w 17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7" y="10"/>
                    </a:moveTo>
                    <a:cubicBezTo>
                      <a:pt x="17" y="14"/>
                      <a:pt x="13" y="18"/>
                      <a:pt x="8" y="17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1" y="4"/>
                      <a:pt x="5" y="0"/>
                      <a:pt x="9" y="1"/>
                    </a:cubicBezTo>
                    <a:cubicBezTo>
                      <a:pt x="14" y="1"/>
                      <a:pt x="17" y="5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2" name="Freeform 203"/>
              <p:cNvSpPr/>
              <p:nvPr/>
            </p:nvSpPr>
            <p:spPr bwMode="auto">
              <a:xfrm>
                <a:off x="3622" y="1363"/>
                <a:ext cx="43" cy="40"/>
              </a:xfrm>
              <a:custGeom>
                <a:avLst/>
                <a:gdLst>
                  <a:gd name="T0" fmla="*/ 17 w 18"/>
                  <a:gd name="T1" fmla="*/ 9 h 17"/>
                  <a:gd name="T2" fmla="*/ 8 w 18"/>
                  <a:gd name="T3" fmla="*/ 17 h 17"/>
                  <a:gd name="T4" fmla="*/ 1 w 18"/>
                  <a:gd name="T5" fmla="*/ 8 h 17"/>
                  <a:gd name="T6" fmla="*/ 9 w 18"/>
                  <a:gd name="T7" fmla="*/ 0 h 17"/>
                  <a:gd name="T8" fmla="*/ 17 w 18"/>
                  <a:gd name="T9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7" y="9"/>
                    </a:moveTo>
                    <a:cubicBezTo>
                      <a:pt x="17" y="14"/>
                      <a:pt x="13" y="17"/>
                      <a:pt x="8" y="17"/>
                    </a:cubicBezTo>
                    <a:cubicBezTo>
                      <a:pt x="4" y="17"/>
                      <a:pt x="0" y="13"/>
                      <a:pt x="1" y="8"/>
                    </a:cubicBezTo>
                    <a:cubicBezTo>
                      <a:pt x="1" y="3"/>
                      <a:pt x="5" y="0"/>
                      <a:pt x="9" y="0"/>
                    </a:cubicBezTo>
                    <a:cubicBezTo>
                      <a:pt x="14" y="1"/>
                      <a:pt x="18" y="5"/>
                      <a:pt x="1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3" name="Freeform 204"/>
              <p:cNvSpPr/>
              <p:nvPr/>
            </p:nvSpPr>
            <p:spPr bwMode="auto">
              <a:xfrm>
                <a:off x="4918" y="2152"/>
                <a:ext cx="275" cy="874"/>
              </a:xfrm>
              <a:custGeom>
                <a:avLst/>
                <a:gdLst>
                  <a:gd name="T0" fmla="*/ 86 w 116"/>
                  <a:gd name="T1" fmla="*/ 168 h 369"/>
                  <a:gd name="T2" fmla="*/ 66 w 116"/>
                  <a:gd name="T3" fmla="*/ 247 h 369"/>
                  <a:gd name="T4" fmla="*/ 74 w 116"/>
                  <a:gd name="T5" fmla="*/ 227 h 369"/>
                  <a:gd name="T6" fmla="*/ 93 w 116"/>
                  <a:gd name="T7" fmla="*/ 109 h 369"/>
                  <a:gd name="T8" fmla="*/ 91 w 116"/>
                  <a:gd name="T9" fmla="*/ 79 h 369"/>
                  <a:gd name="T10" fmla="*/ 91 w 116"/>
                  <a:gd name="T11" fmla="*/ 73 h 369"/>
                  <a:gd name="T12" fmla="*/ 90 w 116"/>
                  <a:gd name="T13" fmla="*/ 1 h 369"/>
                  <a:gd name="T14" fmla="*/ 91 w 116"/>
                  <a:gd name="T15" fmla="*/ 23 h 369"/>
                  <a:gd name="T16" fmla="*/ 100 w 116"/>
                  <a:gd name="T17" fmla="*/ 112 h 369"/>
                  <a:gd name="T18" fmla="*/ 98 w 116"/>
                  <a:gd name="T19" fmla="*/ 168 h 369"/>
                  <a:gd name="T20" fmla="*/ 79 w 116"/>
                  <a:gd name="T21" fmla="*/ 235 h 369"/>
                  <a:gd name="T22" fmla="*/ 80 w 116"/>
                  <a:gd name="T23" fmla="*/ 235 h 369"/>
                  <a:gd name="T24" fmla="*/ 104 w 116"/>
                  <a:gd name="T25" fmla="*/ 126 h 369"/>
                  <a:gd name="T26" fmla="*/ 100 w 116"/>
                  <a:gd name="T27" fmla="*/ 75 h 369"/>
                  <a:gd name="T28" fmla="*/ 94 w 116"/>
                  <a:gd name="T29" fmla="*/ 20 h 369"/>
                  <a:gd name="T30" fmla="*/ 105 w 116"/>
                  <a:gd name="T31" fmla="*/ 165 h 369"/>
                  <a:gd name="T32" fmla="*/ 77 w 116"/>
                  <a:gd name="T33" fmla="*/ 251 h 369"/>
                  <a:gd name="T34" fmla="*/ 19 w 116"/>
                  <a:gd name="T35" fmla="*/ 358 h 369"/>
                  <a:gd name="T36" fmla="*/ 11 w 116"/>
                  <a:gd name="T37" fmla="*/ 369 h 369"/>
                  <a:gd name="T38" fmla="*/ 28 w 116"/>
                  <a:gd name="T39" fmla="*/ 322 h 369"/>
                  <a:gd name="T40" fmla="*/ 19 w 116"/>
                  <a:gd name="T41" fmla="*/ 200 h 369"/>
                  <a:gd name="T42" fmla="*/ 0 w 116"/>
                  <a:gd name="T43" fmla="*/ 149 h 369"/>
                  <a:gd name="T44" fmla="*/ 37 w 116"/>
                  <a:gd name="T45" fmla="*/ 236 h 369"/>
                  <a:gd name="T46" fmla="*/ 40 w 116"/>
                  <a:gd name="T47" fmla="*/ 282 h 369"/>
                  <a:gd name="T48" fmla="*/ 41 w 116"/>
                  <a:gd name="T49" fmla="*/ 281 h 369"/>
                  <a:gd name="T50" fmla="*/ 27 w 116"/>
                  <a:gd name="T51" fmla="*/ 192 h 369"/>
                  <a:gd name="T52" fmla="*/ 6 w 116"/>
                  <a:gd name="T53" fmla="*/ 153 h 369"/>
                  <a:gd name="T54" fmla="*/ 29 w 116"/>
                  <a:gd name="T55" fmla="*/ 182 h 369"/>
                  <a:gd name="T56" fmla="*/ 31 w 116"/>
                  <a:gd name="T57" fmla="*/ 184 h 369"/>
                  <a:gd name="T58" fmla="*/ 34 w 116"/>
                  <a:gd name="T59" fmla="*/ 190 h 369"/>
                  <a:gd name="T60" fmla="*/ 48 w 116"/>
                  <a:gd name="T61" fmla="*/ 265 h 369"/>
                  <a:gd name="T62" fmla="*/ 46 w 116"/>
                  <a:gd name="T63" fmla="*/ 208 h 369"/>
                  <a:gd name="T64" fmla="*/ 57 w 116"/>
                  <a:gd name="T65" fmla="*/ 167 h 369"/>
                  <a:gd name="T66" fmla="*/ 59 w 116"/>
                  <a:gd name="T67" fmla="*/ 160 h 369"/>
                  <a:gd name="T68" fmla="*/ 75 w 116"/>
                  <a:gd name="T69" fmla="*/ 113 h 369"/>
                  <a:gd name="T70" fmla="*/ 81 w 116"/>
                  <a:gd name="T71" fmla="*/ 24 h 369"/>
                  <a:gd name="T72" fmla="*/ 79 w 116"/>
                  <a:gd name="T73" fmla="*/ 83 h 369"/>
                  <a:gd name="T74" fmla="*/ 68 w 116"/>
                  <a:gd name="T75" fmla="*/ 175 h 369"/>
                  <a:gd name="T76" fmla="*/ 56 w 116"/>
                  <a:gd name="T77" fmla="*/ 229 h 369"/>
                  <a:gd name="T78" fmla="*/ 57 w 116"/>
                  <a:gd name="T79" fmla="*/ 230 h 369"/>
                  <a:gd name="T80" fmla="*/ 58 w 116"/>
                  <a:gd name="T81" fmla="*/ 229 h 369"/>
                  <a:gd name="T82" fmla="*/ 66 w 116"/>
                  <a:gd name="T83" fmla="*/ 194 h 369"/>
                  <a:gd name="T84" fmla="*/ 68 w 116"/>
                  <a:gd name="T85" fmla="*/ 186 h 369"/>
                  <a:gd name="T86" fmla="*/ 82 w 116"/>
                  <a:gd name="T87" fmla="*/ 120 h 369"/>
                  <a:gd name="T88" fmla="*/ 83 w 116"/>
                  <a:gd name="T89" fmla="*/ 97 h 369"/>
                  <a:gd name="T90" fmla="*/ 82 w 116"/>
                  <a:gd name="T91" fmla="*/ 95 h 369"/>
                  <a:gd name="T92" fmla="*/ 86 w 116"/>
                  <a:gd name="T93" fmla="*/ 3 h 369"/>
                  <a:gd name="T94" fmla="*/ 87 w 116"/>
                  <a:gd name="T95" fmla="*/ 0 h 369"/>
                  <a:gd name="T96" fmla="*/ 86 w 116"/>
                  <a:gd name="T97" fmla="*/ 168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6" h="369">
                    <a:moveTo>
                      <a:pt x="86" y="168"/>
                    </a:moveTo>
                    <a:cubicBezTo>
                      <a:pt x="81" y="195"/>
                      <a:pt x="72" y="221"/>
                      <a:pt x="66" y="247"/>
                    </a:cubicBezTo>
                    <a:cubicBezTo>
                      <a:pt x="71" y="241"/>
                      <a:pt x="70" y="233"/>
                      <a:pt x="74" y="227"/>
                    </a:cubicBezTo>
                    <a:cubicBezTo>
                      <a:pt x="85" y="190"/>
                      <a:pt x="96" y="148"/>
                      <a:pt x="93" y="109"/>
                    </a:cubicBezTo>
                    <a:cubicBezTo>
                      <a:pt x="97" y="99"/>
                      <a:pt x="90" y="89"/>
                      <a:pt x="91" y="79"/>
                    </a:cubicBezTo>
                    <a:cubicBezTo>
                      <a:pt x="91" y="78"/>
                      <a:pt x="91" y="75"/>
                      <a:pt x="91" y="73"/>
                    </a:cubicBezTo>
                    <a:cubicBezTo>
                      <a:pt x="89" y="51"/>
                      <a:pt x="84" y="24"/>
                      <a:pt x="90" y="1"/>
                    </a:cubicBezTo>
                    <a:cubicBezTo>
                      <a:pt x="91" y="9"/>
                      <a:pt x="88" y="15"/>
                      <a:pt x="91" y="23"/>
                    </a:cubicBezTo>
                    <a:cubicBezTo>
                      <a:pt x="91" y="54"/>
                      <a:pt x="97" y="81"/>
                      <a:pt x="100" y="112"/>
                    </a:cubicBezTo>
                    <a:cubicBezTo>
                      <a:pt x="102" y="129"/>
                      <a:pt x="103" y="149"/>
                      <a:pt x="98" y="168"/>
                    </a:cubicBezTo>
                    <a:cubicBezTo>
                      <a:pt x="93" y="191"/>
                      <a:pt x="87" y="213"/>
                      <a:pt x="79" y="235"/>
                    </a:cubicBezTo>
                    <a:cubicBezTo>
                      <a:pt x="79" y="235"/>
                      <a:pt x="80" y="236"/>
                      <a:pt x="80" y="235"/>
                    </a:cubicBezTo>
                    <a:cubicBezTo>
                      <a:pt x="93" y="201"/>
                      <a:pt x="108" y="162"/>
                      <a:pt x="104" y="126"/>
                    </a:cubicBezTo>
                    <a:cubicBezTo>
                      <a:pt x="105" y="109"/>
                      <a:pt x="101" y="93"/>
                      <a:pt x="100" y="75"/>
                    </a:cubicBezTo>
                    <a:cubicBezTo>
                      <a:pt x="95" y="58"/>
                      <a:pt x="96" y="38"/>
                      <a:pt x="94" y="20"/>
                    </a:cubicBezTo>
                    <a:cubicBezTo>
                      <a:pt x="101" y="68"/>
                      <a:pt x="116" y="114"/>
                      <a:pt x="105" y="165"/>
                    </a:cubicBezTo>
                    <a:cubicBezTo>
                      <a:pt x="101" y="196"/>
                      <a:pt x="87" y="222"/>
                      <a:pt x="77" y="251"/>
                    </a:cubicBezTo>
                    <a:cubicBezTo>
                      <a:pt x="60" y="287"/>
                      <a:pt x="45" y="326"/>
                      <a:pt x="19" y="358"/>
                    </a:cubicBezTo>
                    <a:cubicBezTo>
                      <a:pt x="11" y="369"/>
                      <a:pt x="11" y="369"/>
                      <a:pt x="11" y="369"/>
                    </a:cubicBezTo>
                    <a:cubicBezTo>
                      <a:pt x="17" y="356"/>
                      <a:pt x="23" y="338"/>
                      <a:pt x="28" y="322"/>
                    </a:cubicBezTo>
                    <a:cubicBezTo>
                      <a:pt x="35" y="283"/>
                      <a:pt x="34" y="237"/>
                      <a:pt x="19" y="200"/>
                    </a:cubicBezTo>
                    <a:cubicBezTo>
                      <a:pt x="14" y="183"/>
                      <a:pt x="5" y="166"/>
                      <a:pt x="0" y="149"/>
                    </a:cubicBezTo>
                    <a:cubicBezTo>
                      <a:pt x="16" y="177"/>
                      <a:pt x="34" y="204"/>
                      <a:pt x="37" y="236"/>
                    </a:cubicBezTo>
                    <a:cubicBezTo>
                      <a:pt x="38" y="251"/>
                      <a:pt x="40" y="267"/>
                      <a:pt x="40" y="282"/>
                    </a:cubicBezTo>
                    <a:cubicBezTo>
                      <a:pt x="41" y="281"/>
                      <a:pt x="41" y="281"/>
                      <a:pt x="41" y="281"/>
                    </a:cubicBezTo>
                    <a:cubicBezTo>
                      <a:pt x="44" y="251"/>
                      <a:pt x="41" y="219"/>
                      <a:pt x="27" y="192"/>
                    </a:cubicBezTo>
                    <a:cubicBezTo>
                      <a:pt x="23" y="178"/>
                      <a:pt x="12" y="167"/>
                      <a:pt x="6" y="153"/>
                    </a:cubicBezTo>
                    <a:cubicBezTo>
                      <a:pt x="15" y="160"/>
                      <a:pt x="25" y="171"/>
                      <a:pt x="29" y="182"/>
                    </a:cubicBezTo>
                    <a:cubicBezTo>
                      <a:pt x="31" y="182"/>
                      <a:pt x="30" y="183"/>
                      <a:pt x="31" y="184"/>
                    </a:cubicBezTo>
                    <a:cubicBezTo>
                      <a:pt x="31" y="186"/>
                      <a:pt x="34" y="188"/>
                      <a:pt x="34" y="190"/>
                    </a:cubicBezTo>
                    <a:cubicBezTo>
                      <a:pt x="44" y="213"/>
                      <a:pt x="51" y="238"/>
                      <a:pt x="48" y="265"/>
                    </a:cubicBezTo>
                    <a:cubicBezTo>
                      <a:pt x="52" y="245"/>
                      <a:pt x="52" y="227"/>
                      <a:pt x="46" y="208"/>
                    </a:cubicBezTo>
                    <a:cubicBezTo>
                      <a:pt x="47" y="194"/>
                      <a:pt x="51" y="180"/>
                      <a:pt x="57" y="167"/>
                    </a:cubicBezTo>
                    <a:cubicBezTo>
                      <a:pt x="59" y="166"/>
                      <a:pt x="58" y="162"/>
                      <a:pt x="59" y="160"/>
                    </a:cubicBezTo>
                    <a:cubicBezTo>
                      <a:pt x="67" y="145"/>
                      <a:pt x="72" y="129"/>
                      <a:pt x="75" y="113"/>
                    </a:cubicBezTo>
                    <a:cubicBezTo>
                      <a:pt x="79" y="83"/>
                      <a:pt x="74" y="53"/>
                      <a:pt x="81" y="24"/>
                    </a:cubicBezTo>
                    <a:cubicBezTo>
                      <a:pt x="77" y="45"/>
                      <a:pt x="81" y="64"/>
                      <a:pt x="79" y="83"/>
                    </a:cubicBezTo>
                    <a:cubicBezTo>
                      <a:pt x="82" y="114"/>
                      <a:pt x="79" y="147"/>
                      <a:pt x="68" y="175"/>
                    </a:cubicBezTo>
                    <a:cubicBezTo>
                      <a:pt x="63" y="194"/>
                      <a:pt x="56" y="210"/>
                      <a:pt x="56" y="229"/>
                    </a:cubicBezTo>
                    <a:cubicBezTo>
                      <a:pt x="57" y="230"/>
                      <a:pt x="57" y="230"/>
                      <a:pt x="57" y="230"/>
                    </a:cubicBezTo>
                    <a:cubicBezTo>
                      <a:pt x="58" y="229"/>
                      <a:pt x="58" y="229"/>
                      <a:pt x="58" y="229"/>
                    </a:cubicBezTo>
                    <a:cubicBezTo>
                      <a:pt x="60" y="217"/>
                      <a:pt x="63" y="205"/>
                      <a:pt x="66" y="194"/>
                    </a:cubicBezTo>
                    <a:cubicBezTo>
                      <a:pt x="68" y="192"/>
                      <a:pt x="67" y="188"/>
                      <a:pt x="68" y="186"/>
                    </a:cubicBezTo>
                    <a:cubicBezTo>
                      <a:pt x="75" y="165"/>
                      <a:pt x="83" y="141"/>
                      <a:pt x="82" y="120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84" y="64"/>
                      <a:pt x="82" y="32"/>
                      <a:pt x="86" y="3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7" y="58"/>
                      <a:pt x="101" y="110"/>
                      <a:pt x="86" y="1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22" name="组合 221"/>
          <p:cNvGrpSpPr/>
          <p:nvPr/>
        </p:nvGrpSpPr>
        <p:grpSpPr>
          <a:xfrm>
            <a:off x="5024782" y="2334331"/>
            <a:ext cx="1547601" cy="2829253"/>
            <a:chOff x="9622284" y="1750129"/>
            <a:chExt cx="1547601" cy="2829253"/>
          </a:xfrm>
        </p:grpSpPr>
        <p:grpSp>
          <p:nvGrpSpPr>
            <p:cNvPr id="223" name="组合 222"/>
            <p:cNvGrpSpPr/>
            <p:nvPr/>
          </p:nvGrpSpPr>
          <p:grpSpPr>
            <a:xfrm>
              <a:off x="9622284" y="1750129"/>
              <a:ext cx="1547601" cy="2829253"/>
              <a:chOff x="7174323" y="1660906"/>
              <a:chExt cx="1547601" cy="2829253"/>
            </a:xfrm>
          </p:grpSpPr>
          <p:sp>
            <p:nvSpPr>
              <p:cNvPr id="225" name="文本框 224"/>
              <p:cNvSpPr txBox="1"/>
              <p:nvPr/>
            </p:nvSpPr>
            <p:spPr>
              <a:xfrm>
                <a:off x="7904482" y="2923063"/>
                <a:ext cx="492443" cy="156709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不变的规律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226" name="文本框 225"/>
              <p:cNvSpPr txBox="1"/>
              <p:nvPr/>
            </p:nvSpPr>
            <p:spPr>
              <a:xfrm rot="21296420">
                <a:off x="7174323" y="1660906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smtClean="0">
                    <a:solidFill>
                      <a:srgbClr val="FFC000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自</a:t>
                </a:r>
                <a:endParaRPr lang="zh-CN" altLang="en-US" sz="6600" dirty="0">
                  <a:solidFill>
                    <a:srgbClr val="FFC000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227" name="文本框 226"/>
              <p:cNvSpPr txBox="1"/>
              <p:nvPr/>
            </p:nvSpPr>
            <p:spPr>
              <a:xfrm>
                <a:off x="7767817" y="2041111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FFC00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然</a:t>
                </a:r>
                <a:endParaRPr lang="zh-CN" altLang="en-US" sz="6000" dirty="0">
                  <a:solidFill>
                    <a:srgbClr val="FFC000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224" name="图片 22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66007" y="1453186"/>
            <a:ext cx="2901201" cy="2231870"/>
            <a:chOff x="-174900" y="2017246"/>
            <a:chExt cx="2901201" cy="2231870"/>
          </a:xfrm>
        </p:grpSpPr>
        <p:sp>
          <p:nvSpPr>
            <p:cNvPr id="231" name="文本框 230"/>
            <p:cNvSpPr txBox="1"/>
            <p:nvPr/>
          </p:nvSpPr>
          <p:spPr>
            <a:xfrm>
              <a:off x="1220734" y="2017246"/>
              <a:ext cx="461665" cy="63094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规律</a:t>
              </a:r>
              <a:endParaRPr lang="zh-CN" altLang="en-US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232" name="文本框 231"/>
            <p:cNvSpPr txBox="1"/>
            <p:nvPr/>
          </p:nvSpPr>
          <p:spPr>
            <a:xfrm>
              <a:off x="-174900" y="2716389"/>
              <a:ext cx="2901201" cy="153272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万物变化所遵循的规律中最根本的是“物极必反”。</a:t>
              </a:r>
            </a:p>
          </p:txBody>
        </p:sp>
        <p:pic>
          <p:nvPicPr>
            <p:cNvPr id="233" name="图片 23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3104" y="2514219"/>
              <a:ext cx="138589" cy="13396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978513" y="3871550"/>
            <a:ext cx="2012876" cy="1752632"/>
            <a:chOff x="2220856" y="3514300"/>
            <a:chExt cx="2012876" cy="1752632"/>
          </a:xfrm>
        </p:grpSpPr>
        <p:sp>
          <p:nvSpPr>
            <p:cNvPr id="235" name="文本框 234"/>
            <p:cNvSpPr txBox="1"/>
            <p:nvPr/>
          </p:nvSpPr>
          <p:spPr>
            <a:xfrm>
              <a:off x="2581578" y="3514300"/>
              <a:ext cx="461665" cy="63094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规律</a:t>
              </a:r>
              <a:endParaRPr lang="zh-CN" altLang="en-US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236" name="文本框 235"/>
            <p:cNvSpPr txBox="1"/>
            <p:nvPr/>
          </p:nvSpPr>
          <p:spPr>
            <a:xfrm>
              <a:off x="2220856" y="4214336"/>
              <a:ext cx="2012876" cy="10525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defRPr>
              </a:lvl1pPr>
            </a:lstStyle>
            <a:p>
              <a:r>
                <a:rPr lang="zh-CN" altLang="en-US" sz="2400" dirty="0">
                  <a:latin typeface="KaiTi" charset="-122"/>
                  <a:ea typeface="KaiTi" charset="-122"/>
                  <a:cs typeface="KaiTi" charset="-122"/>
                </a:rPr>
                <a:t>祸今福之所倚，福今祸之所伏</a:t>
              </a:r>
            </a:p>
          </p:txBody>
        </p:sp>
        <p:pic>
          <p:nvPicPr>
            <p:cNvPr id="237" name="图片 23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3948" y="4007912"/>
              <a:ext cx="138589" cy="133969"/>
            </a:xfrm>
            <a:prstGeom prst="rect">
              <a:avLst/>
            </a:prstGeom>
          </p:spPr>
        </p:pic>
      </p:grpSp>
      <p:cxnSp>
        <p:nvCxnSpPr>
          <p:cNvPr id="239" name="直接连接符 238"/>
          <p:cNvCxnSpPr/>
          <p:nvPr/>
        </p:nvCxnSpPr>
        <p:spPr>
          <a:xfrm flipH="1">
            <a:off x="1869990" y="2523187"/>
            <a:ext cx="1537665" cy="186732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9" name="组合 248"/>
          <p:cNvGrpSpPr/>
          <p:nvPr/>
        </p:nvGrpSpPr>
        <p:grpSpPr>
          <a:xfrm>
            <a:off x="7967792" y="1456932"/>
            <a:ext cx="4078501" cy="2064417"/>
            <a:chOff x="7533994" y="2017246"/>
            <a:chExt cx="4078501" cy="2064417"/>
          </a:xfrm>
        </p:grpSpPr>
        <p:sp>
          <p:nvSpPr>
            <p:cNvPr id="240" name="文本框 239"/>
            <p:cNvSpPr txBox="1"/>
            <p:nvPr/>
          </p:nvSpPr>
          <p:spPr>
            <a:xfrm>
              <a:off x="7946387" y="2017246"/>
              <a:ext cx="461665" cy="63094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规律</a:t>
              </a:r>
              <a:endParaRPr lang="zh-CN" altLang="en-US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241" name="文本框 240"/>
            <p:cNvSpPr txBox="1"/>
            <p:nvPr/>
          </p:nvSpPr>
          <p:spPr>
            <a:xfrm>
              <a:off x="7533994" y="2617031"/>
              <a:ext cx="4078501" cy="14646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虽然万物都永远可变，在变，可是万物变化所遵循的规律本身不变。</a:t>
              </a:r>
            </a:p>
          </p:txBody>
        </p:sp>
        <p:pic>
          <p:nvPicPr>
            <p:cNvPr id="242" name="图片 24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38757" y="2514219"/>
              <a:ext cx="138589" cy="133969"/>
            </a:xfrm>
            <a:prstGeom prst="rect">
              <a:avLst/>
            </a:prstGeom>
          </p:spPr>
        </p:pic>
      </p:grpSp>
      <p:grpSp>
        <p:nvGrpSpPr>
          <p:cNvPr id="250" name="组合 249"/>
          <p:cNvGrpSpPr/>
          <p:nvPr/>
        </p:nvGrpSpPr>
        <p:grpSpPr>
          <a:xfrm>
            <a:off x="8750699" y="3747665"/>
            <a:ext cx="3441302" cy="2580530"/>
            <a:chOff x="8868257" y="3514300"/>
            <a:chExt cx="2745478" cy="2580530"/>
          </a:xfrm>
        </p:grpSpPr>
        <p:sp>
          <p:nvSpPr>
            <p:cNvPr id="244" name="文本框 243"/>
            <p:cNvSpPr txBox="1"/>
            <p:nvPr/>
          </p:nvSpPr>
          <p:spPr>
            <a:xfrm>
              <a:off x="9400579" y="3514300"/>
              <a:ext cx="368317" cy="63094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规律</a:t>
              </a:r>
              <a:endParaRPr lang="zh-CN" altLang="en-US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245" name="文本框 244"/>
            <p:cNvSpPr txBox="1"/>
            <p:nvPr/>
          </p:nvSpPr>
          <p:spPr>
            <a:xfrm>
              <a:off x="8868257" y="4081971"/>
              <a:ext cx="2745478" cy="201285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defRPr>
              </a:lvl1pPr>
            </a:lstStyle>
            <a:p>
              <a:r>
                <a:rPr lang="zh-CN" altLang="en-US" sz="2400" dirty="0">
                  <a:latin typeface="KaiTi" charset="-122"/>
                  <a:ea typeface="KaiTi" charset="-122"/>
                  <a:cs typeface="KaiTi" charset="-122"/>
                </a:rPr>
                <a:t>知常曰明</a:t>
              </a:r>
              <a:r>
                <a:rPr lang="zh-CN" altLang="en-US" sz="2400" dirty="0" smtClean="0">
                  <a:latin typeface="KaiTi" charset="-122"/>
                  <a:ea typeface="KaiTi" charset="-122"/>
                  <a:cs typeface="KaiTi" charset="-122"/>
                </a:rPr>
                <a:t>。</a:t>
              </a:r>
              <a:r>
                <a:rPr lang="en-US" altLang="zh-CN" sz="2400" dirty="0" smtClean="0">
                  <a:latin typeface="KaiTi" charset="-122"/>
                  <a:ea typeface="KaiTi" charset="-122"/>
                  <a:cs typeface="KaiTi" charset="-122"/>
                </a:rPr>
                <a:t>……</a:t>
              </a:r>
              <a:r>
                <a:rPr lang="zh-CN" altLang="en-US" sz="2400" dirty="0" smtClean="0">
                  <a:latin typeface="KaiTi" charset="-122"/>
                  <a:ea typeface="KaiTi" charset="-122"/>
                  <a:cs typeface="KaiTi" charset="-122"/>
                </a:rPr>
                <a:t>“</a:t>
              </a:r>
              <a:r>
                <a:rPr lang="zh-CN" altLang="en-US" sz="2400" dirty="0">
                  <a:latin typeface="KaiTi" charset="-122"/>
                  <a:ea typeface="KaiTi" charset="-122"/>
                  <a:cs typeface="KaiTi" charset="-122"/>
                </a:rPr>
                <a:t>知常，容。容乃公。公乃王。王乃天。天乃道。道乃久，没身不殆。</a:t>
              </a:r>
            </a:p>
          </p:txBody>
        </p:sp>
        <p:pic>
          <p:nvPicPr>
            <p:cNvPr id="246" name="图片 24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99600" y="4007912"/>
              <a:ext cx="138588" cy="133969"/>
            </a:xfrm>
            <a:prstGeom prst="rect">
              <a:avLst/>
            </a:prstGeom>
          </p:spPr>
        </p:pic>
      </p:grpSp>
      <p:cxnSp>
        <p:nvCxnSpPr>
          <p:cNvPr id="248" name="直接连接符 247"/>
          <p:cNvCxnSpPr/>
          <p:nvPr/>
        </p:nvCxnSpPr>
        <p:spPr>
          <a:xfrm flipH="1">
            <a:off x="8595643" y="2523187"/>
            <a:ext cx="1537665" cy="186732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198646" y="4316616"/>
            <a:ext cx="2014219" cy="2015904"/>
            <a:chOff x="5095114" y="1032125"/>
            <a:chExt cx="5013960" cy="5018155"/>
          </a:xfrm>
        </p:grpSpPr>
        <p:sp>
          <p:nvSpPr>
            <p:cNvPr id="18" name="椭圆 17"/>
            <p:cNvSpPr/>
            <p:nvPr/>
          </p:nvSpPr>
          <p:spPr>
            <a:xfrm>
              <a:off x="5095114" y="1032125"/>
              <a:ext cx="5013960" cy="5013960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095114" y="1926868"/>
              <a:ext cx="4783661" cy="4123412"/>
            </a:xfrm>
            <a:custGeom>
              <a:avLst/>
              <a:gdLst>
                <a:gd name="connsiteX0" fmla="*/ 592250 w 4783661"/>
                <a:gd name="connsiteY0" fmla="*/ 0 h 4123412"/>
                <a:gd name="connsiteX1" fmla="*/ 558961 w 4783661"/>
                <a:gd name="connsiteY1" fmla="*/ 69102 h 4123412"/>
                <a:gd name="connsiteX2" fmla="*/ 361950 w 4783661"/>
                <a:gd name="connsiteY2" fmla="*/ 1044932 h 4123412"/>
                <a:gd name="connsiteX3" fmla="*/ 2868930 w 4783661"/>
                <a:gd name="connsiteY3" fmla="*/ 3551912 h 4123412"/>
                <a:gd name="connsiteX4" fmla="*/ 4641633 w 4783661"/>
                <a:gd name="connsiteY4" fmla="*/ 2817635 h 4123412"/>
                <a:gd name="connsiteX5" fmla="*/ 4783661 w 4783661"/>
                <a:gd name="connsiteY5" fmla="*/ 2661365 h 4123412"/>
                <a:gd name="connsiteX6" fmla="*/ 4711381 w 4783661"/>
                <a:gd name="connsiteY6" fmla="*/ 2811408 h 4123412"/>
                <a:gd name="connsiteX7" fmla="*/ 2506980 w 4783661"/>
                <a:gd name="connsiteY7" fmla="*/ 4123412 h 4123412"/>
                <a:gd name="connsiteX8" fmla="*/ 0 w 4783661"/>
                <a:gd name="connsiteY8" fmla="*/ 1616432 h 4123412"/>
                <a:gd name="connsiteX9" fmla="*/ 572473 w 4783661"/>
                <a:gd name="connsiteY9" fmla="*/ 21760 h 41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661" h="4123412">
                  <a:moveTo>
                    <a:pt x="592250" y="0"/>
                  </a:moveTo>
                  <a:lnTo>
                    <a:pt x="558961" y="69102"/>
                  </a:lnTo>
                  <a:cubicBezTo>
                    <a:pt x="432101" y="369033"/>
                    <a:pt x="361950" y="698790"/>
                    <a:pt x="361950" y="1044932"/>
                  </a:cubicBezTo>
                  <a:cubicBezTo>
                    <a:pt x="361950" y="2429499"/>
                    <a:pt x="1484363" y="3551912"/>
                    <a:pt x="2868930" y="3551912"/>
                  </a:cubicBezTo>
                  <a:cubicBezTo>
                    <a:pt x="3561214" y="3551912"/>
                    <a:pt x="4187959" y="3271309"/>
                    <a:pt x="4641633" y="2817635"/>
                  </a:cubicBezTo>
                  <a:lnTo>
                    <a:pt x="4783661" y="2661365"/>
                  </a:lnTo>
                  <a:lnTo>
                    <a:pt x="4711381" y="2811408"/>
                  </a:lnTo>
                  <a:cubicBezTo>
                    <a:pt x="4286851" y="3592897"/>
                    <a:pt x="3458870" y="4123412"/>
                    <a:pt x="2506980" y="4123412"/>
                  </a:cubicBezTo>
                  <a:cubicBezTo>
                    <a:pt x="1122413" y="4123412"/>
                    <a:pt x="0" y="3000999"/>
                    <a:pt x="0" y="1616432"/>
                  </a:cubicBezTo>
                  <a:cubicBezTo>
                    <a:pt x="0" y="1010684"/>
                    <a:pt x="214837" y="455114"/>
                    <a:pt x="572473" y="217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571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5393" y="2267733"/>
            <a:ext cx="1833244" cy="1834778"/>
            <a:chOff x="5095114" y="1032125"/>
            <a:chExt cx="5013960" cy="5018155"/>
          </a:xfrm>
        </p:grpSpPr>
        <p:sp>
          <p:nvSpPr>
            <p:cNvPr id="21" name="椭圆 20"/>
            <p:cNvSpPr/>
            <p:nvPr/>
          </p:nvSpPr>
          <p:spPr>
            <a:xfrm>
              <a:off x="5095114" y="1032125"/>
              <a:ext cx="5013960" cy="5013960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095114" y="1926868"/>
              <a:ext cx="4783661" cy="4123412"/>
            </a:xfrm>
            <a:custGeom>
              <a:avLst/>
              <a:gdLst>
                <a:gd name="connsiteX0" fmla="*/ 592250 w 4783661"/>
                <a:gd name="connsiteY0" fmla="*/ 0 h 4123412"/>
                <a:gd name="connsiteX1" fmla="*/ 558961 w 4783661"/>
                <a:gd name="connsiteY1" fmla="*/ 69102 h 4123412"/>
                <a:gd name="connsiteX2" fmla="*/ 361950 w 4783661"/>
                <a:gd name="connsiteY2" fmla="*/ 1044932 h 4123412"/>
                <a:gd name="connsiteX3" fmla="*/ 2868930 w 4783661"/>
                <a:gd name="connsiteY3" fmla="*/ 3551912 h 4123412"/>
                <a:gd name="connsiteX4" fmla="*/ 4641633 w 4783661"/>
                <a:gd name="connsiteY4" fmla="*/ 2817635 h 4123412"/>
                <a:gd name="connsiteX5" fmla="*/ 4783661 w 4783661"/>
                <a:gd name="connsiteY5" fmla="*/ 2661365 h 4123412"/>
                <a:gd name="connsiteX6" fmla="*/ 4711381 w 4783661"/>
                <a:gd name="connsiteY6" fmla="*/ 2811408 h 4123412"/>
                <a:gd name="connsiteX7" fmla="*/ 2506980 w 4783661"/>
                <a:gd name="connsiteY7" fmla="*/ 4123412 h 4123412"/>
                <a:gd name="connsiteX8" fmla="*/ 0 w 4783661"/>
                <a:gd name="connsiteY8" fmla="*/ 1616432 h 4123412"/>
                <a:gd name="connsiteX9" fmla="*/ 572473 w 4783661"/>
                <a:gd name="connsiteY9" fmla="*/ 21760 h 41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661" h="4123412">
                  <a:moveTo>
                    <a:pt x="592250" y="0"/>
                  </a:moveTo>
                  <a:lnTo>
                    <a:pt x="558961" y="69102"/>
                  </a:lnTo>
                  <a:cubicBezTo>
                    <a:pt x="432101" y="369033"/>
                    <a:pt x="361950" y="698790"/>
                    <a:pt x="361950" y="1044932"/>
                  </a:cubicBezTo>
                  <a:cubicBezTo>
                    <a:pt x="361950" y="2429499"/>
                    <a:pt x="1484363" y="3551912"/>
                    <a:pt x="2868930" y="3551912"/>
                  </a:cubicBezTo>
                  <a:cubicBezTo>
                    <a:pt x="3561214" y="3551912"/>
                    <a:pt x="4187959" y="3271309"/>
                    <a:pt x="4641633" y="2817635"/>
                  </a:cubicBezTo>
                  <a:lnTo>
                    <a:pt x="4783661" y="2661365"/>
                  </a:lnTo>
                  <a:lnTo>
                    <a:pt x="4711381" y="2811408"/>
                  </a:lnTo>
                  <a:cubicBezTo>
                    <a:pt x="4286851" y="3592897"/>
                    <a:pt x="3458870" y="4123412"/>
                    <a:pt x="2506980" y="4123412"/>
                  </a:cubicBezTo>
                  <a:cubicBezTo>
                    <a:pt x="1122413" y="4123412"/>
                    <a:pt x="0" y="3000999"/>
                    <a:pt x="0" y="1616432"/>
                  </a:cubicBezTo>
                  <a:cubicBezTo>
                    <a:pt x="0" y="1010684"/>
                    <a:pt x="214837" y="455114"/>
                    <a:pt x="572473" y="217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571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58585" y="2106636"/>
            <a:ext cx="1652154" cy="1284808"/>
            <a:chOff x="4370591" y="1010317"/>
            <a:chExt cx="1652154" cy="1284808"/>
          </a:xfrm>
        </p:grpSpPr>
        <p:sp>
          <p:nvSpPr>
            <p:cNvPr id="37" name="文本框 36"/>
            <p:cNvSpPr txBox="1"/>
            <p:nvPr/>
          </p:nvSpPr>
          <p:spPr>
            <a:xfrm>
              <a:off x="4449804" y="1010317"/>
              <a:ext cx="461665" cy="67357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处世</a:t>
              </a:r>
              <a:endParaRPr lang="zh-CN" altLang="en-US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370591" y="1771905"/>
              <a:ext cx="1652154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夫</a:t>
              </a:r>
              <a:r>
                <a:rPr lang="zh-CN" altLang="en-US" sz="14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唯不争，故天下莫能与之争。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4938" y="1320732"/>
              <a:ext cx="138589" cy="133969"/>
            </a:xfrm>
            <a:prstGeom prst="rect">
              <a:avLst/>
            </a:prstGeom>
          </p:spPr>
        </p:pic>
        <p:cxnSp>
          <p:nvCxnSpPr>
            <p:cNvPr id="41" name="直接连接符 40"/>
            <p:cNvCxnSpPr/>
            <p:nvPr/>
          </p:nvCxnSpPr>
          <p:spPr>
            <a:xfrm flipH="1">
              <a:off x="4499555" y="1083396"/>
              <a:ext cx="2" cy="5031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2560711" y="4313245"/>
            <a:ext cx="1652154" cy="1470891"/>
            <a:chOff x="4423738" y="1001315"/>
            <a:chExt cx="1652154" cy="1470891"/>
          </a:xfrm>
        </p:grpSpPr>
        <p:sp>
          <p:nvSpPr>
            <p:cNvPr id="43" name="文本框 42"/>
            <p:cNvSpPr txBox="1"/>
            <p:nvPr/>
          </p:nvSpPr>
          <p:spPr>
            <a:xfrm>
              <a:off x="4500163" y="1001315"/>
              <a:ext cx="492443" cy="8812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处世</a:t>
              </a:r>
              <a:endParaRPr lang="zh-CN" altLang="en-US" sz="2000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423738" y="1733542"/>
              <a:ext cx="1652154" cy="7386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曲则全。枉则直。洼则盈。敝则新。少则得。多则惑。</a:t>
              </a: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4938" y="1320732"/>
              <a:ext cx="138589" cy="133969"/>
            </a:xfrm>
            <a:prstGeom prst="rect">
              <a:avLst/>
            </a:prstGeom>
          </p:spPr>
        </p:pic>
        <p:cxnSp>
          <p:nvCxnSpPr>
            <p:cNvPr id="47" name="直接连接符 46"/>
            <p:cNvCxnSpPr/>
            <p:nvPr/>
          </p:nvCxnSpPr>
          <p:spPr>
            <a:xfrm>
              <a:off x="4493776" y="1003001"/>
              <a:ext cx="18966" cy="61211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1207260" y="427823"/>
            <a:ext cx="1586203" cy="2305908"/>
            <a:chOff x="9491324" y="1683569"/>
            <a:chExt cx="1586203" cy="2305908"/>
          </a:xfrm>
        </p:grpSpPr>
        <p:grpSp>
          <p:nvGrpSpPr>
            <p:cNvPr id="49" name="组合 48"/>
            <p:cNvGrpSpPr/>
            <p:nvPr/>
          </p:nvGrpSpPr>
          <p:grpSpPr>
            <a:xfrm>
              <a:off x="9491324" y="1683569"/>
              <a:ext cx="1577638" cy="2305908"/>
              <a:chOff x="7043363" y="1594346"/>
              <a:chExt cx="1577638" cy="2305908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7904447" y="2923063"/>
                <a:ext cx="492443" cy="97719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的思想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 rot="21296420">
                <a:off x="7043363" y="1594346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FFC000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老</a:t>
                </a:r>
                <a:endParaRPr lang="zh-CN" altLang="en-US" sz="6600" dirty="0">
                  <a:solidFill>
                    <a:srgbClr val="FFC000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7666894" y="200672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FFC00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FFC000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8561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</a:blip>
          <a:srcRect/>
          <a:stretch>
            <a:fillRect/>
          </a:stretch>
        </p:blipFill>
        <p:spPr>
          <a:xfrm>
            <a:off x="8950584" y="-290374"/>
            <a:ext cx="3241416" cy="6858594"/>
          </a:xfrm>
          <a:prstGeom prst="rect">
            <a:avLst/>
          </a:prstGeom>
        </p:spPr>
      </p:pic>
      <p:grpSp>
        <p:nvGrpSpPr>
          <p:cNvPr id="31" name="组 30"/>
          <p:cNvGrpSpPr/>
          <p:nvPr/>
        </p:nvGrpSpPr>
        <p:grpSpPr>
          <a:xfrm>
            <a:off x="3104633" y="306881"/>
            <a:ext cx="9652632" cy="5537894"/>
            <a:chOff x="3104633" y="306881"/>
            <a:chExt cx="9652632" cy="5537894"/>
          </a:xfrm>
        </p:grpSpPr>
        <p:grpSp>
          <p:nvGrpSpPr>
            <p:cNvPr id="23" name="组合 22"/>
            <p:cNvGrpSpPr/>
            <p:nvPr/>
          </p:nvGrpSpPr>
          <p:grpSpPr>
            <a:xfrm>
              <a:off x="8887655" y="306881"/>
              <a:ext cx="2556121" cy="3339908"/>
              <a:chOff x="3692233" y="-1424707"/>
              <a:chExt cx="2127265" cy="3339908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3692233" y="-1424707"/>
                <a:ext cx="512278" cy="211017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800" b="1" spc="300" dirty="0" smtClean="0">
                    <a:solidFill>
                      <a:srgbClr val="FFC000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处世的方法</a:t>
                </a:r>
                <a:endParaRPr lang="zh-CN" altLang="en-US" sz="2800" b="1" spc="300" dirty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680909" y="1653242"/>
                <a:ext cx="138589" cy="133969"/>
              </a:xfrm>
              <a:prstGeom prst="rect">
                <a:avLst/>
              </a:prstGeom>
            </p:spPr>
          </p:pic>
          <p:cxnSp>
            <p:nvCxnSpPr>
              <p:cNvPr id="28" name="直接连接符 27"/>
              <p:cNvCxnSpPr/>
              <p:nvPr/>
            </p:nvCxnSpPr>
            <p:spPr>
              <a:xfrm flipH="1">
                <a:off x="5246791" y="586810"/>
                <a:ext cx="615" cy="132839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文本框 55"/>
            <p:cNvSpPr txBox="1"/>
            <p:nvPr/>
          </p:nvSpPr>
          <p:spPr>
            <a:xfrm>
              <a:off x="3104633" y="981821"/>
              <a:ext cx="5480120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   老子</a:t>
              </a:r>
              <a:r>
                <a:rPr lang="zh-CN" altLang="en-US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警告我们：“不知常，妄作，凶。”</a:t>
              </a:r>
              <a:r>
                <a:rPr lang="en-US" altLang="zh-CN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(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同上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)</a:t>
              </a:r>
              <a:r>
                <a:rPr lang="zh-CN" altLang="en-US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我们应该知道自然规律，根据它们来指导个人行动。老子把这叫做“袭明”。人“袭明”的通则是，想要得些东西，就要从其反面开始；想要保持什么东西。就要在其中容纳一些与它相反的东西。谁若想变强，就必须从感到他弱开始；谁若想保持资本主义，就必须在其中容纳一些社会主义成分。</a:t>
              </a:r>
              <a:endParaRPr lang="zh-CN" altLang="en-US" sz="2000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661265" y="5444665"/>
              <a:ext cx="6096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CN" altLang="en-US" dirty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 </a:t>
              </a:r>
              <a:r>
                <a:rPr lang="en-US" altLang="zh-CN" sz="2000" dirty="0" smtClean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——《</a:t>
              </a:r>
              <a:r>
                <a:rPr lang="zh-CN" altLang="en-US" sz="2000" dirty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中国哲学简史</a:t>
              </a:r>
              <a:r>
                <a:rPr lang="en-US" altLang="zh-CN" sz="2000" dirty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》</a:t>
              </a:r>
              <a:r>
                <a:rPr lang="zh-CN" altLang="en-US" sz="2000" dirty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 </a:t>
              </a:r>
              <a:r>
                <a:rPr lang="zh-CN" altLang="en-US" sz="2000" dirty="0" smtClean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第</a:t>
              </a:r>
              <a:r>
                <a:rPr lang="en-US" altLang="zh-CN" sz="2000" dirty="0" smtClean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97</a:t>
              </a:r>
              <a:r>
                <a:rPr lang="zh-CN" altLang="en-US" sz="2000" dirty="0" smtClean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页</a:t>
              </a:r>
              <a:endParaRPr lang="zh-CN" altLang="en-US" sz="2000" dirty="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4126736" y="3665944"/>
              <a:ext cx="5582529" cy="163121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   用</a:t>
              </a:r>
              <a:r>
                <a:rPr lang="zh-CN" altLang="en-US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这样的方法，一个谨慎的人就能够在世上安居，并能够达到他的目的。道家的中心问题本来是全生避害，躲开人世的危险。老子对于这个问题的回答和解决，就是如此。谨慎地活着的人，必须柔弱、谦虚、知足。</a:t>
              </a:r>
              <a:endParaRPr lang="zh-CN" altLang="en-US" sz="2000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55974" y="4156363"/>
            <a:ext cx="3659541" cy="26862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9016346" y="1529543"/>
            <a:ext cx="3244123" cy="5328458"/>
          </a:xfrm>
          <a:prstGeom prst="rect">
            <a:avLst/>
          </a:prstGeom>
        </p:spPr>
      </p:pic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1529836" y="1691529"/>
            <a:ext cx="7734436" cy="2984617"/>
            <a:chOff x="1814413" y="2271241"/>
            <a:chExt cx="8120770" cy="2576202"/>
          </a:xfrm>
        </p:grpSpPr>
        <p:sp>
          <p:nvSpPr>
            <p:cNvPr id="5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1814413" y="2271241"/>
              <a:ext cx="7926610" cy="2528131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6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4186" y="4508504"/>
              <a:ext cx="950997" cy="338939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731080" y="1827748"/>
            <a:ext cx="72852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人为、任意，都与自然、自发相反。老子认为，道生万物。在这个生的过程中，每个个别事物都从普遍的道获得一些东西，这就是“德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”。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98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6534029" y="4430893"/>
            <a:ext cx="905755" cy="30979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198646" y="4316616"/>
            <a:ext cx="2014219" cy="2015904"/>
            <a:chOff x="5095114" y="1032125"/>
            <a:chExt cx="5013960" cy="5018155"/>
          </a:xfrm>
        </p:grpSpPr>
        <p:sp>
          <p:nvSpPr>
            <p:cNvPr id="18" name="椭圆 17"/>
            <p:cNvSpPr/>
            <p:nvPr/>
          </p:nvSpPr>
          <p:spPr>
            <a:xfrm>
              <a:off x="5095114" y="1032125"/>
              <a:ext cx="5013960" cy="5013960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095114" y="1926868"/>
              <a:ext cx="4783661" cy="4123412"/>
            </a:xfrm>
            <a:custGeom>
              <a:avLst/>
              <a:gdLst>
                <a:gd name="connsiteX0" fmla="*/ 592250 w 4783661"/>
                <a:gd name="connsiteY0" fmla="*/ 0 h 4123412"/>
                <a:gd name="connsiteX1" fmla="*/ 558961 w 4783661"/>
                <a:gd name="connsiteY1" fmla="*/ 69102 h 4123412"/>
                <a:gd name="connsiteX2" fmla="*/ 361950 w 4783661"/>
                <a:gd name="connsiteY2" fmla="*/ 1044932 h 4123412"/>
                <a:gd name="connsiteX3" fmla="*/ 2868930 w 4783661"/>
                <a:gd name="connsiteY3" fmla="*/ 3551912 h 4123412"/>
                <a:gd name="connsiteX4" fmla="*/ 4641633 w 4783661"/>
                <a:gd name="connsiteY4" fmla="*/ 2817635 h 4123412"/>
                <a:gd name="connsiteX5" fmla="*/ 4783661 w 4783661"/>
                <a:gd name="connsiteY5" fmla="*/ 2661365 h 4123412"/>
                <a:gd name="connsiteX6" fmla="*/ 4711381 w 4783661"/>
                <a:gd name="connsiteY6" fmla="*/ 2811408 h 4123412"/>
                <a:gd name="connsiteX7" fmla="*/ 2506980 w 4783661"/>
                <a:gd name="connsiteY7" fmla="*/ 4123412 h 4123412"/>
                <a:gd name="connsiteX8" fmla="*/ 0 w 4783661"/>
                <a:gd name="connsiteY8" fmla="*/ 1616432 h 4123412"/>
                <a:gd name="connsiteX9" fmla="*/ 572473 w 4783661"/>
                <a:gd name="connsiteY9" fmla="*/ 21760 h 41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661" h="4123412">
                  <a:moveTo>
                    <a:pt x="592250" y="0"/>
                  </a:moveTo>
                  <a:lnTo>
                    <a:pt x="558961" y="69102"/>
                  </a:lnTo>
                  <a:cubicBezTo>
                    <a:pt x="432101" y="369033"/>
                    <a:pt x="361950" y="698790"/>
                    <a:pt x="361950" y="1044932"/>
                  </a:cubicBezTo>
                  <a:cubicBezTo>
                    <a:pt x="361950" y="2429499"/>
                    <a:pt x="1484363" y="3551912"/>
                    <a:pt x="2868930" y="3551912"/>
                  </a:cubicBezTo>
                  <a:cubicBezTo>
                    <a:pt x="3561214" y="3551912"/>
                    <a:pt x="4187959" y="3271309"/>
                    <a:pt x="4641633" y="2817635"/>
                  </a:cubicBezTo>
                  <a:lnTo>
                    <a:pt x="4783661" y="2661365"/>
                  </a:lnTo>
                  <a:lnTo>
                    <a:pt x="4711381" y="2811408"/>
                  </a:lnTo>
                  <a:cubicBezTo>
                    <a:pt x="4286851" y="3592897"/>
                    <a:pt x="3458870" y="4123412"/>
                    <a:pt x="2506980" y="4123412"/>
                  </a:cubicBezTo>
                  <a:cubicBezTo>
                    <a:pt x="1122413" y="4123412"/>
                    <a:pt x="0" y="3000999"/>
                    <a:pt x="0" y="1616432"/>
                  </a:cubicBezTo>
                  <a:cubicBezTo>
                    <a:pt x="0" y="1010684"/>
                    <a:pt x="214837" y="455114"/>
                    <a:pt x="572473" y="217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571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5393" y="2267733"/>
            <a:ext cx="1833244" cy="1834778"/>
            <a:chOff x="5095114" y="1032125"/>
            <a:chExt cx="5013960" cy="5018155"/>
          </a:xfrm>
        </p:grpSpPr>
        <p:sp>
          <p:nvSpPr>
            <p:cNvPr id="21" name="椭圆 20"/>
            <p:cNvSpPr/>
            <p:nvPr/>
          </p:nvSpPr>
          <p:spPr>
            <a:xfrm>
              <a:off x="5095114" y="1032125"/>
              <a:ext cx="5013960" cy="5013960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095114" y="1926868"/>
              <a:ext cx="4783661" cy="4123412"/>
            </a:xfrm>
            <a:custGeom>
              <a:avLst/>
              <a:gdLst>
                <a:gd name="connsiteX0" fmla="*/ 592250 w 4783661"/>
                <a:gd name="connsiteY0" fmla="*/ 0 h 4123412"/>
                <a:gd name="connsiteX1" fmla="*/ 558961 w 4783661"/>
                <a:gd name="connsiteY1" fmla="*/ 69102 h 4123412"/>
                <a:gd name="connsiteX2" fmla="*/ 361950 w 4783661"/>
                <a:gd name="connsiteY2" fmla="*/ 1044932 h 4123412"/>
                <a:gd name="connsiteX3" fmla="*/ 2868930 w 4783661"/>
                <a:gd name="connsiteY3" fmla="*/ 3551912 h 4123412"/>
                <a:gd name="connsiteX4" fmla="*/ 4641633 w 4783661"/>
                <a:gd name="connsiteY4" fmla="*/ 2817635 h 4123412"/>
                <a:gd name="connsiteX5" fmla="*/ 4783661 w 4783661"/>
                <a:gd name="connsiteY5" fmla="*/ 2661365 h 4123412"/>
                <a:gd name="connsiteX6" fmla="*/ 4711381 w 4783661"/>
                <a:gd name="connsiteY6" fmla="*/ 2811408 h 4123412"/>
                <a:gd name="connsiteX7" fmla="*/ 2506980 w 4783661"/>
                <a:gd name="connsiteY7" fmla="*/ 4123412 h 4123412"/>
                <a:gd name="connsiteX8" fmla="*/ 0 w 4783661"/>
                <a:gd name="connsiteY8" fmla="*/ 1616432 h 4123412"/>
                <a:gd name="connsiteX9" fmla="*/ 572473 w 4783661"/>
                <a:gd name="connsiteY9" fmla="*/ 21760 h 41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661" h="4123412">
                  <a:moveTo>
                    <a:pt x="592250" y="0"/>
                  </a:moveTo>
                  <a:lnTo>
                    <a:pt x="558961" y="69102"/>
                  </a:lnTo>
                  <a:cubicBezTo>
                    <a:pt x="432101" y="369033"/>
                    <a:pt x="361950" y="698790"/>
                    <a:pt x="361950" y="1044932"/>
                  </a:cubicBezTo>
                  <a:cubicBezTo>
                    <a:pt x="361950" y="2429499"/>
                    <a:pt x="1484363" y="3551912"/>
                    <a:pt x="2868930" y="3551912"/>
                  </a:cubicBezTo>
                  <a:cubicBezTo>
                    <a:pt x="3561214" y="3551912"/>
                    <a:pt x="4187959" y="3271309"/>
                    <a:pt x="4641633" y="2817635"/>
                  </a:cubicBezTo>
                  <a:lnTo>
                    <a:pt x="4783661" y="2661365"/>
                  </a:lnTo>
                  <a:lnTo>
                    <a:pt x="4711381" y="2811408"/>
                  </a:lnTo>
                  <a:cubicBezTo>
                    <a:pt x="4286851" y="3592897"/>
                    <a:pt x="3458870" y="4123412"/>
                    <a:pt x="2506980" y="4123412"/>
                  </a:cubicBezTo>
                  <a:cubicBezTo>
                    <a:pt x="1122413" y="4123412"/>
                    <a:pt x="0" y="3000999"/>
                    <a:pt x="0" y="1616432"/>
                  </a:cubicBezTo>
                  <a:cubicBezTo>
                    <a:pt x="0" y="1010684"/>
                    <a:pt x="214837" y="455114"/>
                    <a:pt x="572473" y="217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571500">
                <a:schemeClr val="bg1">
                  <a:alpha val="18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58585" y="2106636"/>
            <a:ext cx="1652154" cy="1500252"/>
            <a:chOff x="4370591" y="1010317"/>
            <a:chExt cx="1652154" cy="1500252"/>
          </a:xfrm>
        </p:grpSpPr>
        <p:sp>
          <p:nvSpPr>
            <p:cNvPr id="37" name="文本框 36"/>
            <p:cNvSpPr txBox="1"/>
            <p:nvPr/>
          </p:nvSpPr>
          <p:spPr>
            <a:xfrm>
              <a:off x="4449804" y="1010317"/>
              <a:ext cx="461665" cy="67357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处世</a:t>
              </a:r>
              <a:endParaRPr lang="zh-CN" altLang="en-US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370591" y="1771905"/>
              <a:ext cx="1652154" cy="7386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天下皆知美之为美，斯恶已；皆知善之为善，斯不善己。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4938" y="1320732"/>
              <a:ext cx="138589" cy="133969"/>
            </a:xfrm>
            <a:prstGeom prst="rect">
              <a:avLst/>
            </a:prstGeom>
          </p:spPr>
        </p:pic>
        <p:cxnSp>
          <p:nvCxnSpPr>
            <p:cNvPr id="41" name="直接连接符 40"/>
            <p:cNvCxnSpPr/>
            <p:nvPr/>
          </p:nvCxnSpPr>
          <p:spPr>
            <a:xfrm flipH="1">
              <a:off x="4499555" y="1083396"/>
              <a:ext cx="2" cy="5031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2560711" y="4313245"/>
            <a:ext cx="1652154" cy="1470891"/>
            <a:chOff x="4423738" y="1001315"/>
            <a:chExt cx="1652154" cy="1470891"/>
          </a:xfrm>
        </p:grpSpPr>
        <p:sp>
          <p:nvSpPr>
            <p:cNvPr id="43" name="文本框 42"/>
            <p:cNvSpPr txBox="1"/>
            <p:nvPr/>
          </p:nvSpPr>
          <p:spPr>
            <a:xfrm>
              <a:off x="4500163" y="1001315"/>
              <a:ext cx="492443" cy="8812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300" dirty="0" smtClean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处世</a:t>
              </a:r>
              <a:endParaRPr lang="zh-CN" altLang="en-US" sz="2000" spc="300" dirty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423738" y="1733542"/>
              <a:ext cx="1652154" cy="7386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五色令人目盲。五音令人耳聋。五味令人口爽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4938" y="1320732"/>
              <a:ext cx="138589" cy="133969"/>
            </a:xfrm>
            <a:prstGeom prst="rect">
              <a:avLst/>
            </a:prstGeom>
          </p:spPr>
        </p:pic>
        <p:cxnSp>
          <p:nvCxnSpPr>
            <p:cNvPr id="47" name="直接连接符 46"/>
            <p:cNvCxnSpPr/>
            <p:nvPr/>
          </p:nvCxnSpPr>
          <p:spPr>
            <a:xfrm>
              <a:off x="4493776" y="1003001"/>
              <a:ext cx="18966" cy="61211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1207260" y="427823"/>
            <a:ext cx="1586203" cy="2305908"/>
            <a:chOff x="9491324" y="1683569"/>
            <a:chExt cx="1586203" cy="2305908"/>
          </a:xfrm>
        </p:grpSpPr>
        <p:grpSp>
          <p:nvGrpSpPr>
            <p:cNvPr id="49" name="组合 48"/>
            <p:cNvGrpSpPr/>
            <p:nvPr/>
          </p:nvGrpSpPr>
          <p:grpSpPr>
            <a:xfrm>
              <a:off x="9491324" y="1683569"/>
              <a:ext cx="1577638" cy="2305908"/>
              <a:chOff x="7043363" y="1594346"/>
              <a:chExt cx="1577638" cy="2305908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7904447" y="2923063"/>
                <a:ext cx="492443" cy="97719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的思想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 rot="21296420">
                <a:off x="7043363" y="1594346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FFC000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老</a:t>
                </a:r>
                <a:endParaRPr lang="zh-CN" altLang="en-US" sz="6600" dirty="0">
                  <a:solidFill>
                    <a:srgbClr val="FFC000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7666894" y="200672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FFC00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FFC000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8561" y="3376869"/>
              <a:ext cx="148966" cy="144000"/>
            </a:xfrm>
            <a:prstGeom prst="rect">
              <a:avLst/>
            </a:prstGeom>
          </p:spPr>
        </p:pic>
      </p:grpSp>
      <p:grpSp>
        <p:nvGrpSpPr>
          <p:cNvPr id="31" name="组 30"/>
          <p:cNvGrpSpPr/>
          <p:nvPr/>
        </p:nvGrpSpPr>
        <p:grpSpPr>
          <a:xfrm>
            <a:off x="3469628" y="255549"/>
            <a:ext cx="8553275" cy="5148513"/>
            <a:chOff x="2890502" y="316188"/>
            <a:chExt cx="8553275" cy="5148513"/>
          </a:xfrm>
        </p:grpSpPr>
        <p:grpSp>
          <p:nvGrpSpPr>
            <p:cNvPr id="23" name="组合 22"/>
            <p:cNvGrpSpPr/>
            <p:nvPr/>
          </p:nvGrpSpPr>
          <p:grpSpPr>
            <a:xfrm>
              <a:off x="9478648" y="316188"/>
              <a:ext cx="1965129" cy="3202611"/>
              <a:chOff x="4184071" y="-1415400"/>
              <a:chExt cx="1635427" cy="3202611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4204512" y="-1415400"/>
                <a:ext cx="512278" cy="211017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800" b="1" spc="300" dirty="0" smtClean="0">
                    <a:solidFill>
                      <a:srgbClr val="FFC000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处世的方法</a:t>
                </a:r>
                <a:endParaRPr lang="zh-CN" altLang="en-US" sz="2800" b="1" spc="300" dirty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680909" y="1653242"/>
                <a:ext cx="138589" cy="133969"/>
              </a:xfrm>
              <a:prstGeom prst="rect">
                <a:avLst/>
              </a:prstGeom>
            </p:spPr>
          </p:pic>
          <p:cxnSp>
            <p:nvCxnSpPr>
              <p:cNvPr id="28" name="直接连接符 27"/>
              <p:cNvCxnSpPr/>
              <p:nvPr/>
            </p:nvCxnSpPr>
            <p:spPr>
              <a:xfrm flipH="1">
                <a:off x="4184071" y="-1303439"/>
                <a:ext cx="20441" cy="176497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文本框 55"/>
            <p:cNvSpPr txBox="1"/>
            <p:nvPr/>
          </p:nvSpPr>
          <p:spPr>
            <a:xfrm>
              <a:off x="2890502" y="1251481"/>
              <a:ext cx="6376054" cy="409342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   按照</a:t>
              </a:r>
              <a:r>
                <a:rPr lang="zh-CN" altLang="en-US" sz="24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“无为”的学说，一个人应该把他的作为严格限制在必要的、自然的范围以内。“必要的”是指对于达到一定的目的是必要的，决不可以过度。“自然的”是指顺乎个人的德而行，不作人为的努力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。</a:t>
              </a:r>
              <a:endPara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  顺德</a:t>
              </a:r>
              <a:r>
                <a:rPr lang="zh-CN" altLang="en-US" sz="24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而行的生活，超越了善恶的区别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。</a:t>
              </a:r>
              <a:endPara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endParaRPr>
            </a:p>
            <a:p>
              <a:r>
                <a:rPr lang="zh-CN" altLang="en-US" sz="24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   人们</a:t>
              </a:r>
              <a:r>
                <a:rPr lang="zh-CN" altLang="en-US" sz="24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丧失了原有的“德”，是因为他们欲望太多，知识太多。人们要满足欲望，是为了寻求快乐。但是他们力求满足的欲望太多，就得到相反的结果。</a:t>
              </a:r>
              <a:endPara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endParaRPr>
            </a:p>
            <a:p>
              <a:endParaRPr lang="zh-CN" altLang="en-US" sz="2000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347777" y="5064591"/>
              <a:ext cx="6096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CN" altLang="en-US" dirty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 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——《</a:t>
              </a:r>
              <a:r>
                <a:rPr lang="zh-CN" altLang="en-US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中国哲学简史</a:t>
              </a:r>
              <a:r>
                <a:rPr lang="en-US" altLang="zh-CN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》</a:t>
              </a:r>
              <a:r>
                <a:rPr lang="zh-CN" altLang="en-US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第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99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页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 rot="16200000">
            <a:off x="8176952" y="2842950"/>
            <a:ext cx="5547363" cy="2482733"/>
          </a:xfrm>
          <a:prstGeom prst="rect">
            <a:avLst/>
          </a:prstGeom>
          <a:scene3d>
            <a:camera prst="orthographicFront">
              <a:rot lat="0" lon="1080000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94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7189282" y="128802"/>
            <a:ext cx="5002718" cy="193135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0442999" y="2081130"/>
            <a:ext cx="1568866" cy="2905702"/>
            <a:chOff x="9520706" y="1673680"/>
            <a:chExt cx="1568866" cy="2905702"/>
          </a:xfrm>
        </p:grpSpPr>
        <p:grpSp>
          <p:nvGrpSpPr>
            <p:cNvPr id="28" name="组合 27"/>
            <p:cNvGrpSpPr/>
            <p:nvPr/>
          </p:nvGrpSpPr>
          <p:grpSpPr>
            <a:xfrm>
              <a:off x="9520706" y="1673680"/>
              <a:ext cx="1548256" cy="2905702"/>
              <a:chOff x="7072745" y="1584457"/>
              <a:chExt cx="1548256" cy="2905702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7904466" y="2923063"/>
                <a:ext cx="492443" cy="156709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的政治学说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21296420">
                <a:off x="7072745" y="1584457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FFC000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老</a:t>
                </a:r>
                <a:endParaRPr lang="zh-CN" altLang="en-US" sz="6600" dirty="0">
                  <a:solidFill>
                    <a:srgbClr val="FFC000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7666894" y="200672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FFC000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FFC000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sp>
        <p:nvSpPr>
          <p:cNvPr id="38" name="文本框 37"/>
          <p:cNvSpPr txBox="1"/>
          <p:nvPr/>
        </p:nvSpPr>
        <p:spPr>
          <a:xfrm>
            <a:off x="1465956" y="2060154"/>
            <a:ext cx="9187130" cy="50167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“无为，而无不为”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这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是道家的又一个貌似矛盾的说法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老子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中说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：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道常无为而无不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为。”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第三十七章</a:t>
            </a: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是万物之所以生者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本身不是一物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所以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它不能像万物那样“为”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可是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万物都生出来了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所以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道无为而无不为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道，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让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每物做它自己能做的事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照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道家说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国君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自己应该效法道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他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也应该无为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应该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让人民自己做他们能做的事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</a:t>
            </a:r>
            <a:r>
              <a:rPr lang="en-US" altLang="zh-CN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100-101</a:t>
            </a: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4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161AD7F9-590C-4250-94A6-155F5CD5E1AD}"/>
              </a:ext>
            </a:extLst>
          </p:cNvPr>
          <p:cNvSpPr txBox="1"/>
          <p:nvPr/>
        </p:nvSpPr>
        <p:spPr>
          <a:xfrm>
            <a:off x="461898" y="1333992"/>
            <a:ext cx="738664" cy="3836049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C000"/>
                </a:solidFill>
                <a:latin typeface="+mj-ea"/>
                <a:ea typeface="+mj-ea"/>
              </a:rPr>
              <a:t> 无为，而无不为</a:t>
            </a:r>
            <a:endParaRPr lang="zh-CN" altLang="en-US" sz="3600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44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25838" y="4831872"/>
            <a:ext cx="950997" cy="30992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45" name="自由: 形状 10">
            <a:extLst>
              <a:ext uri="{FF2B5EF4-FFF2-40B4-BE49-F238E27FC236}">
                <a16:creationId xmlns:a16="http://schemas.microsoft.com/office/drawing/2014/main" xmlns="" id="{116FE572-314F-45F5-9912-1B7E97D6499E}"/>
              </a:ext>
            </a:extLst>
          </p:cNvPr>
          <p:cNvSpPr/>
          <p:nvPr/>
        </p:nvSpPr>
        <p:spPr>
          <a:xfrm>
            <a:off x="412967" y="1350617"/>
            <a:ext cx="789144" cy="3840226"/>
          </a:xfrm>
          <a:custGeom>
            <a:avLst/>
            <a:gdLst>
              <a:gd name="connsiteX0" fmla="*/ 0 w 2074076"/>
              <a:gd name="connsiteY0" fmla="*/ 0 h 1133130"/>
              <a:gd name="connsiteX1" fmla="*/ 2074076 w 2074076"/>
              <a:gd name="connsiteY1" fmla="*/ 0 h 1133130"/>
              <a:gd name="connsiteX2" fmla="*/ 2074076 w 2074076"/>
              <a:gd name="connsiteY2" fmla="*/ 891830 h 1133130"/>
              <a:gd name="connsiteX3" fmla="*/ 1252557 w 2074076"/>
              <a:gd name="connsiteY3" fmla="*/ 891830 h 1133130"/>
              <a:gd name="connsiteX4" fmla="*/ 1252557 w 2074076"/>
              <a:gd name="connsiteY4" fmla="*/ 1133130 h 1133130"/>
              <a:gd name="connsiteX5" fmla="*/ 0 w 2074076"/>
              <a:gd name="connsiteY5" fmla="*/ 113313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6" fmla="*/ 1343997 w 2074076"/>
              <a:gd name="connsiteY6" fmla="*/ 98327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0" fmla="*/ 1252557 w 2074076"/>
              <a:gd name="connsiteY0" fmla="*/ 1133130 h 1133130"/>
              <a:gd name="connsiteX1" fmla="*/ 0 w 2074076"/>
              <a:gd name="connsiteY1" fmla="*/ 1133130 h 1133130"/>
              <a:gd name="connsiteX2" fmla="*/ 0 w 2074076"/>
              <a:gd name="connsiteY2" fmla="*/ 0 h 1133130"/>
              <a:gd name="connsiteX3" fmla="*/ 2074076 w 2074076"/>
              <a:gd name="connsiteY3" fmla="*/ 0 h 1133130"/>
              <a:gd name="connsiteX4" fmla="*/ 2074076 w 2074076"/>
              <a:gd name="connsiteY4" fmla="*/ 891830 h 1133130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891830 h 1135413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985449 h 11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076" h="1135413">
                <a:moveTo>
                  <a:pt x="1318265" y="1135413"/>
                </a:moveTo>
                <a:lnTo>
                  <a:pt x="0" y="1133130"/>
                </a:lnTo>
                <a:lnTo>
                  <a:pt x="0" y="0"/>
                </a:lnTo>
                <a:lnTo>
                  <a:pt x="2074076" y="0"/>
                </a:lnTo>
                <a:lnTo>
                  <a:pt x="2074076" y="985449"/>
                </a:lnTo>
              </a:path>
            </a:pathLst>
          </a:custGeom>
          <a:noFill/>
          <a:ln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8FAF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7276397" y="2451347"/>
            <a:ext cx="2940144" cy="4427721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4841106" y="835669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道</a:t>
            </a:r>
            <a:endParaRPr lang="zh-CN" altLang="en-US" sz="88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426997" y="2176616"/>
            <a:ext cx="461665" cy="2038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家之第三阶段</a:t>
            </a:r>
            <a:endParaRPr lang="en-US" altLang="zh-CN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785557" y="4665207"/>
            <a:ext cx="6642222" cy="66422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5" name="Freeform 21"/>
          <p:cNvSpPr>
            <a:spLocks noEditPoints="1"/>
          </p:cNvSpPr>
          <p:nvPr/>
        </p:nvSpPr>
        <p:spPr bwMode="auto">
          <a:xfrm>
            <a:off x="3278448" y="4698967"/>
            <a:ext cx="3005739" cy="1729809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5904137" y="1699307"/>
            <a:ext cx="861774" cy="12977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spc="300" dirty="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庄子</a:t>
            </a:r>
            <a:endParaRPr lang="zh-CN" altLang="en-US" sz="4400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5598939" y="5238852"/>
            <a:ext cx="16162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逍遥</a:t>
            </a:r>
            <a:r>
              <a:rPr lang="en-US" altLang="zh-CN" sz="11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zh-CN" sz="110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zh-CN" altLang="en-US" sz="11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逍遥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433" y="5203214"/>
            <a:ext cx="216000" cy="216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442" y="2573094"/>
            <a:ext cx="158479" cy="15847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9232" y="4341378"/>
            <a:ext cx="1955656" cy="143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35790" y="4457852"/>
            <a:ext cx="3760597" cy="27604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973995" y="1147682"/>
            <a:ext cx="9111082" cy="4279195"/>
            <a:chOff x="1513862" y="2054810"/>
            <a:chExt cx="8827731" cy="3307738"/>
          </a:xfrm>
        </p:grpSpPr>
        <p:sp>
          <p:nvSpPr>
            <p:cNvPr id="24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1513862" y="2054810"/>
              <a:ext cx="8827731" cy="3307738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25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73370" y="4659339"/>
              <a:ext cx="950997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80" y="1166557"/>
            <a:ext cx="1064067" cy="646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 70"/>
          <p:cNvSpPr/>
          <p:nvPr/>
        </p:nvSpPr>
        <p:spPr>
          <a:xfrm>
            <a:off x="10706793" y="-13854"/>
            <a:ext cx="1499062" cy="1313464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8158" y="561937"/>
            <a:ext cx="118700" cy="118700"/>
          </a:xfrm>
          <a:prstGeom prst="rect">
            <a:avLst/>
          </a:prstGeom>
        </p:spPr>
      </p:pic>
      <p:sp>
        <p:nvSpPr>
          <p:cNvPr id="31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6914348" y="5271982"/>
            <a:ext cx="905755" cy="30979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03709" y="1086221"/>
            <a:ext cx="911108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不论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自然界、社会界、事物的变化中总是有些没有预料到的因素。尽管小心翼翼。仍然有受害的可能。老子这才把话说穿了：“吾所以有大患者，为吾有身，及吾无身，吾有何患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!”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这种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大彻大悟之言，</a:t>
            </a:r>
            <a:r>
              <a:rPr lang="en-US" altLang="zh-CN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en-US" altLang="zh-CN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有许多地方加以发挥，产生了齐生死、一物我的理论。它的意思也就是，从一个更高的观点看生死，看物我。从这个更高的观点看事物，就能够超越现实的世界。这也是“避”的一种形式；然而不是从社会到山林，而很像是从这个世界到另一个世界。这是先秦道家发展的第三阶段，也是最后阶段。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                                        </a:t>
            </a:r>
            <a:r>
              <a:rPr lang="en-US" altLang="zh-CN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66</a:t>
            </a:r>
            <a:r>
              <a:rPr lang="zh-CN" altLang="en-US" sz="1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</a:p>
        </p:txBody>
      </p:sp>
      <p:sp>
        <p:nvSpPr>
          <p:cNvPr id="12" name="文本框 11"/>
          <p:cNvSpPr txBox="1"/>
          <p:nvPr/>
        </p:nvSpPr>
        <p:spPr>
          <a:xfrm rot="21296420">
            <a:off x="10851568" y="-161338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道</a:t>
            </a:r>
            <a:endParaRPr lang="zh-CN" altLang="en-US" sz="8800" b="1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14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8224814" y="5050398"/>
            <a:ext cx="905755" cy="30979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 flipH="1">
            <a:off x="9087850" y="388632"/>
            <a:ext cx="3100685" cy="6469368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9274951" y="1665239"/>
            <a:ext cx="1591609" cy="3074467"/>
            <a:chOff x="7241068" y="1710644"/>
            <a:chExt cx="1591609" cy="3074467"/>
          </a:xfrm>
        </p:grpSpPr>
        <p:sp>
          <p:nvSpPr>
            <p:cNvPr id="47" name="文本框 46"/>
            <p:cNvSpPr txBox="1"/>
            <p:nvPr/>
          </p:nvSpPr>
          <p:spPr>
            <a:xfrm>
              <a:off x="7904474" y="2923063"/>
              <a:ext cx="492443" cy="18620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spc="300" dirty="0" smtClean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道家第三阶段</a:t>
              </a:r>
              <a:endParaRPr lang="zh-CN" altLang="en-US" sz="2000" spc="300" dirty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 rot="21296420">
              <a:off x="7241068" y="1710644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dirty="0" smtClean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rPr>
                <a:t>庄</a:t>
              </a:r>
              <a:endParaRPr lang="zh-CN" altLang="en-US" sz="6600" dirty="0">
                <a:solidFill>
                  <a:srgbClr val="E0A54A"/>
                </a:solidFill>
                <a:latin typeface="沙孟海书法字体" panose="03000509000000000000" pitchFamily="65" charset="-122"/>
                <a:ea typeface="沙孟海书法字体" panose="03000509000000000000" pitchFamily="65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878570" y="2095381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 smtClean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rPr>
                <a:t>子</a:t>
              </a:r>
              <a:endParaRPr lang="zh-CN" altLang="en-US" sz="6000" dirty="0">
                <a:solidFill>
                  <a:srgbClr val="E0A54A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12453" y="3128926"/>
            <a:ext cx="148966" cy="144000"/>
          </a:xfrm>
          <a:prstGeom prst="rect">
            <a:avLst/>
          </a:prstGeom>
        </p:spPr>
      </p:pic>
      <p:grpSp>
        <p:nvGrpSpPr>
          <p:cNvPr id="43" name="组合 1"/>
          <p:cNvGrpSpPr/>
          <p:nvPr/>
        </p:nvGrpSpPr>
        <p:grpSpPr>
          <a:xfrm>
            <a:off x="6599222" y="1560816"/>
            <a:ext cx="2716066" cy="3986367"/>
            <a:chOff x="3422396" y="1580784"/>
            <a:chExt cx="1652154" cy="3096491"/>
          </a:xfrm>
        </p:grpSpPr>
        <p:sp>
          <p:nvSpPr>
            <p:cNvPr id="44" name="矩形 43"/>
            <p:cNvSpPr/>
            <p:nvPr/>
          </p:nvSpPr>
          <p:spPr>
            <a:xfrm>
              <a:off x="3422396" y="2023580"/>
              <a:ext cx="1652154" cy="2653695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3422396" y="1580784"/>
              <a:ext cx="1652154" cy="3096491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4029774" y="1580784"/>
              <a:ext cx="388990" cy="71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847197" y="1612928"/>
              <a:ext cx="615553" cy="58605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>
                  <a:latin typeface="TypeLand 康熙字典體試用版" pitchFamily="50" charset="-120"/>
                  <a:ea typeface="TypeLand 康熙字典體試用版" pitchFamily="50" charset="-120"/>
                </a:rPr>
                <a:t> </a:t>
              </a:r>
              <a:r>
                <a:rPr lang="zh-CN" altLang="en-US" sz="2800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道</a:t>
              </a:r>
              <a:endParaRPr lang="zh-CN" altLang="en-US" sz="2800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4974" y="2194134"/>
              <a:ext cx="138589" cy="133969"/>
            </a:xfrm>
            <a:prstGeom prst="rect">
              <a:avLst/>
            </a:prstGeom>
          </p:spPr>
        </p:pic>
      </p:grpSp>
      <p:sp>
        <p:nvSpPr>
          <p:cNvPr id="60" name="文本框 59"/>
          <p:cNvSpPr txBox="1"/>
          <p:nvPr/>
        </p:nvSpPr>
        <p:spPr>
          <a:xfrm>
            <a:off x="263773" y="1765218"/>
            <a:ext cx="60976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公元前约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369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一前约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286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年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)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，姓庄，名周，可算是先秦的最大的道家。他的生平，我们知之甚少。只知道他是很小的蒙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国人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，在那里过着隐士生活，可是他的思想和著作当时就很出名。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史记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上说：“楚威王闻庄周贤，使使厚币迎之，许以为相。庄周笑谓楚使者曰：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子函去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!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无污我。</a:t>
            </a:r>
            <a:r>
              <a:rPr kumimoji="1" lang="en-US" altLang="zh-CN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kumimoji="1" lang="zh-CN" altLang="en-US" sz="24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我宁游戏污渎之中自快，无为有国者所羁，终身不仕，以快吾志焉。”</a:t>
            </a:r>
          </a:p>
        </p:txBody>
      </p:sp>
      <p:sp>
        <p:nvSpPr>
          <p:cNvPr id="61" name="矩形 60"/>
          <p:cNvSpPr/>
          <p:nvPr/>
        </p:nvSpPr>
        <p:spPr>
          <a:xfrm>
            <a:off x="2368781" y="52829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第十章   导语</a:t>
            </a:r>
            <a:endParaRPr lang="zh-CN" altLang="en-US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7979" y="1758486"/>
            <a:ext cx="7872041" cy="329320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若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夫乘天地之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正，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而御六气之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辩，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以游无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穷者，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彼且恶乎待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哉？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故曰：至人无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己，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神人无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功，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圣人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无名。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</a:p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  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节选自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·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逍遥游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endParaRPr lang="en-US" altLang="zh-CN" sz="32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334" y="1892741"/>
            <a:ext cx="1936292" cy="1175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069" y="4676706"/>
            <a:ext cx="3760597" cy="2760438"/>
          </a:xfrm>
          <a:prstGeom prst="rect">
            <a:avLst/>
          </a:prstGeom>
        </p:spPr>
      </p:pic>
      <p:sp>
        <p:nvSpPr>
          <p:cNvPr id="71" name="任意多边形 70"/>
          <p:cNvSpPr/>
          <p:nvPr/>
        </p:nvSpPr>
        <p:spPr>
          <a:xfrm>
            <a:off x="9477999" y="-13854"/>
            <a:ext cx="2727856" cy="2469188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21296420">
            <a:off x="9997073" y="162105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小</a:t>
            </a:r>
            <a:endParaRPr lang="zh-CN" altLang="en-US" sz="60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82532" y="798017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介</a:t>
            </a:r>
            <a:endParaRPr lang="zh-CN" altLang="en-US" sz="88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0858" y="561937"/>
            <a:ext cx="216000" cy="216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230" y="0"/>
            <a:ext cx="6858000" cy="6858000"/>
          </a:xfrm>
          <a:prstGeom prst="rect">
            <a:avLst/>
          </a:prstGeom>
          <a:effectLst>
            <a:softEdge rad="749300"/>
          </a:effectLst>
        </p:spPr>
      </p:pic>
      <p:sp>
        <p:nvSpPr>
          <p:cNvPr id="7" name="矩形 6"/>
          <p:cNvSpPr/>
          <p:nvPr/>
        </p:nvSpPr>
        <p:spPr>
          <a:xfrm>
            <a:off x="6019657" y="798017"/>
            <a:ext cx="3774545" cy="5425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     冯</a:t>
            </a:r>
            <a:r>
              <a: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友兰（1895.12.04～1990.11.26），字芝生，河南省南阳市唐河县祁仪镇人。中国当代著名哲学家、教育家。1918年毕业于北京大学哲学系，1924年获美国哥伦比亚大学哲学博士学位。回国后，任清华大学教授、哲学系主任、文学院院长，西南联合大学教授、文学院院长；第四届全国人大代表，第二至四届政协委员，第六、七届全国政协常委。曾获美国普林斯顿大学、印度德里大学、美国哥伦比亚大学名誉文学博士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4260" y="1226887"/>
            <a:ext cx="7872041" cy="52137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第一篇题为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逍遥游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，这篇文章纯粹是一些解人颐的故事。这些故事所含的思想是，获得幸福有不同等级。自由发展我们的自然本性，可以使我们得到一种相对幸福；绝对幸福是通过对事物的自然本性有更高一层的理解而得到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的。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         </a:t>
            </a: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103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4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32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0533" y="1640065"/>
            <a:ext cx="8340417" cy="51337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这些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必要条件的第一条是自由发展我们的自然本性，为了实观这一条，必须充分自由发挥我们自然的能力。这种能力就是我们的“德”，“德”是直接从“道”来的。庄子对于道、德的看法同老子的一样。例如他说：“泰初有无。无有无名，一之所起。有一而末形。物得以生谓之德。”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(《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·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天地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》)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所以我们的“德”，就是使我们成为我们者。我们的这个“德”，即自然能力，充分而自由地发挥了，也就是我们的自然本性充分而自由地发展了，这个时候我们就是幸福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的。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        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103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370533" y="289710"/>
            <a:ext cx="3463640" cy="907520"/>
            <a:chOff x="370533" y="289710"/>
            <a:chExt cx="3463640" cy="907520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3463640" cy="907520"/>
              <a:chOff x="748866" y="731504"/>
              <a:chExt cx="3636649" cy="90790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3636649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7428" y="132948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70533" y="306228"/>
              <a:ext cx="29788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 相对幸福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4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0533" y="1640065"/>
            <a:ext cx="8340417" cy="46535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相对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幸福是相对的，因为它必须依靠某种东西。这当然是真的：人在能够充分而自由地发挥自然能力的时候，就很幸福。但是这种发挥在许多情况下受到阻碍。例如死亡，疾病，年老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。因此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。依靠充分而自由地发挥自然能力的幸福，是一种有限制的幸福，所以是相对幸福。</a:t>
            </a:r>
            <a:r>
              <a:rPr lang="zh-CN" altLang="en-US" sz="32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            </a:t>
            </a:r>
            <a:endParaRPr lang="en-US" altLang="zh-CN" sz="3200" dirty="0" smtClean="0">
              <a:solidFill>
                <a:srgbClr val="E0A54A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8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                 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105-106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370533" y="289710"/>
            <a:ext cx="3463640" cy="907520"/>
            <a:chOff x="370533" y="289710"/>
            <a:chExt cx="3463640" cy="907520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3463640" cy="907520"/>
              <a:chOff x="748866" y="731504"/>
              <a:chExt cx="3636649" cy="90790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3636649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7428" y="132948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70533" y="306228"/>
              <a:ext cx="29788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 相对幸福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0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0533" y="1640065"/>
            <a:ext cx="8340417" cy="545380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人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可能有许多大祸临头，最大的大祸是死亡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畏惧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死亡。忧虑死亡的到来，都是人类不幸的主要来源。不过这种畏惧和忧虑，可以由于对事物自然本性有真正理解而减少。</a:t>
            </a:r>
            <a:r>
              <a:rPr lang="zh-CN" altLang="en-US" sz="24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endParaRPr lang="en-US" altLang="zh-CN" sz="2400" dirty="0" smtClean="0">
              <a:solidFill>
                <a:srgbClr val="E0A54A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庄子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妻死，惠施去吊丧，却看到庄子蹲在地上，鼓盆而歌。惠施说，你不哭也就够了、又鼓盆而歌，不是太过分了吗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!“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庄子曰；‘不然。是其始死也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然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随而哭之，自以为不通乎命，放止也。               </a:t>
            </a:r>
            <a:endParaRPr lang="en-US" altLang="zh-CN" sz="2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endParaRPr lang="en-US" altLang="zh-CN" sz="24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4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                     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106-107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370533" y="289710"/>
            <a:ext cx="3463640" cy="907520"/>
            <a:chOff x="370533" y="289710"/>
            <a:chExt cx="3463640" cy="907520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3463640" cy="907520"/>
              <a:chOff x="748866" y="731504"/>
              <a:chExt cx="3636649" cy="90790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3636649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7428" y="132948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70533" y="306228"/>
              <a:ext cx="29788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 相对幸福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3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0249" y="1854751"/>
            <a:ext cx="8340417" cy="369331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道家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认为，圣人对万物的自然本性有完全的理解，所以无情。可是这并不是说他没有情感。这宁可说是，他不为情所忧乱，而享有所谓“灵魂的和平”。</a:t>
            </a:r>
            <a:endParaRPr lang="en-US" altLang="zh-CN" sz="32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4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                     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107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370533" y="289710"/>
            <a:ext cx="3463640" cy="907520"/>
            <a:chOff x="370533" y="289710"/>
            <a:chExt cx="3463640" cy="907520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3463640" cy="907520"/>
              <a:chOff x="748866" y="731504"/>
              <a:chExt cx="3636649" cy="90790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3636649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7428" y="132948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70533" y="306228"/>
              <a:ext cx="29788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 相对幸福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2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 flipH="1">
            <a:off x="9087850" y="388632"/>
            <a:ext cx="3100685" cy="6469368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9274951" y="1665239"/>
            <a:ext cx="1658708" cy="3369420"/>
            <a:chOff x="7241068" y="1710644"/>
            <a:chExt cx="1658708" cy="3369420"/>
          </a:xfrm>
        </p:grpSpPr>
        <p:sp>
          <p:nvSpPr>
            <p:cNvPr id="47" name="文本框 46"/>
            <p:cNvSpPr txBox="1"/>
            <p:nvPr/>
          </p:nvSpPr>
          <p:spPr>
            <a:xfrm>
              <a:off x="7904479" y="2923063"/>
              <a:ext cx="492443" cy="215700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spc="300" dirty="0" smtClean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幸福自然的生活</a:t>
              </a:r>
              <a:endParaRPr lang="zh-CN" altLang="en-US" sz="2000" spc="300" dirty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 rot="21296420">
              <a:off x="7241068" y="1710644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dirty="0" smtClean="0">
                  <a:solidFill>
                    <a:schemeClr val="bg1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rPr>
                <a:t>庄</a:t>
              </a:r>
              <a:endParaRPr lang="zh-CN" altLang="en-US" sz="6600" dirty="0">
                <a:solidFill>
                  <a:schemeClr val="bg1"/>
                </a:solidFill>
                <a:latin typeface="沙孟海书法字体" panose="03000509000000000000" pitchFamily="65" charset="-122"/>
                <a:ea typeface="沙孟海书法字体" panose="03000509000000000000" pitchFamily="65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945669" y="2128110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 smtClean="0">
                  <a:solidFill>
                    <a:schemeClr val="bg1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rPr>
                <a:t>子</a:t>
              </a:r>
              <a:endParaRPr lang="zh-CN" altLang="en-US" sz="6000" dirty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12453" y="3128926"/>
            <a:ext cx="148966" cy="144000"/>
          </a:xfrm>
          <a:prstGeom prst="rect">
            <a:avLst/>
          </a:pr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1451429" y="1592916"/>
            <a:ext cx="7920822" cy="4066650"/>
            <a:chOff x="1496636" y="1858087"/>
            <a:chExt cx="8827731" cy="3143445"/>
          </a:xfrm>
        </p:grpSpPr>
        <p:sp>
          <p:nvSpPr>
            <p:cNvPr id="31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1496636" y="1858087"/>
              <a:ext cx="8827731" cy="3143445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35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73370" y="4659339"/>
              <a:ext cx="950997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625600" y="1738883"/>
            <a:ext cx="7602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圣人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由于对万物自然本性有理解，他的心就再也不受世界变化的影响。用这种方法，他就不依赖外界事物，因而他的幸福也不受外界事物的限制。他可以说是已经得到了绝对幸福。这是道家思想的一个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方向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</a:p>
          <a:p>
            <a:r>
              <a:rPr lang="zh-CN" altLang="en-US" sz="1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     </a:t>
            </a:r>
            <a:endParaRPr lang="en-US" altLang="zh-CN" sz="14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                   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107</a:t>
            </a:r>
            <a:r>
              <a:rPr lang="zh-CN" altLang="en-US" sz="20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</p:txBody>
      </p:sp>
      <p:sp>
        <p:nvSpPr>
          <p:cNvPr id="37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578571" y="5524535"/>
            <a:ext cx="853297" cy="400941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38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6544621" y="5505568"/>
            <a:ext cx="853297" cy="400941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0533" y="1472215"/>
            <a:ext cx="8340417" cy="4893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道家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思想还有另一个方向，它强调万物自然本性的相对性，以及人与宇宙的同一。要达到这种同一，人需要更高层次的知识和理解。由这种同一所得到的幸福才是真正的绝对幸福，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逍遥游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里讲明了这种幸福。</a:t>
            </a:r>
            <a:endParaRPr lang="en-US" altLang="zh-CN" sz="3200" dirty="0" smtClean="0">
              <a:solidFill>
                <a:srgbClr val="E0A54A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                           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107-108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370533" y="289710"/>
            <a:ext cx="3463640" cy="907520"/>
            <a:chOff x="370533" y="289710"/>
            <a:chExt cx="3463640" cy="907520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3463640" cy="907520"/>
              <a:chOff x="748866" y="731504"/>
              <a:chExt cx="3636649" cy="90790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3636649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7428" y="132948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70533" y="306228"/>
              <a:ext cx="29788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绝对的幸福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7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6941" y="1262939"/>
            <a:ext cx="8340417" cy="473360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已经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得到绝对幸福的人。他是至人，神人，圣人。他绝对幸福，因为他超越了事物的普通区别。他也超越了自己与世界的区别，“我”与“非我”的区别。所以他无己。</a:t>
            </a:r>
            <a:endParaRPr lang="en-US" altLang="zh-CN" sz="32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   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……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                           ——《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108-113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370533" y="289710"/>
            <a:ext cx="3463640" cy="907520"/>
            <a:chOff x="370533" y="289710"/>
            <a:chExt cx="3463640" cy="907520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3463640" cy="907520"/>
              <a:chOff x="748866" y="731504"/>
              <a:chExt cx="3636649" cy="90790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3636649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7428" y="132948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70533" y="306228"/>
              <a:ext cx="29788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绝对幸福的人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1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8076" y="1758486"/>
            <a:ext cx="8340417" cy="4893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“我”与“非我”的区别也是相对的。从道的观点看，“我”与“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非我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”也是通为一。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齐物论</a:t>
            </a: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说：“天下莫大于秋毫之末，而泰山为小。莫寿乎殇子，而彭祖为夭。天地与我并生，而万物与我为一。”这里又得出了惠施的结论：“泛爱万物，天地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一体也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。”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                          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                             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——《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113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-181010" y="787783"/>
            <a:ext cx="3795067" cy="970703"/>
            <a:chOff x="-151981" y="289710"/>
            <a:chExt cx="4956210" cy="970703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4332096" cy="970703"/>
              <a:chOff x="748866" y="731504"/>
              <a:chExt cx="4548484" cy="97111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4548484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0106" y="139269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-151981" y="373634"/>
              <a:ext cx="495621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获得幸福的方法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616" y="1949634"/>
            <a:ext cx="8340417" cy="44135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圣人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，或至人，与“大一”合一，也就是与宇宙合一。由于宇宙永远存在，所以圣人也永远存在：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大宗师</a:t>
            </a:r>
            <a:r>
              <a:rPr lang="en-US" altLang="zh-CN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说：“夫藏舟于壑，藏山于泽，谓之固矣。然而夜半，有力者负之而走，昧者不知也。藏小大有宜，犹有所遁。若夫藏天下于天下，而不得所遁；是恒物之大情也。</a:t>
            </a: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……</a:t>
            </a:r>
            <a:r>
              <a:rPr lang="zh-CN" altLang="en-US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故圣人</a:t>
            </a:r>
            <a:r>
              <a:rPr lang="zh-CN" altLang="en-US" sz="24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将游于物之所不得遁而皆存。”正是在这个意义上，圣人“永远存在”。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                          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                            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——《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113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86944" y="787783"/>
            <a:ext cx="4242716" cy="970703"/>
            <a:chOff x="-151981" y="289710"/>
            <a:chExt cx="4956210" cy="970703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4332096" cy="970703"/>
              <a:chOff x="748866" y="731504"/>
              <a:chExt cx="4548484" cy="97111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4548484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0106" y="139269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-151981" y="373634"/>
              <a:ext cx="495621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获得幸福的方法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6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334" y="1892741"/>
            <a:ext cx="1936292" cy="1175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069" y="4676706"/>
            <a:ext cx="3760597" cy="2760438"/>
          </a:xfrm>
          <a:prstGeom prst="rect">
            <a:avLst/>
          </a:prstGeom>
        </p:spPr>
      </p:pic>
      <p:sp>
        <p:nvSpPr>
          <p:cNvPr id="71" name="任意多边形 70"/>
          <p:cNvSpPr/>
          <p:nvPr/>
        </p:nvSpPr>
        <p:spPr>
          <a:xfrm>
            <a:off x="9477999" y="-13854"/>
            <a:ext cx="2727856" cy="2469188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21296420">
            <a:off x="9997074" y="162105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著</a:t>
            </a:r>
            <a:endParaRPr lang="zh-CN" altLang="en-US" sz="60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82532" y="798017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述</a:t>
            </a:r>
            <a:endParaRPr lang="zh-CN" altLang="en-US" sz="88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0858" y="561937"/>
            <a:ext cx="216000" cy="216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516074" y="2244567"/>
            <a:ext cx="461665" cy="2389004"/>
          </a:xfrm>
          <a:prstGeom prst="rect">
            <a:avLst/>
          </a:prstGeom>
          <a:noFill/>
        </p:spPr>
        <p:txBody>
          <a:bodyPr vert="eaVert" wrap="square" rtlCol="0" anchor="t" anchorCtr="0">
            <a:spAutoFit/>
          </a:bodyPr>
          <a:lstStyle/>
          <a:p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中国哲学史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zh-CN" altLang="en-US" kern="30000" spc="600" dirty="0">
              <a:solidFill>
                <a:srgbClr val="E8FAF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42242" y="2244567"/>
            <a:ext cx="461665" cy="2361008"/>
          </a:xfrm>
          <a:prstGeom prst="rect">
            <a:avLst/>
          </a:prstGeom>
          <a:noFill/>
        </p:spPr>
        <p:txBody>
          <a:bodyPr vert="eaVert" wrap="square" rtlCol="0" anchor="t" anchorCtr="0">
            <a:spAutoFit/>
          </a:bodyPr>
          <a:lstStyle/>
          <a:p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中国哲学简史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zh-CN" altLang="en-US" kern="30000" spc="600" dirty="0">
              <a:solidFill>
                <a:srgbClr val="E8FAF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8414" y="2244566"/>
            <a:ext cx="461665" cy="2887127"/>
          </a:xfrm>
          <a:prstGeom prst="rect">
            <a:avLst/>
          </a:prstGeom>
          <a:noFill/>
        </p:spPr>
        <p:txBody>
          <a:bodyPr vert="eaVert" wrap="square" rtlCol="0" anchor="t" anchorCtr="0">
            <a:spAutoFit/>
          </a:bodyPr>
          <a:lstStyle/>
          <a:p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中国哲学史新编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en-US" kern="30000" spc="600" dirty="0">
              <a:solidFill>
                <a:srgbClr val="E8FAF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94586" y="2244566"/>
            <a:ext cx="461665" cy="3410649"/>
          </a:xfrm>
          <a:prstGeom prst="rect">
            <a:avLst/>
          </a:prstGeom>
          <a:noFill/>
        </p:spPr>
        <p:txBody>
          <a:bodyPr vert="eaVert" wrap="square" rtlCol="0" anchor="t" anchorCtr="0">
            <a:spAutoFit/>
          </a:bodyPr>
          <a:lstStyle/>
          <a:p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新理学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新世训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zh-CN" altLang="en-US" kern="30000" spc="600" dirty="0">
              <a:solidFill>
                <a:srgbClr val="E8FAF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20758" y="2244566"/>
            <a:ext cx="461665" cy="3410649"/>
          </a:xfrm>
          <a:prstGeom prst="rect">
            <a:avLst/>
          </a:prstGeom>
          <a:noFill/>
        </p:spPr>
        <p:txBody>
          <a:bodyPr vert="eaVert" wrap="square" rtlCol="0" anchor="t" anchorCtr="0">
            <a:spAutoFit/>
          </a:bodyPr>
          <a:lstStyle/>
          <a:p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新世论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新原人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zh-CN" altLang="en-US" kern="30000" spc="600" dirty="0">
              <a:solidFill>
                <a:srgbClr val="E8FAF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46930" y="2244567"/>
            <a:ext cx="461665" cy="3410648"/>
          </a:xfrm>
          <a:prstGeom prst="rect">
            <a:avLst/>
          </a:prstGeom>
          <a:noFill/>
        </p:spPr>
        <p:txBody>
          <a:bodyPr vert="eaVert" wrap="square" rtlCol="0" anchor="t" anchorCtr="0">
            <a:spAutoFit/>
          </a:bodyPr>
          <a:lstStyle/>
          <a:p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新原道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新知源</a:t>
            </a:r>
            <a:r>
              <a:rPr lang="en-US" altLang="zh-CN" kern="30000" spc="600" dirty="0" smtClean="0">
                <a:solidFill>
                  <a:srgbClr val="E8FAF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zh-CN" altLang="en-US" kern="30000" spc="600" dirty="0">
              <a:solidFill>
                <a:srgbClr val="E8FAF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21571" y="1714687"/>
            <a:ext cx="738664" cy="24584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三史六书</a:t>
            </a:r>
            <a:endParaRPr lang="zh-CN" altLang="en-US" sz="3600" kern="30000" spc="6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634180" y="1590114"/>
            <a:ext cx="4733277" cy="4206001"/>
            <a:chOff x="634180" y="1590114"/>
            <a:chExt cx="4733277" cy="4206001"/>
          </a:xfrm>
        </p:grpSpPr>
        <p:pic>
          <p:nvPicPr>
            <p:cNvPr id="18" name="图片占位符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80" y="1590114"/>
              <a:ext cx="4733277" cy="4206001"/>
            </a:xfrm>
            <a:custGeom>
              <a:avLst/>
              <a:gdLst>
                <a:gd name="connsiteX0" fmla="*/ 3435002 w 4938604"/>
                <a:gd name="connsiteY0" fmla="*/ 10160 h 5033590"/>
                <a:gd name="connsiteX1" fmla="*/ 4938604 w 4938604"/>
                <a:gd name="connsiteY1" fmla="*/ 10160 h 5033590"/>
                <a:gd name="connsiteX2" fmla="*/ 4938604 w 4938604"/>
                <a:gd name="connsiteY2" fmla="*/ 5033590 h 5033590"/>
                <a:gd name="connsiteX3" fmla="*/ 3435002 w 4938604"/>
                <a:gd name="connsiteY3" fmla="*/ 5033590 h 5033590"/>
                <a:gd name="connsiteX4" fmla="*/ 0 w 4938604"/>
                <a:gd name="connsiteY4" fmla="*/ 0 h 5033590"/>
                <a:gd name="connsiteX5" fmla="*/ 1503602 w 4938604"/>
                <a:gd name="connsiteY5" fmla="*/ 0 h 5033590"/>
                <a:gd name="connsiteX6" fmla="*/ 1503602 w 4938604"/>
                <a:gd name="connsiteY6" fmla="*/ 5023430 h 5033590"/>
                <a:gd name="connsiteX7" fmla="*/ 0 w 4938604"/>
                <a:gd name="connsiteY7" fmla="*/ 5023430 h 5033590"/>
                <a:gd name="connsiteX8" fmla="*/ 1725963 w 4938604"/>
                <a:gd name="connsiteY8" fmla="*/ 0 h 5033590"/>
                <a:gd name="connsiteX9" fmla="*/ 3229565 w 4938604"/>
                <a:gd name="connsiteY9" fmla="*/ 0 h 5033590"/>
                <a:gd name="connsiteX10" fmla="*/ 3229565 w 4938604"/>
                <a:gd name="connsiteY10" fmla="*/ 5023430 h 5033590"/>
                <a:gd name="connsiteX11" fmla="*/ 1725963 w 4938604"/>
                <a:gd name="connsiteY11" fmla="*/ 5023430 h 503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8604" h="5033590">
                  <a:moveTo>
                    <a:pt x="3435002" y="10160"/>
                  </a:moveTo>
                  <a:lnTo>
                    <a:pt x="4938604" y="10160"/>
                  </a:lnTo>
                  <a:lnTo>
                    <a:pt x="4938604" y="5033590"/>
                  </a:lnTo>
                  <a:lnTo>
                    <a:pt x="3435002" y="5033590"/>
                  </a:lnTo>
                  <a:close/>
                  <a:moveTo>
                    <a:pt x="0" y="0"/>
                  </a:moveTo>
                  <a:lnTo>
                    <a:pt x="1503602" y="0"/>
                  </a:lnTo>
                  <a:lnTo>
                    <a:pt x="1503602" y="5023430"/>
                  </a:lnTo>
                  <a:lnTo>
                    <a:pt x="0" y="5023430"/>
                  </a:lnTo>
                  <a:close/>
                  <a:moveTo>
                    <a:pt x="1725963" y="0"/>
                  </a:moveTo>
                  <a:lnTo>
                    <a:pt x="3229565" y="0"/>
                  </a:lnTo>
                  <a:lnTo>
                    <a:pt x="3229565" y="5023430"/>
                  </a:lnTo>
                  <a:lnTo>
                    <a:pt x="1725963" y="5023430"/>
                  </a:lnTo>
                  <a:close/>
                </a:path>
              </a:pathLst>
            </a:custGeom>
          </p:spPr>
        </p:pic>
        <p:sp>
          <p:nvSpPr>
            <p:cNvPr id="19" name="文本框 18"/>
            <p:cNvSpPr txBox="1"/>
            <p:nvPr/>
          </p:nvSpPr>
          <p:spPr>
            <a:xfrm>
              <a:off x="4583361" y="2244567"/>
              <a:ext cx="738664" cy="3410649"/>
            </a:xfrm>
            <a:prstGeom prst="rect">
              <a:avLst/>
            </a:prstGeom>
            <a:noFill/>
          </p:spPr>
          <p:txBody>
            <a:bodyPr vert="eaVert" wrap="square" rtlCol="0" anchor="t" anchorCtr="0">
              <a:spAutoFit/>
            </a:bodyPr>
            <a:lstStyle/>
            <a:p>
              <a:r>
                <a:rPr lang="zh-CN" altLang="en-US" sz="3600" b="1" kern="30000" spc="600" dirty="0">
                  <a:solidFill>
                    <a:srgbClr val="FFC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三史释古今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34180" y="2244567"/>
              <a:ext cx="738664" cy="2887127"/>
            </a:xfrm>
            <a:prstGeom prst="rect">
              <a:avLst/>
            </a:prstGeom>
            <a:noFill/>
          </p:spPr>
          <p:txBody>
            <a:bodyPr vert="eaVert" wrap="square" rtlCol="0" anchor="t" anchorCtr="0">
              <a:spAutoFit/>
            </a:bodyPr>
            <a:lstStyle/>
            <a:p>
              <a:r>
                <a:rPr lang="zh-CN" altLang="en-US" sz="3600" b="1" kern="30000" spc="600" dirty="0">
                  <a:solidFill>
                    <a:srgbClr val="FFC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六书纪贞元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616" y="1949634"/>
            <a:ext cx="8340417" cy="36132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这样</a:t>
            </a:r>
            <a:r>
              <a:rPr lang="zh-CN" altLang="en-US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的人就是“乘天地之正而御六气之辩，以游无穷者”。他真正是独立的人，所以他的幸福是绝对的。    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……</a:t>
            </a:r>
            <a:r>
              <a:rPr lang="zh-CN" altLang="en-US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endParaRPr lang="en-US" altLang="zh-CN" sz="32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                           ——《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20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113</a:t>
            </a:r>
            <a:r>
              <a:rPr lang="zh-CN" altLang="en-US" sz="20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  <a:endParaRPr lang="zh-CN" altLang="en-US" sz="20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76871" y="2308849"/>
            <a:ext cx="1653103" cy="3369420"/>
            <a:chOff x="9689029" y="1799867"/>
            <a:chExt cx="1653103" cy="3369420"/>
          </a:xfrm>
        </p:grpSpPr>
        <p:grpSp>
          <p:nvGrpSpPr>
            <p:cNvPr id="9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-218328" y="289710"/>
            <a:ext cx="4201467" cy="907520"/>
            <a:chOff x="-218328" y="289710"/>
            <a:chExt cx="4201467" cy="907520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370533" y="289710"/>
              <a:ext cx="3463640" cy="907520"/>
              <a:chOff x="748866" y="731504"/>
              <a:chExt cx="3636649" cy="907901"/>
            </a:xfrm>
          </p:grpSpPr>
          <p:sp>
            <p:nvSpPr>
              <p:cNvPr id="15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748866" y="731504"/>
                <a:ext cx="3636649" cy="752941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16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7428" y="1329485"/>
                <a:ext cx="950997" cy="309920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-218328" y="320807"/>
              <a:ext cx="42014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</a:t>
              </a:r>
              <a:r>
                <a:rPr lang="zh-CN" altLang="en-US" sz="320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神秘主义的方法论</a:t>
              </a:r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2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679" y="4818996"/>
            <a:ext cx="4232880" cy="220586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86425" y="875722"/>
            <a:ext cx="101692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庄子行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于山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见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大木枝叶盛茂，伐木者止其旁而不取也，问其故。曰：无所可用。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曰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：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”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此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木以不材得终其天年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”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夫子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出于山，舍于故人之家。故人喜，命竖子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杀雁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而烹之。竖子请曰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：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其一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能鸣，其一不能鸣：请奚杀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?”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主人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曰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；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杀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不能鸣者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”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明日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，弟子问于庄子曰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：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昨日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山中之木，以不材得终其天年；今主人之雁，以不材死 ：先生将何处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?”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笑曰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：</a:t>
            </a:r>
            <a:r>
              <a:rPr lang="en-US" altLang="zh-CN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周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将处乎材与不材之间。材与不材之间，似之，而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非也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，放未免乎累。若夫乘道德而浮游则不然。无誉无訾，一龙一蛇，与时俱化，而 无肯专为；一上一下，以和为量，浮游乎万物之祖；物物而不物于物，则胡可得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而累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邪</a:t>
            </a:r>
            <a:r>
              <a:rPr lang="en-US" altLang="zh-CN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!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”</a:t>
            </a:r>
          </a:p>
        </p:txBody>
      </p:sp>
      <p:sp>
        <p:nvSpPr>
          <p:cNvPr id="4" name="自由: 形状 10">
            <a:extLst>
              <a:ext uri="{FF2B5EF4-FFF2-40B4-BE49-F238E27FC236}">
                <a16:creationId xmlns:a16="http://schemas.microsoft.com/office/drawing/2014/main" xmlns="" id="{116FE572-314F-45F5-9912-1B7E97D6499E}"/>
              </a:ext>
            </a:extLst>
          </p:cNvPr>
          <p:cNvSpPr/>
          <p:nvPr/>
        </p:nvSpPr>
        <p:spPr>
          <a:xfrm>
            <a:off x="809480" y="875722"/>
            <a:ext cx="10635277" cy="4558087"/>
          </a:xfrm>
          <a:custGeom>
            <a:avLst/>
            <a:gdLst>
              <a:gd name="connsiteX0" fmla="*/ 0 w 2074076"/>
              <a:gd name="connsiteY0" fmla="*/ 0 h 1133130"/>
              <a:gd name="connsiteX1" fmla="*/ 2074076 w 2074076"/>
              <a:gd name="connsiteY1" fmla="*/ 0 h 1133130"/>
              <a:gd name="connsiteX2" fmla="*/ 2074076 w 2074076"/>
              <a:gd name="connsiteY2" fmla="*/ 891830 h 1133130"/>
              <a:gd name="connsiteX3" fmla="*/ 1252557 w 2074076"/>
              <a:gd name="connsiteY3" fmla="*/ 891830 h 1133130"/>
              <a:gd name="connsiteX4" fmla="*/ 1252557 w 2074076"/>
              <a:gd name="connsiteY4" fmla="*/ 1133130 h 1133130"/>
              <a:gd name="connsiteX5" fmla="*/ 0 w 2074076"/>
              <a:gd name="connsiteY5" fmla="*/ 113313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6" fmla="*/ 1343997 w 2074076"/>
              <a:gd name="connsiteY6" fmla="*/ 983270 h 1133130"/>
              <a:gd name="connsiteX0" fmla="*/ 1252557 w 2074076"/>
              <a:gd name="connsiteY0" fmla="*/ 891830 h 1133130"/>
              <a:gd name="connsiteX1" fmla="*/ 1252557 w 2074076"/>
              <a:gd name="connsiteY1" fmla="*/ 1133130 h 1133130"/>
              <a:gd name="connsiteX2" fmla="*/ 0 w 2074076"/>
              <a:gd name="connsiteY2" fmla="*/ 1133130 h 1133130"/>
              <a:gd name="connsiteX3" fmla="*/ 0 w 2074076"/>
              <a:gd name="connsiteY3" fmla="*/ 0 h 1133130"/>
              <a:gd name="connsiteX4" fmla="*/ 2074076 w 2074076"/>
              <a:gd name="connsiteY4" fmla="*/ 0 h 1133130"/>
              <a:gd name="connsiteX5" fmla="*/ 2074076 w 2074076"/>
              <a:gd name="connsiteY5" fmla="*/ 891830 h 1133130"/>
              <a:gd name="connsiteX0" fmla="*/ 1252557 w 2074076"/>
              <a:gd name="connsiteY0" fmla="*/ 1133130 h 1133130"/>
              <a:gd name="connsiteX1" fmla="*/ 0 w 2074076"/>
              <a:gd name="connsiteY1" fmla="*/ 1133130 h 1133130"/>
              <a:gd name="connsiteX2" fmla="*/ 0 w 2074076"/>
              <a:gd name="connsiteY2" fmla="*/ 0 h 1133130"/>
              <a:gd name="connsiteX3" fmla="*/ 2074076 w 2074076"/>
              <a:gd name="connsiteY3" fmla="*/ 0 h 1133130"/>
              <a:gd name="connsiteX4" fmla="*/ 2074076 w 2074076"/>
              <a:gd name="connsiteY4" fmla="*/ 891830 h 1133130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891830 h 1135413"/>
              <a:gd name="connsiteX0" fmla="*/ 1318265 w 2074076"/>
              <a:gd name="connsiteY0" fmla="*/ 1135413 h 1135413"/>
              <a:gd name="connsiteX1" fmla="*/ 0 w 2074076"/>
              <a:gd name="connsiteY1" fmla="*/ 1133130 h 1135413"/>
              <a:gd name="connsiteX2" fmla="*/ 0 w 2074076"/>
              <a:gd name="connsiteY2" fmla="*/ 0 h 1135413"/>
              <a:gd name="connsiteX3" fmla="*/ 2074076 w 2074076"/>
              <a:gd name="connsiteY3" fmla="*/ 0 h 1135413"/>
              <a:gd name="connsiteX4" fmla="*/ 2074076 w 2074076"/>
              <a:gd name="connsiteY4" fmla="*/ 985449 h 11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076" h="1135413">
                <a:moveTo>
                  <a:pt x="1318265" y="1135413"/>
                </a:moveTo>
                <a:lnTo>
                  <a:pt x="0" y="1133130"/>
                </a:lnTo>
                <a:lnTo>
                  <a:pt x="0" y="0"/>
                </a:lnTo>
                <a:lnTo>
                  <a:pt x="2074076" y="0"/>
                </a:lnTo>
                <a:lnTo>
                  <a:pt x="2074076" y="985449"/>
                </a:lnTo>
              </a:path>
            </a:pathLst>
          </a:custGeom>
          <a:noFill/>
          <a:ln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5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893855" y="5276927"/>
            <a:ext cx="853297" cy="400941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6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9165713" y="5094089"/>
            <a:ext cx="853297" cy="400941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7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10279310" y="4863008"/>
            <a:ext cx="853297" cy="400941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8156704" y="1"/>
            <a:ext cx="4035296" cy="35169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173" y="5626657"/>
            <a:ext cx="148966" cy="14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706" y="5626657"/>
            <a:ext cx="144000" cy="144000"/>
          </a:xfrm>
          <a:prstGeom prst="rect">
            <a:avLst/>
          </a:prstGeom>
        </p:spPr>
      </p:pic>
      <p:grpSp>
        <p:nvGrpSpPr>
          <p:cNvPr id="15" name="组合 7"/>
          <p:cNvGrpSpPr/>
          <p:nvPr/>
        </p:nvGrpSpPr>
        <p:grpSpPr>
          <a:xfrm>
            <a:off x="8876628" y="2257237"/>
            <a:ext cx="1653103" cy="3369420"/>
            <a:chOff x="9689029" y="1799867"/>
            <a:chExt cx="1653103" cy="3369420"/>
          </a:xfrm>
        </p:grpSpPr>
        <p:grpSp>
          <p:nvGrpSpPr>
            <p:cNvPr id="16" name="组合 8"/>
            <p:cNvGrpSpPr/>
            <p:nvPr/>
          </p:nvGrpSpPr>
          <p:grpSpPr>
            <a:xfrm>
              <a:off x="9689029" y="1799867"/>
              <a:ext cx="1653103" cy="3369420"/>
              <a:chOff x="7241068" y="1710644"/>
              <a:chExt cx="1653103" cy="3369420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7904479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 rot="21296420">
                <a:off x="7241068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940064" y="2087543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0606" y="3376869"/>
              <a:ext cx="148966" cy="144000"/>
            </a:xfrm>
            <a:prstGeom prst="rect">
              <a:avLst/>
            </a:prstGeom>
          </p:spPr>
        </p:pic>
      </p:grpSp>
      <p:grpSp>
        <p:nvGrpSpPr>
          <p:cNvPr id="24" name="组 23"/>
          <p:cNvGrpSpPr/>
          <p:nvPr/>
        </p:nvGrpSpPr>
        <p:grpSpPr>
          <a:xfrm>
            <a:off x="1593135" y="1501034"/>
            <a:ext cx="6463619" cy="5016758"/>
            <a:chOff x="-788714" y="-622465"/>
            <a:chExt cx="5779266" cy="5016758"/>
          </a:xfrm>
        </p:grpSpPr>
        <p:grpSp>
          <p:nvGrpSpPr>
            <p:cNvPr id="25" name="组合 1">
              <a:extLst>
                <a:ext uri="{FF2B5EF4-FFF2-40B4-BE49-F238E27FC236}">
                  <a16:creationId xmlns:a16="http://schemas.microsoft.com/office/drawing/2014/main" xmlns="" id="{2044EBF6-95B7-484D-B4FA-FF2AB30284B0}"/>
                </a:ext>
              </a:extLst>
            </p:cNvPr>
            <p:cNvGrpSpPr/>
            <p:nvPr/>
          </p:nvGrpSpPr>
          <p:grpSpPr>
            <a:xfrm>
              <a:off x="-788714" y="-592171"/>
              <a:ext cx="5723149" cy="4562466"/>
              <a:chOff x="-468286" y="-150747"/>
              <a:chExt cx="6009020" cy="4564385"/>
            </a:xfrm>
          </p:grpSpPr>
          <p:sp>
            <p:nvSpPr>
              <p:cNvPr id="27" name="自由: 形状 10">
                <a:extLst>
                  <a:ext uri="{FF2B5EF4-FFF2-40B4-BE49-F238E27FC236}">
                    <a16:creationId xmlns:a16="http://schemas.microsoft.com/office/drawing/2014/main" xmlns="" id="{116FE572-314F-45F5-9912-1B7E97D6499E}"/>
                  </a:ext>
                </a:extLst>
              </p:cNvPr>
              <p:cNvSpPr/>
              <p:nvPr/>
            </p:nvSpPr>
            <p:spPr>
              <a:xfrm>
                <a:off x="-468286" y="-150747"/>
                <a:ext cx="6009020" cy="4457455"/>
              </a:xfrm>
              <a:custGeom>
                <a:avLst/>
                <a:gdLst>
                  <a:gd name="connsiteX0" fmla="*/ 0 w 2074076"/>
                  <a:gd name="connsiteY0" fmla="*/ 0 h 1133130"/>
                  <a:gd name="connsiteX1" fmla="*/ 2074076 w 2074076"/>
                  <a:gd name="connsiteY1" fmla="*/ 0 h 1133130"/>
                  <a:gd name="connsiteX2" fmla="*/ 2074076 w 2074076"/>
                  <a:gd name="connsiteY2" fmla="*/ 891830 h 1133130"/>
                  <a:gd name="connsiteX3" fmla="*/ 1252557 w 2074076"/>
                  <a:gd name="connsiteY3" fmla="*/ 891830 h 1133130"/>
                  <a:gd name="connsiteX4" fmla="*/ 1252557 w 2074076"/>
                  <a:gd name="connsiteY4" fmla="*/ 1133130 h 1133130"/>
                  <a:gd name="connsiteX5" fmla="*/ 0 w 2074076"/>
                  <a:gd name="connsiteY5" fmla="*/ 113313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6" fmla="*/ 1343997 w 2074076"/>
                  <a:gd name="connsiteY6" fmla="*/ 983270 h 1133130"/>
                  <a:gd name="connsiteX0" fmla="*/ 1252557 w 2074076"/>
                  <a:gd name="connsiteY0" fmla="*/ 891830 h 1133130"/>
                  <a:gd name="connsiteX1" fmla="*/ 1252557 w 2074076"/>
                  <a:gd name="connsiteY1" fmla="*/ 1133130 h 1133130"/>
                  <a:gd name="connsiteX2" fmla="*/ 0 w 2074076"/>
                  <a:gd name="connsiteY2" fmla="*/ 1133130 h 1133130"/>
                  <a:gd name="connsiteX3" fmla="*/ 0 w 2074076"/>
                  <a:gd name="connsiteY3" fmla="*/ 0 h 1133130"/>
                  <a:gd name="connsiteX4" fmla="*/ 2074076 w 2074076"/>
                  <a:gd name="connsiteY4" fmla="*/ 0 h 1133130"/>
                  <a:gd name="connsiteX5" fmla="*/ 2074076 w 2074076"/>
                  <a:gd name="connsiteY5" fmla="*/ 891830 h 1133130"/>
                  <a:gd name="connsiteX0" fmla="*/ 1252557 w 2074076"/>
                  <a:gd name="connsiteY0" fmla="*/ 1133130 h 1133130"/>
                  <a:gd name="connsiteX1" fmla="*/ 0 w 2074076"/>
                  <a:gd name="connsiteY1" fmla="*/ 1133130 h 1133130"/>
                  <a:gd name="connsiteX2" fmla="*/ 0 w 2074076"/>
                  <a:gd name="connsiteY2" fmla="*/ 0 h 1133130"/>
                  <a:gd name="connsiteX3" fmla="*/ 2074076 w 2074076"/>
                  <a:gd name="connsiteY3" fmla="*/ 0 h 1133130"/>
                  <a:gd name="connsiteX4" fmla="*/ 2074076 w 2074076"/>
                  <a:gd name="connsiteY4" fmla="*/ 891830 h 1133130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891830 h 1135413"/>
                  <a:gd name="connsiteX0" fmla="*/ 1318265 w 2074076"/>
                  <a:gd name="connsiteY0" fmla="*/ 1135413 h 1135413"/>
                  <a:gd name="connsiteX1" fmla="*/ 0 w 2074076"/>
                  <a:gd name="connsiteY1" fmla="*/ 1133130 h 1135413"/>
                  <a:gd name="connsiteX2" fmla="*/ 0 w 2074076"/>
                  <a:gd name="connsiteY2" fmla="*/ 0 h 1135413"/>
                  <a:gd name="connsiteX3" fmla="*/ 2074076 w 2074076"/>
                  <a:gd name="connsiteY3" fmla="*/ 0 h 1135413"/>
                  <a:gd name="connsiteX4" fmla="*/ 2074076 w 2074076"/>
                  <a:gd name="connsiteY4" fmla="*/ 985449 h 113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076" h="1135413">
                    <a:moveTo>
                      <a:pt x="1318265" y="1135413"/>
                    </a:moveTo>
                    <a:lnTo>
                      <a:pt x="0" y="1133130"/>
                    </a:lnTo>
                    <a:lnTo>
                      <a:pt x="0" y="0"/>
                    </a:lnTo>
                    <a:lnTo>
                      <a:pt x="2074076" y="0"/>
                    </a:lnTo>
                    <a:lnTo>
                      <a:pt x="2074076" y="985449"/>
                    </a:lnTo>
                  </a:path>
                </a:pathLst>
              </a:custGeom>
              <a:noFill/>
              <a:ln>
                <a:solidFill>
                  <a:srgbClr val="E0A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8FAFC"/>
                  </a:solidFill>
                </a:endParaRPr>
              </a:p>
            </p:txBody>
          </p:sp>
          <p:sp>
            <p:nvSpPr>
              <p:cNvPr id="28" name="Freeform 2082">
                <a:extLst>
                  <a:ext uri="{FF2B5EF4-FFF2-40B4-BE49-F238E27FC236}">
                    <a16:creationId xmlns:a16="http://schemas.microsoft.com/office/drawing/2014/main" xmlns="" id="{65B9B225-8AFA-41FD-B933-BE996733EC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6689" y="4090365"/>
                <a:ext cx="796315" cy="323273"/>
              </a:xfrm>
              <a:custGeom>
                <a:avLst/>
                <a:gdLst>
                  <a:gd name="T0" fmla="*/ 236 w 669"/>
                  <a:gd name="T1" fmla="*/ 110 h 229"/>
                  <a:gd name="T2" fmla="*/ 169 w 669"/>
                  <a:gd name="T3" fmla="*/ 82 h 229"/>
                  <a:gd name="T4" fmla="*/ 158 w 669"/>
                  <a:gd name="T5" fmla="*/ 134 h 229"/>
                  <a:gd name="T6" fmla="*/ 187 w 669"/>
                  <a:gd name="T7" fmla="*/ 126 h 229"/>
                  <a:gd name="T8" fmla="*/ 169 w 669"/>
                  <a:gd name="T9" fmla="*/ 118 h 229"/>
                  <a:gd name="T10" fmla="*/ 175 w 669"/>
                  <a:gd name="T11" fmla="*/ 96 h 229"/>
                  <a:gd name="T12" fmla="*/ 218 w 669"/>
                  <a:gd name="T13" fmla="*/ 106 h 229"/>
                  <a:gd name="T14" fmla="*/ 183 w 669"/>
                  <a:gd name="T15" fmla="*/ 153 h 229"/>
                  <a:gd name="T16" fmla="*/ 136 w 669"/>
                  <a:gd name="T17" fmla="*/ 131 h 229"/>
                  <a:gd name="T18" fmla="*/ 95 w 669"/>
                  <a:gd name="T19" fmla="*/ 135 h 229"/>
                  <a:gd name="T20" fmla="*/ 37 w 669"/>
                  <a:gd name="T21" fmla="*/ 155 h 229"/>
                  <a:gd name="T22" fmla="*/ 0 w 669"/>
                  <a:gd name="T23" fmla="*/ 142 h 229"/>
                  <a:gd name="T24" fmla="*/ 24 w 669"/>
                  <a:gd name="T25" fmla="*/ 163 h 229"/>
                  <a:gd name="T26" fmla="*/ 105 w 669"/>
                  <a:gd name="T27" fmla="*/ 144 h 229"/>
                  <a:gd name="T28" fmla="*/ 157 w 669"/>
                  <a:gd name="T29" fmla="*/ 162 h 229"/>
                  <a:gd name="T30" fmla="*/ 236 w 669"/>
                  <a:gd name="T31" fmla="*/ 110 h 229"/>
                  <a:gd name="T32" fmla="*/ 640 w 669"/>
                  <a:gd name="T33" fmla="*/ 88 h 229"/>
                  <a:gd name="T34" fmla="*/ 624 w 669"/>
                  <a:gd name="T35" fmla="*/ 22 h 229"/>
                  <a:gd name="T36" fmla="*/ 556 w 669"/>
                  <a:gd name="T37" fmla="*/ 30 h 229"/>
                  <a:gd name="T38" fmla="*/ 470 w 669"/>
                  <a:gd name="T39" fmla="*/ 32 h 229"/>
                  <a:gd name="T40" fmla="*/ 472 w 669"/>
                  <a:gd name="T41" fmla="*/ 97 h 229"/>
                  <a:gd name="T42" fmla="*/ 487 w 669"/>
                  <a:gd name="T43" fmla="*/ 149 h 229"/>
                  <a:gd name="T44" fmla="*/ 555 w 669"/>
                  <a:gd name="T45" fmla="*/ 115 h 229"/>
                  <a:gd name="T46" fmla="*/ 527 w 669"/>
                  <a:gd name="T47" fmla="*/ 89 h 229"/>
                  <a:gd name="T48" fmla="*/ 532 w 669"/>
                  <a:gd name="T49" fmla="*/ 99 h 229"/>
                  <a:gd name="T50" fmla="*/ 504 w 669"/>
                  <a:gd name="T51" fmla="*/ 123 h 229"/>
                  <a:gd name="T52" fmla="*/ 507 w 669"/>
                  <a:gd name="T53" fmla="*/ 62 h 229"/>
                  <a:gd name="T54" fmla="*/ 600 w 669"/>
                  <a:gd name="T55" fmla="*/ 82 h 229"/>
                  <a:gd name="T56" fmla="*/ 565 w 669"/>
                  <a:gd name="T57" fmla="*/ 167 h 229"/>
                  <a:gd name="T58" fmla="*/ 444 w 669"/>
                  <a:gd name="T59" fmla="*/ 142 h 229"/>
                  <a:gd name="T60" fmla="*/ 258 w 669"/>
                  <a:gd name="T61" fmla="*/ 148 h 229"/>
                  <a:gd name="T62" fmla="*/ 129 w 669"/>
                  <a:gd name="T63" fmla="*/ 163 h 229"/>
                  <a:gd name="T64" fmla="*/ 266 w 669"/>
                  <a:gd name="T65" fmla="*/ 168 h 229"/>
                  <a:gd name="T66" fmla="*/ 393 w 669"/>
                  <a:gd name="T67" fmla="*/ 163 h 229"/>
                  <a:gd name="T68" fmla="*/ 440 w 669"/>
                  <a:gd name="T69" fmla="*/ 197 h 229"/>
                  <a:gd name="T70" fmla="*/ 551 w 669"/>
                  <a:gd name="T71" fmla="*/ 227 h 229"/>
                  <a:gd name="T72" fmla="*/ 661 w 669"/>
                  <a:gd name="T73" fmla="*/ 144 h 229"/>
                  <a:gd name="T74" fmla="*/ 640 w 669"/>
                  <a:gd name="T75" fmla="*/ 8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9" h="229">
                    <a:moveTo>
                      <a:pt x="236" y="110"/>
                    </a:moveTo>
                    <a:cubicBezTo>
                      <a:pt x="232" y="84"/>
                      <a:pt x="195" y="63"/>
                      <a:pt x="169" y="82"/>
                    </a:cubicBezTo>
                    <a:cubicBezTo>
                      <a:pt x="142" y="100"/>
                      <a:pt x="152" y="129"/>
                      <a:pt x="158" y="134"/>
                    </a:cubicBezTo>
                    <a:cubicBezTo>
                      <a:pt x="167" y="142"/>
                      <a:pt x="187" y="142"/>
                      <a:pt x="187" y="126"/>
                    </a:cubicBezTo>
                    <a:cubicBezTo>
                      <a:pt x="184" y="112"/>
                      <a:pt x="169" y="118"/>
                      <a:pt x="169" y="118"/>
                    </a:cubicBezTo>
                    <a:cubicBezTo>
                      <a:pt x="169" y="118"/>
                      <a:pt x="159" y="110"/>
                      <a:pt x="175" y="96"/>
                    </a:cubicBezTo>
                    <a:cubicBezTo>
                      <a:pt x="192" y="83"/>
                      <a:pt x="213" y="94"/>
                      <a:pt x="218" y="106"/>
                    </a:cubicBezTo>
                    <a:cubicBezTo>
                      <a:pt x="223" y="121"/>
                      <a:pt x="223" y="145"/>
                      <a:pt x="183" y="153"/>
                    </a:cubicBezTo>
                    <a:cubicBezTo>
                      <a:pt x="141" y="154"/>
                      <a:pt x="136" y="131"/>
                      <a:pt x="136" y="131"/>
                    </a:cubicBezTo>
                    <a:cubicBezTo>
                      <a:pt x="125" y="143"/>
                      <a:pt x="114" y="133"/>
                      <a:pt x="95" y="135"/>
                    </a:cubicBezTo>
                    <a:cubicBezTo>
                      <a:pt x="79" y="135"/>
                      <a:pt x="53" y="150"/>
                      <a:pt x="37" y="155"/>
                    </a:cubicBezTo>
                    <a:cubicBezTo>
                      <a:pt x="20" y="160"/>
                      <a:pt x="0" y="142"/>
                      <a:pt x="0" y="142"/>
                    </a:cubicBezTo>
                    <a:cubicBezTo>
                      <a:pt x="0" y="142"/>
                      <a:pt x="5" y="158"/>
                      <a:pt x="24" y="163"/>
                    </a:cubicBezTo>
                    <a:cubicBezTo>
                      <a:pt x="47" y="170"/>
                      <a:pt x="87" y="145"/>
                      <a:pt x="105" y="144"/>
                    </a:cubicBezTo>
                    <a:cubicBezTo>
                      <a:pt x="123" y="144"/>
                      <a:pt x="157" y="162"/>
                      <a:pt x="157" y="162"/>
                    </a:cubicBezTo>
                    <a:cubicBezTo>
                      <a:pt x="215" y="180"/>
                      <a:pt x="241" y="139"/>
                      <a:pt x="236" y="110"/>
                    </a:cubicBezTo>
                    <a:close/>
                    <a:moveTo>
                      <a:pt x="640" y="88"/>
                    </a:moveTo>
                    <a:cubicBezTo>
                      <a:pt x="640" y="88"/>
                      <a:pt x="658" y="49"/>
                      <a:pt x="624" y="22"/>
                    </a:cubicBezTo>
                    <a:cubicBezTo>
                      <a:pt x="582" y="0"/>
                      <a:pt x="555" y="30"/>
                      <a:pt x="556" y="30"/>
                    </a:cubicBezTo>
                    <a:cubicBezTo>
                      <a:pt x="542" y="23"/>
                      <a:pt x="503" y="3"/>
                      <a:pt x="470" y="32"/>
                    </a:cubicBezTo>
                    <a:cubicBezTo>
                      <a:pt x="441" y="63"/>
                      <a:pt x="472" y="97"/>
                      <a:pt x="472" y="97"/>
                    </a:cubicBezTo>
                    <a:cubicBezTo>
                      <a:pt x="472" y="97"/>
                      <a:pt x="456" y="130"/>
                      <a:pt x="487" y="149"/>
                    </a:cubicBezTo>
                    <a:cubicBezTo>
                      <a:pt x="522" y="169"/>
                      <a:pt x="553" y="147"/>
                      <a:pt x="555" y="115"/>
                    </a:cubicBezTo>
                    <a:cubicBezTo>
                      <a:pt x="556" y="98"/>
                      <a:pt x="528" y="89"/>
                      <a:pt x="527" y="89"/>
                    </a:cubicBezTo>
                    <a:cubicBezTo>
                      <a:pt x="528" y="89"/>
                      <a:pt x="532" y="99"/>
                      <a:pt x="532" y="99"/>
                    </a:cubicBezTo>
                    <a:cubicBezTo>
                      <a:pt x="541" y="118"/>
                      <a:pt x="522" y="138"/>
                      <a:pt x="504" y="123"/>
                    </a:cubicBezTo>
                    <a:cubicBezTo>
                      <a:pt x="487" y="108"/>
                      <a:pt x="489" y="83"/>
                      <a:pt x="507" y="62"/>
                    </a:cubicBezTo>
                    <a:cubicBezTo>
                      <a:pt x="524" y="42"/>
                      <a:pt x="582" y="39"/>
                      <a:pt x="600" y="82"/>
                    </a:cubicBezTo>
                    <a:cubicBezTo>
                      <a:pt x="619" y="124"/>
                      <a:pt x="594" y="159"/>
                      <a:pt x="565" y="167"/>
                    </a:cubicBezTo>
                    <a:cubicBezTo>
                      <a:pt x="535" y="174"/>
                      <a:pt x="514" y="181"/>
                      <a:pt x="444" y="142"/>
                    </a:cubicBezTo>
                    <a:cubicBezTo>
                      <a:pt x="375" y="103"/>
                      <a:pt x="336" y="93"/>
                      <a:pt x="258" y="148"/>
                    </a:cubicBezTo>
                    <a:cubicBezTo>
                      <a:pt x="186" y="200"/>
                      <a:pt x="129" y="163"/>
                      <a:pt x="129" y="163"/>
                    </a:cubicBezTo>
                    <a:cubicBezTo>
                      <a:pt x="142" y="171"/>
                      <a:pt x="188" y="209"/>
                      <a:pt x="266" y="168"/>
                    </a:cubicBezTo>
                    <a:cubicBezTo>
                      <a:pt x="345" y="127"/>
                      <a:pt x="393" y="163"/>
                      <a:pt x="393" y="163"/>
                    </a:cubicBezTo>
                    <a:cubicBezTo>
                      <a:pt x="440" y="197"/>
                      <a:pt x="440" y="197"/>
                      <a:pt x="440" y="197"/>
                    </a:cubicBezTo>
                    <a:cubicBezTo>
                      <a:pt x="459" y="213"/>
                      <a:pt x="499" y="228"/>
                      <a:pt x="551" y="227"/>
                    </a:cubicBezTo>
                    <a:cubicBezTo>
                      <a:pt x="606" y="229"/>
                      <a:pt x="655" y="174"/>
                      <a:pt x="661" y="144"/>
                    </a:cubicBezTo>
                    <a:cubicBezTo>
                      <a:pt x="669" y="113"/>
                      <a:pt x="640" y="88"/>
                      <a:pt x="640" y="88"/>
                    </a:cubicBezTo>
                    <a:close/>
                  </a:path>
                </a:pathLst>
              </a:custGeom>
              <a:solidFill>
                <a:srgbClr val="E0A54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E8FAFC"/>
                  </a:solidFill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-575942" y="-622465"/>
              <a:ext cx="5566494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smtClean="0">
                  <a:solidFill>
                    <a:srgbClr val="E0A54A"/>
                  </a:solidFill>
                  <a:latin typeface="KaiTi" charset="-122"/>
                  <a:ea typeface="KaiTi" charset="-122"/>
                  <a:cs typeface="KaiTi" charset="-122"/>
                </a:rPr>
                <a:t>    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一</a:t>
              </a:r>
              <a:r>
                <a:rPr lang="zh-CN" altLang="en-US" sz="32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个人如果不能从一个更高的观点看事物、那么这一切方法没有哪一个能够绝对保证他不受伤害。不过。从更高的观点看事物，也就意味着取消自我。我们可以说，先秦道家都是为我的。只是后来的发展，使这种为我走向反面，取消了它自身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。</a:t>
              </a:r>
              <a:endParaRPr lang="en-US" altLang="zh-CN" sz="32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endParaRPr>
            </a:p>
            <a:p>
              <a:r>
                <a:rPr lang="en-US" altLang="zh-CN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              ——《</a:t>
              </a:r>
              <a:r>
                <a:rPr lang="zh-CN" altLang="en-US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中国哲学简史</a:t>
              </a:r>
              <a:r>
                <a:rPr lang="en-US" altLang="zh-CN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》</a:t>
              </a:r>
              <a:r>
                <a:rPr lang="zh-CN" altLang="en-US" sz="2000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第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67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  <a:sym typeface="华文楷体"/>
                </a:rPr>
                <a:t>页</a:t>
              </a:r>
              <a:endParaRPr lang="zh-CN" altLang="en-US" sz="20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endParaRPr>
            </a:p>
            <a:p>
              <a:endParaRPr lang="zh-CN" altLang="en-US" sz="3200" dirty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endParaRPr>
            </a:p>
          </p:txBody>
        </p:sp>
      </p:grpSp>
      <p:sp>
        <p:nvSpPr>
          <p:cNvPr id="29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145751" y="5532907"/>
            <a:ext cx="848241" cy="323137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</a:blip>
          <a:srcRect/>
          <a:stretch>
            <a:fillRect/>
          </a:stretch>
        </p:blipFill>
        <p:spPr>
          <a:xfrm>
            <a:off x="-12032" y="0"/>
            <a:ext cx="8526239" cy="6858594"/>
          </a:xfrm>
          <a:prstGeom prst="rect">
            <a:avLst/>
          </a:prstGeom>
          <a:effectLst/>
        </p:spPr>
      </p:pic>
      <p:sp>
        <p:nvSpPr>
          <p:cNvPr id="151" name="文本框 150"/>
          <p:cNvSpPr txBox="1"/>
          <p:nvPr/>
        </p:nvSpPr>
        <p:spPr>
          <a:xfrm>
            <a:off x="4009066" y="2242023"/>
            <a:ext cx="4985980" cy="44012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庄子怎样最终地解决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了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先秦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道家固有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的问题。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这个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问题是如何全生避害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但是，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真正的圣人那里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这</a:t>
            </a:r>
            <a:r>
              <a:rPr lang="zh-CN" altLang="en-US" sz="28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已经不成其为问题</a:t>
            </a:r>
            <a:r>
              <a:rPr lang="zh-CN" altLang="en-US" sz="28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endParaRPr lang="en-US" altLang="zh-CN" sz="2800" dirty="0" smtClean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1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           </a:t>
            </a:r>
            <a:r>
              <a:rPr lang="en-US" altLang="zh-CN" sz="1600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sz="16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16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</a:t>
            </a:r>
            <a:r>
              <a:rPr lang="en-US" altLang="zh-CN" sz="16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113</a:t>
            </a:r>
            <a:r>
              <a:rPr lang="zh-CN" altLang="en-US" sz="1600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页</a:t>
            </a:r>
          </a:p>
          <a:p>
            <a:pPr>
              <a:lnSpc>
                <a:spcPct val="130000"/>
              </a:lnSpc>
            </a:pPr>
            <a:endParaRPr lang="zh-CN" altLang="en-US" sz="2800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346864" y="2010258"/>
            <a:ext cx="1550650" cy="3510869"/>
            <a:chOff x="9157702" y="2067002"/>
            <a:chExt cx="1550650" cy="3510869"/>
          </a:xfrm>
        </p:grpSpPr>
        <p:grpSp>
          <p:nvGrpSpPr>
            <p:cNvPr id="146" name="组合 145"/>
            <p:cNvGrpSpPr/>
            <p:nvPr/>
          </p:nvGrpSpPr>
          <p:grpSpPr>
            <a:xfrm>
              <a:off x="9157702" y="2067002"/>
              <a:ext cx="1517190" cy="3510869"/>
              <a:chOff x="7103811" y="1569195"/>
              <a:chExt cx="1517190" cy="3510869"/>
            </a:xfrm>
          </p:grpSpPr>
          <p:sp>
            <p:nvSpPr>
              <p:cNvPr id="147" name="文本框 146"/>
              <p:cNvSpPr txBox="1"/>
              <p:nvPr/>
            </p:nvSpPr>
            <p:spPr>
              <a:xfrm>
                <a:off x="7904480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幸福自然的生活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48" name="文本框 147"/>
              <p:cNvSpPr txBox="1"/>
              <p:nvPr/>
            </p:nvSpPr>
            <p:spPr>
              <a:xfrm rot="21296420">
                <a:off x="7103811" y="1569195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smtClean="0">
                    <a:solidFill>
                      <a:schemeClr val="bg1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庄</a:t>
                </a:r>
                <a:endParaRPr lang="zh-CN" altLang="en-US" sz="6600" dirty="0">
                  <a:solidFill>
                    <a:schemeClr val="bg1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49" name="文本框 148"/>
              <p:cNvSpPr txBox="1"/>
              <p:nvPr/>
            </p:nvSpPr>
            <p:spPr>
              <a:xfrm>
                <a:off x="7666894" y="200672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chemeClr val="bg1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子</a:t>
                </a:r>
                <a:endParaRPr lang="zh-CN" altLang="en-US" sz="6000" dirty="0">
                  <a:solidFill>
                    <a:schemeClr val="bg1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52" name="图片 15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9386" y="3814604"/>
              <a:ext cx="148966" cy="144000"/>
            </a:xfrm>
            <a:prstGeom prst="rect">
              <a:avLst/>
            </a:prstGeom>
          </p:spPr>
        </p:pic>
      </p:grpSp>
      <p:pic>
        <p:nvPicPr>
          <p:cNvPr id="153" name="图片 1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211" y="4169453"/>
            <a:ext cx="148966" cy="144000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0184" y="4363516"/>
            <a:ext cx="144000" cy="144000"/>
          </a:xfrm>
          <a:prstGeom prst="rect">
            <a:avLst/>
          </a:prstGeom>
        </p:spPr>
      </p:pic>
      <p:grpSp>
        <p:nvGrpSpPr>
          <p:cNvPr id="14" name="组 13"/>
          <p:cNvGrpSpPr/>
          <p:nvPr/>
        </p:nvGrpSpPr>
        <p:grpSpPr>
          <a:xfrm>
            <a:off x="237188" y="510778"/>
            <a:ext cx="2014219" cy="2014219"/>
            <a:chOff x="220562" y="2414845"/>
            <a:chExt cx="2014219" cy="2014219"/>
          </a:xfrm>
        </p:grpSpPr>
        <p:sp>
          <p:nvSpPr>
            <p:cNvPr id="15" name="椭圆 14"/>
            <p:cNvSpPr/>
            <p:nvPr/>
          </p:nvSpPr>
          <p:spPr>
            <a:xfrm>
              <a:off x="220562" y="2414845"/>
              <a:ext cx="2014219" cy="2014219"/>
            </a:xfrm>
            <a:prstGeom prst="ellipse">
              <a:avLst/>
            </a:prstGeom>
            <a:solidFill>
              <a:schemeClr val="tx1"/>
            </a:solidFill>
            <a:ln w="31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1447" y="3639434"/>
              <a:ext cx="306381" cy="28832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96319" y="2742063"/>
              <a:ext cx="1007258" cy="11079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6600" dirty="0" smtClean="0">
                  <a:solidFill>
                    <a:srgbClr val="FFC000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避</a:t>
              </a:r>
              <a:endParaRPr lang="zh-CN" altLang="en-US" sz="6600" dirty="0">
                <a:solidFill>
                  <a:srgbClr val="FFC000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7276397" y="2451347"/>
            <a:ext cx="2940144" cy="4427721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4841106" y="835669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道</a:t>
            </a:r>
            <a:endParaRPr lang="zh-CN" altLang="en-US" sz="88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457775" y="2176616"/>
            <a:ext cx="430887" cy="2038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主理派、主情派</a:t>
            </a:r>
            <a:endParaRPr lang="en-US" altLang="zh-CN" sz="16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785557" y="4665207"/>
            <a:ext cx="6642222" cy="66422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5" name="Freeform 21"/>
          <p:cNvSpPr>
            <a:spLocks noEditPoints="1"/>
          </p:cNvSpPr>
          <p:nvPr/>
        </p:nvSpPr>
        <p:spPr bwMode="auto">
          <a:xfrm>
            <a:off x="3278448" y="4698967"/>
            <a:ext cx="3005739" cy="1729809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5904137" y="1699307"/>
            <a:ext cx="861774" cy="19005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spc="300" dirty="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新道家</a:t>
            </a:r>
            <a:endParaRPr lang="zh-CN" altLang="en-US" sz="4400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5598939" y="5238852"/>
            <a:ext cx="16162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1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主理派</a:t>
            </a:r>
            <a:r>
              <a:rPr lang="en-US" altLang="zh-CN" sz="11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zh-CN" sz="110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zh-CN" altLang="en-US" sz="11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主情派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433" y="5203214"/>
            <a:ext cx="216000" cy="216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442" y="2451347"/>
            <a:ext cx="158479" cy="15847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9232" y="4341378"/>
            <a:ext cx="1955656" cy="143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 flipH="1">
            <a:off x="9087850" y="388632"/>
            <a:ext cx="3100685" cy="6469368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6599222" y="1560816"/>
            <a:ext cx="2716066" cy="3986367"/>
            <a:chOff x="3422396" y="1580784"/>
            <a:chExt cx="1652154" cy="3096491"/>
          </a:xfrm>
        </p:grpSpPr>
        <p:sp>
          <p:nvSpPr>
            <p:cNvPr id="4" name="矩形 3"/>
            <p:cNvSpPr/>
            <p:nvPr/>
          </p:nvSpPr>
          <p:spPr>
            <a:xfrm>
              <a:off x="3422396" y="2023580"/>
              <a:ext cx="1652154" cy="265369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422396" y="1580784"/>
              <a:ext cx="1652154" cy="3096491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029774" y="1580784"/>
              <a:ext cx="388990" cy="71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47197" y="1612928"/>
              <a:ext cx="615553" cy="58605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>
                  <a:latin typeface="TypeLand 康熙字典體試用版" pitchFamily="50" charset="-120"/>
                  <a:ea typeface="TypeLand 康熙字典體試用版" pitchFamily="50" charset="-120"/>
                </a:rPr>
                <a:t> </a:t>
              </a:r>
              <a:r>
                <a:rPr lang="zh-CN" altLang="en-US" sz="2800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道</a:t>
              </a:r>
              <a:endParaRPr lang="zh-CN" altLang="en-US" sz="2800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4974" y="2194134"/>
              <a:ext cx="138589" cy="133969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608890" y="1768904"/>
            <a:ext cx="5980508" cy="3551241"/>
          </a:xfrm>
          <a:prstGeom prst="rect">
            <a:avLst/>
          </a:prstGeom>
          <a:solidFill>
            <a:srgbClr val="E0A54A"/>
          </a:solidFill>
          <a:ln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6869" y="1768904"/>
            <a:ext cx="60976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“新道家”是一个新名词，指的是公元三、四世纪的“玄学”。“玄”是黑色，又有微妙、神秘等意思。</a:t>
            </a:r>
            <a:r>
              <a:rPr kumimoji="1" lang="en-US" altLang="zh-CN" sz="32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kumimoji="1" lang="zh-CN" altLang="en-US" sz="32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老子</a:t>
            </a:r>
            <a:r>
              <a:rPr kumimoji="1" lang="en-US" altLang="zh-CN" sz="32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kumimoji="1" lang="zh-CN" altLang="en-US" sz="32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第一章说；“玄之又玄，众妙之门”，所以“玄学”这个名称表明它是道家的继续。</a:t>
            </a:r>
          </a:p>
        </p:txBody>
      </p:sp>
      <p:sp>
        <p:nvSpPr>
          <p:cNvPr id="11" name="矩形 10"/>
          <p:cNvSpPr/>
          <p:nvPr/>
        </p:nvSpPr>
        <p:spPr>
          <a:xfrm>
            <a:off x="2213517" y="48855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——《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  <a:sym typeface="华文楷体"/>
              </a:rPr>
              <a:t>第十九章   导语</a:t>
            </a:r>
            <a:endParaRPr lang="zh-CN" altLang="en-US" dirty="0">
              <a:solidFill>
                <a:schemeClr val="bg1"/>
              </a:solidFill>
              <a:latin typeface="KaiTi" charset="-122"/>
              <a:ea typeface="KaiTi" charset="-122"/>
              <a:cs typeface="KaiTi" charset="-122"/>
              <a:sym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08977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2972143" y="1295015"/>
            <a:ext cx="5810250" cy="4191000"/>
            <a:chOff x="2972143" y="1295015"/>
            <a:chExt cx="5810250" cy="4191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biLevel thresh="25000"/>
            </a:blip>
            <a:srcRect/>
            <a:stretch>
              <a:fillRect/>
            </a:stretch>
          </p:blipFill>
          <p:spPr>
            <a:xfrm>
              <a:off x="2972143" y="1295015"/>
              <a:ext cx="5810250" cy="41910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6030020" y="1750781"/>
              <a:ext cx="461665" cy="90024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主理派</a:t>
              </a:r>
              <a:endParaRPr lang="zh-CN" altLang="en-US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2671" y="1954984"/>
              <a:ext cx="119014" cy="11504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80751" y="3306312"/>
              <a:ext cx="461665" cy="90024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主情派</a:t>
              </a:r>
              <a:endParaRPr lang="zh-CN" altLang="en-US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3402" y="3510515"/>
              <a:ext cx="119014" cy="11504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770296" y="2969981"/>
              <a:ext cx="461665" cy="90024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主情派</a:t>
              </a:r>
              <a:endParaRPr lang="zh-CN" altLang="en-US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2947" y="3174184"/>
              <a:ext cx="119014" cy="11504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283785" y="3789787"/>
              <a:ext cx="461665" cy="90024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pc="300" dirty="0" smtClean="0">
                  <a:latin typeface="TypeLand 康熙字典體試用版" pitchFamily="50" charset="-120"/>
                  <a:ea typeface="TypeLand 康熙字典體試用版" pitchFamily="50" charset="-120"/>
                </a:rPr>
                <a:t>主理派</a:t>
              </a:r>
              <a:endParaRPr lang="zh-CN" altLang="en-US" spc="3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6436" y="3993990"/>
              <a:ext cx="119014" cy="11504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745412" y="1604521"/>
            <a:ext cx="1670267" cy="3369420"/>
            <a:chOff x="1536620" y="1784362"/>
            <a:chExt cx="1670267" cy="3369420"/>
          </a:xfrm>
        </p:grpSpPr>
        <p:grpSp>
          <p:nvGrpSpPr>
            <p:cNvPr id="13" name="组合 12"/>
            <p:cNvGrpSpPr/>
            <p:nvPr/>
          </p:nvGrpSpPr>
          <p:grpSpPr>
            <a:xfrm>
              <a:off x="1536620" y="1784362"/>
              <a:ext cx="1670267" cy="3369420"/>
              <a:chOff x="7241067" y="1710644"/>
              <a:chExt cx="1670267" cy="3369420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7904474" y="2923063"/>
                <a:ext cx="492443" cy="215700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spc="300" dirty="0" smtClean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主理派、主情派</a:t>
                </a:r>
                <a:endParaRPr lang="zh-CN" altLang="en-US" sz="2000" spc="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 rot="21296420">
                <a:off x="7241067" y="1710644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600" dirty="0" smtClean="0">
                    <a:solidFill>
                      <a:srgbClr val="E0A54A"/>
                    </a:solidFill>
                    <a:latin typeface="沙孟海书法字体" panose="03000509000000000000" pitchFamily="65" charset="-122"/>
                    <a:ea typeface="沙孟海书法字体" panose="03000509000000000000" pitchFamily="65" charset="-122"/>
                  </a:rPr>
                  <a:t>道</a:t>
                </a:r>
                <a:endParaRPr lang="zh-CN" altLang="en-US" sz="6600" dirty="0">
                  <a:solidFill>
                    <a:srgbClr val="E0A54A"/>
                  </a:solidFill>
                  <a:latin typeface="沙孟海书法字体" panose="03000509000000000000" pitchFamily="65" charset="-122"/>
                  <a:ea typeface="沙孟海书法字体" panose="03000509000000000000" pitchFamily="65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7958829" y="1995163"/>
                <a:ext cx="95250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 smtClean="0">
                    <a:solidFill>
                      <a:srgbClr val="E0A54A"/>
                    </a:solidFill>
                    <a:latin typeface="博洋草体二" panose="02000600000000000000" pitchFamily="2" charset="-122"/>
                    <a:ea typeface="博洋草体二" panose="02000600000000000000" pitchFamily="2" charset="-122"/>
                    <a:cs typeface="博洋草体二" panose="02000600000000000000" pitchFamily="2" charset="-122"/>
                  </a:rPr>
                  <a:t>家</a:t>
                </a:r>
                <a:endParaRPr lang="zh-CN" altLang="en-US" sz="6000" dirty="0">
                  <a:solidFill>
                    <a:srgbClr val="E0A54A"/>
                  </a:solidFill>
                  <a:latin typeface="博洋草体二" panose="02000600000000000000" pitchFamily="2" charset="-122"/>
                  <a:ea typeface="博洋草体二" panose="02000600000000000000" pitchFamily="2" charset="-122"/>
                  <a:cs typeface="博洋草体二" panose="02000600000000000000" pitchFamily="2" charset="-122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0986" y="3390515"/>
              <a:ext cx="148966" cy="144000"/>
            </a:xfrm>
            <a:prstGeom prst="rect">
              <a:avLst/>
            </a:prstGeom>
          </p:spPr>
        </p:pic>
      </p:grpSp>
      <p:grpSp>
        <p:nvGrpSpPr>
          <p:cNvPr id="64" name="组合 63"/>
          <p:cNvGrpSpPr/>
          <p:nvPr/>
        </p:nvGrpSpPr>
        <p:grpSpPr>
          <a:xfrm>
            <a:off x="1324303" y="5347046"/>
            <a:ext cx="9785131" cy="955274"/>
            <a:chOff x="1324303" y="5347046"/>
            <a:chExt cx="9785131" cy="955274"/>
          </a:xfrm>
        </p:grpSpPr>
        <p:grpSp>
          <p:nvGrpSpPr>
            <p:cNvPr id="32" name="组合 31"/>
            <p:cNvGrpSpPr/>
            <p:nvPr/>
          </p:nvGrpSpPr>
          <p:grpSpPr>
            <a:xfrm>
              <a:off x="1425708" y="5402074"/>
              <a:ext cx="2278632" cy="900246"/>
              <a:chOff x="1593363" y="5449062"/>
              <a:chExt cx="2278632" cy="900246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593363" y="5449062"/>
                <a:ext cx="461665" cy="9002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pc="300" dirty="0" smtClean="0">
                    <a:solidFill>
                      <a:srgbClr val="FFC000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主理派</a:t>
                </a:r>
                <a:endParaRPr lang="zh-CN" altLang="en-US" spc="300" dirty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2219841" y="5449062"/>
                <a:ext cx="1652154" cy="8125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1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、名家兴趣的复兴</a:t>
                </a:r>
                <a:endParaRPr lang="en-US" altLang="zh-CN" sz="1200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2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、重新解释孔子</a:t>
                </a:r>
                <a:endParaRPr lang="en-US" altLang="zh-CN" sz="1200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3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、向秀和郭象</a:t>
                </a:r>
                <a:endParaRPr lang="zh-CN" altLang="en-US" sz="12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</p:txBody>
          </p:sp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65868" y="6100102"/>
                <a:ext cx="138589" cy="133969"/>
              </a:xfrm>
              <a:prstGeom prst="rect">
                <a:avLst/>
              </a:prstGeom>
            </p:spPr>
          </p:pic>
        </p:grpSp>
        <p:grpSp>
          <p:nvGrpSpPr>
            <p:cNvPr id="39" name="组合 38"/>
            <p:cNvGrpSpPr/>
            <p:nvPr/>
          </p:nvGrpSpPr>
          <p:grpSpPr>
            <a:xfrm>
              <a:off x="3832577" y="5402074"/>
              <a:ext cx="2246550" cy="900246"/>
              <a:chOff x="1593363" y="5449062"/>
              <a:chExt cx="2246550" cy="900246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1593363" y="5449062"/>
                <a:ext cx="461665" cy="9002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pc="300" dirty="0" smtClean="0">
                    <a:solidFill>
                      <a:srgbClr val="FFC000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主理派</a:t>
                </a:r>
                <a:endParaRPr lang="zh-CN" altLang="en-US" spc="300" dirty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2187759" y="5449062"/>
                <a:ext cx="1652154" cy="8125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4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、“道”是“无”</a:t>
                </a:r>
                <a:endParaRPr lang="en-US" altLang="zh-CN" sz="1200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5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、万物的“独化”</a:t>
                </a:r>
                <a:endParaRPr lang="en-US" altLang="zh-CN" sz="1200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6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、制度和道德</a:t>
                </a:r>
                <a:endParaRPr lang="zh-CN" altLang="en-US" sz="12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</p:txBody>
          </p:sp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65868" y="6100102"/>
                <a:ext cx="138589" cy="133969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6228936" y="5402074"/>
              <a:ext cx="2312506" cy="900246"/>
              <a:chOff x="1593363" y="5449062"/>
              <a:chExt cx="2312506" cy="900246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1593363" y="5449062"/>
                <a:ext cx="461665" cy="9002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pc="300" dirty="0" smtClean="0">
                    <a:solidFill>
                      <a:srgbClr val="FFC000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主情派</a:t>
                </a:r>
                <a:endParaRPr lang="zh-CN" altLang="en-US" spc="300" dirty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2253715" y="5457220"/>
                <a:ext cx="1652154" cy="8125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1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、风流和浪漫的精神</a:t>
                </a:r>
                <a:endParaRPr lang="en-US" altLang="zh-CN" sz="1200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2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、任从冲动而生活</a:t>
                </a:r>
                <a:endParaRPr lang="en-US" altLang="zh-CN" sz="1200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3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、情的因素</a:t>
                </a:r>
                <a:endParaRPr lang="zh-CN" altLang="en-US" sz="12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</p:txBody>
          </p:sp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65868" y="6100102"/>
                <a:ext cx="138589" cy="133969"/>
              </a:xfrm>
              <a:prstGeom prst="rect">
                <a:avLst/>
              </a:prstGeom>
            </p:spPr>
          </p:pic>
        </p:grpSp>
        <p:grpSp>
          <p:nvGrpSpPr>
            <p:cNvPr id="51" name="组合 50"/>
            <p:cNvGrpSpPr/>
            <p:nvPr/>
          </p:nvGrpSpPr>
          <p:grpSpPr>
            <a:xfrm>
              <a:off x="8656826" y="5347046"/>
              <a:ext cx="2344588" cy="955274"/>
              <a:chOff x="1593363" y="5394034"/>
              <a:chExt cx="2344588" cy="955274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1593363" y="5449062"/>
                <a:ext cx="461665" cy="9002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pc="300" dirty="0" smtClean="0">
                    <a:solidFill>
                      <a:srgbClr val="FFC000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主情派</a:t>
                </a:r>
                <a:endParaRPr lang="zh-CN" altLang="en-US" spc="300" dirty="0">
                  <a:solidFill>
                    <a:srgbClr val="FFC000"/>
                  </a:solidFill>
                  <a:latin typeface="TypeLand 康熙字典體試用版" pitchFamily="50" charset="-120"/>
                  <a:ea typeface="TypeLand 康熙字典體試用版" pitchFamily="50" charset="-12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2285797" y="5394034"/>
                <a:ext cx="1652154" cy="30841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  <a:latin typeface="方正仿宋简体" panose="03000509000000000000" pitchFamily="65" charset="-122"/>
                    <a:ea typeface="方正仿宋简体" panose="03000509000000000000" pitchFamily="65" charset="-122"/>
                  </a:rPr>
                  <a:t>……</a:t>
                </a:r>
                <a:endParaRPr lang="zh-CN" altLang="en-US" sz="1200" dirty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endParaRPr>
              </a:p>
            </p:txBody>
          </p:sp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65868" y="6100102"/>
                <a:ext cx="138589" cy="133969"/>
              </a:xfrm>
              <a:prstGeom prst="rect">
                <a:avLst/>
              </a:prstGeom>
            </p:spPr>
          </p:pic>
        </p:grpSp>
        <p:sp>
          <p:nvSpPr>
            <p:cNvPr id="57" name="矩形 56"/>
            <p:cNvSpPr/>
            <p:nvPr/>
          </p:nvSpPr>
          <p:spPr>
            <a:xfrm>
              <a:off x="1324303" y="5347046"/>
              <a:ext cx="9785131" cy="92825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770296" y="5347046"/>
              <a:ext cx="0" cy="92880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6171909" y="5347046"/>
              <a:ext cx="0" cy="92880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573523" y="5347046"/>
              <a:ext cx="0" cy="92880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本框 43"/>
          <p:cNvSpPr txBox="1"/>
          <p:nvPr/>
        </p:nvSpPr>
        <p:spPr>
          <a:xfrm rot="21296420">
            <a:off x="8934508" y="824905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E0A54A"/>
                </a:solidFill>
                <a:latin typeface="沙孟海书法字体" panose="03000509000000000000" pitchFamily="65" charset="-122"/>
                <a:ea typeface="沙孟海书法字体" panose="03000509000000000000" pitchFamily="65" charset="-122"/>
              </a:rPr>
              <a:t>新</a:t>
            </a:r>
            <a:endParaRPr lang="zh-CN" altLang="en-US" sz="6600" dirty="0">
              <a:solidFill>
                <a:srgbClr val="E0A54A"/>
              </a:solidFill>
              <a:latin typeface="沙孟海书法字体" panose="03000509000000000000" pitchFamily="65" charset="-122"/>
              <a:ea typeface="沙孟海书法字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矩形 281"/>
          <p:cNvSpPr/>
          <p:nvPr/>
        </p:nvSpPr>
        <p:spPr>
          <a:xfrm>
            <a:off x="5232401" y="1426529"/>
            <a:ext cx="5950343" cy="3944073"/>
          </a:xfrm>
          <a:prstGeom prst="rect">
            <a:avLst/>
          </a:prstGeom>
          <a:solidFill>
            <a:srgbClr val="E0A54A"/>
          </a:solidFill>
          <a:ln>
            <a:solidFill>
              <a:srgbClr val="E0A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7677391" y="2998444"/>
            <a:ext cx="1048288" cy="593937"/>
            <a:chOff x="4200525" y="3664586"/>
            <a:chExt cx="608013" cy="344487"/>
          </a:xfrm>
          <a:solidFill>
            <a:srgbClr val="E8FAFC">
              <a:alpha val="9000"/>
            </a:srgbClr>
          </a:solidFill>
        </p:grpSpPr>
        <p:sp>
          <p:nvSpPr>
            <p:cNvPr id="77" name="Freeform 795"/>
            <p:cNvSpPr>
              <a:spLocks/>
            </p:cNvSpPr>
            <p:nvPr/>
          </p:nvSpPr>
          <p:spPr bwMode="auto">
            <a:xfrm>
              <a:off x="4560888" y="3912236"/>
              <a:ext cx="0" cy="317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78" name="Freeform 796"/>
            <p:cNvSpPr>
              <a:spLocks/>
            </p:cNvSpPr>
            <p:nvPr/>
          </p:nvSpPr>
          <p:spPr bwMode="auto">
            <a:xfrm>
              <a:off x="4564063" y="3904298"/>
              <a:ext cx="0" cy="4762"/>
            </a:xfrm>
            <a:custGeom>
              <a:avLst/>
              <a:gdLst>
                <a:gd name="T0" fmla="*/ 3 h 3"/>
                <a:gd name="T1" fmla="*/ 0 h 3"/>
                <a:gd name="T2" fmla="*/ 3 h 3"/>
                <a:gd name="T3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79" name="Freeform 797"/>
            <p:cNvSpPr>
              <a:spLocks/>
            </p:cNvSpPr>
            <p:nvPr/>
          </p:nvSpPr>
          <p:spPr bwMode="auto">
            <a:xfrm>
              <a:off x="4560888" y="39233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0" name="Rectangle 798"/>
            <p:cNvSpPr>
              <a:spLocks noChangeArrowheads="1"/>
            </p:cNvSpPr>
            <p:nvPr/>
          </p:nvSpPr>
          <p:spPr bwMode="auto">
            <a:xfrm>
              <a:off x="4533900" y="3961448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1" name="Freeform 799"/>
            <p:cNvSpPr>
              <a:spLocks/>
            </p:cNvSpPr>
            <p:nvPr/>
          </p:nvSpPr>
          <p:spPr bwMode="auto">
            <a:xfrm>
              <a:off x="4533900" y="3961448"/>
              <a:ext cx="4763" cy="0"/>
            </a:xfrm>
            <a:custGeom>
              <a:avLst/>
              <a:gdLst>
                <a:gd name="T0" fmla="*/ 3 w 3"/>
                <a:gd name="T1" fmla="*/ 0 w 3"/>
                <a:gd name="T2" fmla="*/ 0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2" name="Freeform 800"/>
            <p:cNvSpPr>
              <a:spLocks/>
            </p:cNvSpPr>
            <p:nvPr/>
          </p:nvSpPr>
          <p:spPr bwMode="auto">
            <a:xfrm>
              <a:off x="4568825" y="3832861"/>
              <a:ext cx="0" cy="4762"/>
            </a:xfrm>
            <a:custGeom>
              <a:avLst/>
              <a:gdLst>
                <a:gd name="T0" fmla="*/ 3 h 3"/>
                <a:gd name="T1" fmla="*/ 0 h 3"/>
                <a:gd name="T2" fmla="*/ 3 h 3"/>
                <a:gd name="T3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3" name="Freeform 801"/>
            <p:cNvSpPr>
              <a:spLocks/>
            </p:cNvSpPr>
            <p:nvPr/>
          </p:nvSpPr>
          <p:spPr bwMode="auto">
            <a:xfrm>
              <a:off x="4564063" y="39042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4" name="Freeform 802"/>
            <p:cNvSpPr>
              <a:spLocks/>
            </p:cNvSpPr>
            <p:nvPr/>
          </p:nvSpPr>
          <p:spPr bwMode="auto">
            <a:xfrm>
              <a:off x="4602163" y="3796348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5" name="Freeform 803"/>
            <p:cNvSpPr>
              <a:spLocks/>
            </p:cNvSpPr>
            <p:nvPr/>
          </p:nvSpPr>
          <p:spPr bwMode="auto">
            <a:xfrm>
              <a:off x="4533900" y="3956686"/>
              <a:ext cx="0" cy="4762"/>
            </a:xfrm>
            <a:custGeom>
              <a:avLst/>
              <a:gdLst>
                <a:gd name="T0" fmla="*/ 3 h 3"/>
                <a:gd name="T1" fmla="*/ 0 h 3"/>
                <a:gd name="T2" fmla="*/ 3 h 3"/>
                <a:gd name="T3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6" name="Freeform 804"/>
            <p:cNvSpPr>
              <a:spLocks/>
            </p:cNvSpPr>
            <p:nvPr/>
          </p:nvSpPr>
          <p:spPr bwMode="auto">
            <a:xfrm>
              <a:off x="4560888" y="39122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7" name="Freeform 805"/>
            <p:cNvSpPr>
              <a:spLocks noEditPoints="1"/>
            </p:cNvSpPr>
            <p:nvPr/>
          </p:nvSpPr>
          <p:spPr bwMode="auto">
            <a:xfrm>
              <a:off x="4203700" y="3664586"/>
              <a:ext cx="547688" cy="344487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6 w 146"/>
                <a:gd name="T75" fmla="*/ 42 h 92"/>
                <a:gd name="T76" fmla="*/ 93 w 146"/>
                <a:gd name="T77" fmla="*/ 43 h 92"/>
                <a:gd name="T78" fmla="*/ 93 w 146"/>
                <a:gd name="T79" fmla="*/ 38 h 92"/>
                <a:gd name="T80" fmla="*/ 95 w 146"/>
                <a:gd name="T81" fmla="*/ 38 h 92"/>
                <a:gd name="T82" fmla="*/ 73 w 146"/>
                <a:gd name="T83" fmla="*/ 22 h 92"/>
                <a:gd name="T84" fmla="*/ 55 w 146"/>
                <a:gd name="T85" fmla="*/ 43 h 92"/>
                <a:gd name="T86" fmla="*/ 14 w 146"/>
                <a:gd name="T87" fmla="*/ 76 h 92"/>
                <a:gd name="T88" fmla="*/ 47 w 146"/>
                <a:gd name="T89" fmla="*/ 90 h 92"/>
                <a:gd name="T90" fmla="*/ 49 w 146"/>
                <a:gd name="T91" fmla="*/ 79 h 92"/>
                <a:gd name="T92" fmla="*/ 19 w 146"/>
                <a:gd name="T93" fmla="*/ 69 h 92"/>
                <a:gd name="T94" fmla="*/ 14 w 146"/>
                <a:gd name="T95" fmla="*/ 72 h 92"/>
                <a:gd name="T96" fmla="*/ 11 w 146"/>
                <a:gd name="T97" fmla="*/ 71 h 92"/>
                <a:gd name="T98" fmla="*/ 10 w 146"/>
                <a:gd name="T99" fmla="*/ 68 h 92"/>
                <a:gd name="T100" fmla="*/ 21 w 146"/>
                <a:gd name="T101" fmla="*/ 44 h 92"/>
                <a:gd name="T102" fmla="*/ 34 w 146"/>
                <a:gd name="T103" fmla="*/ 24 h 92"/>
                <a:gd name="T104" fmla="*/ 43 w 146"/>
                <a:gd name="T105" fmla="*/ 24 h 92"/>
                <a:gd name="T106" fmla="*/ 41 w 146"/>
                <a:gd name="T107" fmla="*/ 37 h 92"/>
                <a:gd name="T108" fmla="*/ 47 w 146"/>
                <a:gd name="T109" fmla="*/ 57 h 92"/>
                <a:gd name="T110" fmla="*/ 54 w 146"/>
                <a:gd name="T111" fmla="*/ 77 h 92"/>
                <a:gd name="T112" fmla="*/ 60 w 146"/>
                <a:gd name="T113" fmla="*/ 79 h 92"/>
                <a:gd name="T114" fmla="*/ 85 w 146"/>
                <a:gd name="T115" fmla="*/ 71 h 92"/>
                <a:gd name="T116" fmla="*/ 83 w 146"/>
                <a:gd name="T117" fmla="*/ 76 h 92"/>
                <a:gd name="T118" fmla="*/ 81 w 146"/>
                <a:gd name="T119" fmla="*/ 73 h 92"/>
                <a:gd name="T120" fmla="*/ 88 w 146"/>
                <a:gd name="T121" fmla="*/ 75 h 92"/>
                <a:gd name="T122" fmla="*/ 83 w 146"/>
                <a:gd name="T123" fmla="*/ 7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5"/>
                    <a:pt x="93" y="65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19"/>
                    <a:pt x="143" y="19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lnTo>
                    <a:pt x="100" y="73"/>
                  </a:ln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7"/>
                    <a:pt x="132" y="17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3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lnTo>
                    <a:pt x="113" y="20"/>
                  </a:ln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10" y="22"/>
                    <a:pt x="110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4"/>
                    <a:pt x="108" y="34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lnTo>
                    <a:pt x="103" y="36"/>
                  </a:ln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8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lnTo>
                    <a:pt x="49" y="79"/>
                  </a:ln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6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4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4" y="77"/>
                    <a:pt x="84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lnTo>
                    <a:pt x="89" y="77"/>
                  </a:ln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lnTo>
                    <a:pt x="97" y="72"/>
                  </a:lnTo>
                  <a:close/>
                  <a:moveTo>
                    <a:pt x="98" y="74"/>
                  </a:moveTo>
                  <a:cubicBezTo>
                    <a:pt x="98" y="73"/>
                    <a:pt x="98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8" name="Freeform 806"/>
            <p:cNvSpPr>
              <a:spLocks/>
            </p:cNvSpPr>
            <p:nvPr/>
          </p:nvSpPr>
          <p:spPr bwMode="auto">
            <a:xfrm>
              <a:off x="4635500" y="3788411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89" name="Freeform 807"/>
            <p:cNvSpPr>
              <a:spLocks/>
            </p:cNvSpPr>
            <p:nvPr/>
          </p:nvSpPr>
          <p:spPr bwMode="auto">
            <a:xfrm>
              <a:off x="4654550" y="3780473"/>
              <a:ext cx="3175" cy="4762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0" name="Freeform 808"/>
            <p:cNvSpPr>
              <a:spLocks/>
            </p:cNvSpPr>
            <p:nvPr/>
          </p:nvSpPr>
          <p:spPr bwMode="auto">
            <a:xfrm>
              <a:off x="4230688" y="394239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1" name="Rectangle 809"/>
            <p:cNvSpPr>
              <a:spLocks noChangeArrowheads="1"/>
            </p:cNvSpPr>
            <p:nvPr/>
          </p:nvSpPr>
          <p:spPr bwMode="auto">
            <a:xfrm>
              <a:off x="4602163" y="3796348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2" name="Rectangle 810"/>
            <p:cNvSpPr>
              <a:spLocks noChangeArrowheads="1"/>
            </p:cNvSpPr>
            <p:nvPr/>
          </p:nvSpPr>
          <p:spPr bwMode="auto">
            <a:xfrm>
              <a:off x="4657725" y="3785236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3" name="Rectangle 811"/>
            <p:cNvSpPr>
              <a:spLocks noChangeArrowheads="1"/>
            </p:cNvSpPr>
            <p:nvPr/>
          </p:nvSpPr>
          <p:spPr bwMode="auto">
            <a:xfrm>
              <a:off x="4429125" y="3967798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4" name="Freeform 812"/>
            <p:cNvSpPr>
              <a:spLocks/>
            </p:cNvSpPr>
            <p:nvPr/>
          </p:nvSpPr>
          <p:spPr bwMode="auto">
            <a:xfrm>
              <a:off x="4214813" y="3915411"/>
              <a:ext cx="0" cy="7937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5" name="Freeform 813"/>
            <p:cNvSpPr>
              <a:spLocks/>
            </p:cNvSpPr>
            <p:nvPr/>
          </p:nvSpPr>
          <p:spPr bwMode="auto">
            <a:xfrm>
              <a:off x="4673600" y="3777298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6" name="Rectangle 814"/>
            <p:cNvSpPr>
              <a:spLocks noChangeArrowheads="1"/>
            </p:cNvSpPr>
            <p:nvPr/>
          </p:nvSpPr>
          <p:spPr bwMode="auto">
            <a:xfrm>
              <a:off x="4252913" y="3761423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7" name="Freeform 815"/>
            <p:cNvSpPr>
              <a:spLocks/>
            </p:cNvSpPr>
            <p:nvPr/>
          </p:nvSpPr>
          <p:spPr bwMode="auto">
            <a:xfrm>
              <a:off x="4387850" y="3994786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2 h 2"/>
                <a:gd name="T4" fmla="*/ 0 w 3"/>
                <a:gd name="T5" fmla="*/ 2 h 2"/>
                <a:gd name="T6" fmla="*/ 3 w 3"/>
                <a:gd name="T7" fmla="*/ 2 h 2"/>
                <a:gd name="T8" fmla="*/ 3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3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8" name="Freeform 816"/>
            <p:cNvSpPr>
              <a:spLocks/>
            </p:cNvSpPr>
            <p:nvPr/>
          </p:nvSpPr>
          <p:spPr bwMode="auto">
            <a:xfrm>
              <a:off x="4533900" y="39614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99" name="Freeform 817"/>
            <p:cNvSpPr>
              <a:spLocks/>
            </p:cNvSpPr>
            <p:nvPr/>
          </p:nvSpPr>
          <p:spPr bwMode="auto">
            <a:xfrm>
              <a:off x="4429125" y="3705861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0" name="Rectangle 818"/>
            <p:cNvSpPr>
              <a:spLocks noChangeArrowheads="1"/>
            </p:cNvSpPr>
            <p:nvPr/>
          </p:nvSpPr>
          <p:spPr bwMode="auto">
            <a:xfrm>
              <a:off x="4462463" y="3694748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1" name="Rectangle 819"/>
            <p:cNvSpPr>
              <a:spLocks noChangeArrowheads="1"/>
            </p:cNvSpPr>
            <p:nvPr/>
          </p:nvSpPr>
          <p:spPr bwMode="auto">
            <a:xfrm>
              <a:off x="4579938" y="3709036"/>
              <a:ext cx="1588" cy="47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2" name="Freeform 820"/>
            <p:cNvSpPr>
              <a:spLocks/>
            </p:cNvSpPr>
            <p:nvPr/>
          </p:nvSpPr>
          <p:spPr bwMode="auto">
            <a:xfrm>
              <a:off x="4706938" y="3716973"/>
              <a:ext cx="7938" cy="3175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3" name="Freeform 821"/>
            <p:cNvSpPr>
              <a:spLocks/>
            </p:cNvSpPr>
            <p:nvPr/>
          </p:nvSpPr>
          <p:spPr bwMode="auto">
            <a:xfrm>
              <a:off x="4568825" y="3702686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4" name="Rectangle 822"/>
            <p:cNvSpPr>
              <a:spLocks noChangeArrowheads="1"/>
            </p:cNvSpPr>
            <p:nvPr/>
          </p:nvSpPr>
          <p:spPr bwMode="auto">
            <a:xfrm>
              <a:off x="4489450" y="3691573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5" name="Freeform 823"/>
            <p:cNvSpPr>
              <a:spLocks/>
            </p:cNvSpPr>
            <p:nvPr/>
          </p:nvSpPr>
          <p:spPr bwMode="auto">
            <a:xfrm>
              <a:off x="4748213" y="3739198"/>
              <a:ext cx="0" cy="4762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6" name="Rectangle 824"/>
            <p:cNvSpPr>
              <a:spLocks noChangeArrowheads="1"/>
            </p:cNvSpPr>
            <p:nvPr/>
          </p:nvSpPr>
          <p:spPr bwMode="auto">
            <a:xfrm>
              <a:off x="4249738" y="3761423"/>
              <a:ext cx="3175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7" name="Freeform 825"/>
            <p:cNvSpPr>
              <a:spLocks noEditPoints="1"/>
            </p:cNvSpPr>
            <p:nvPr/>
          </p:nvSpPr>
          <p:spPr bwMode="auto">
            <a:xfrm>
              <a:off x="4470400" y="3769361"/>
              <a:ext cx="338138" cy="134937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lnTo>
                    <a:pt x="90" y="10"/>
                  </a:ln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2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lnTo>
                    <a:pt x="55" y="7"/>
                  </a:ln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lnTo>
                    <a:pt x="58" y="7"/>
                  </a:ln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8" name="Freeform 826"/>
            <p:cNvSpPr>
              <a:spLocks/>
            </p:cNvSpPr>
            <p:nvPr/>
          </p:nvSpPr>
          <p:spPr bwMode="auto">
            <a:xfrm>
              <a:off x="4714875" y="37201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09" name="Freeform 827"/>
            <p:cNvSpPr>
              <a:spLocks/>
            </p:cNvSpPr>
            <p:nvPr/>
          </p:nvSpPr>
          <p:spPr bwMode="auto">
            <a:xfrm>
              <a:off x="4244975" y="3956686"/>
              <a:ext cx="476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0" name="Rectangle 828"/>
            <p:cNvSpPr>
              <a:spLocks noChangeArrowheads="1"/>
            </p:cNvSpPr>
            <p:nvPr/>
          </p:nvSpPr>
          <p:spPr bwMode="auto">
            <a:xfrm>
              <a:off x="4519613" y="3874136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1" name="Freeform 829"/>
            <p:cNvSpPr>
              <a:spLocks/>
            </p:cNvSpPr>
            <p:nvPr/>
          </p:nvSpPr>
          <p:spPr bwMode="auto">
            <a:xfrm>
              <a:off x="4725988" y="372808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2" name="Freeform 830"/>
            <p:cNvSpPr>
              <a:spLocks/>
            </p:cNvSpPr>
            <p:nvPr/>
          </p:nvSpPr>
          <p:spPr bwMode="auto">
            <a:xfrm>
              <a:off x="4268788" y="39614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3" name="Freeform 831"/>
            <p:cNvSpPr>
              <a:spLocks/>
            </p:cNvSpPr>
            <p:nvPr/>
          </p:nvSpPr>
          <p:spPr bwMode="auto">
            <a:xfrm>
              <a:off x="4514850" y="38788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4" name="Freeform 832"/>
            <p:cNvSpPr>
              <a:spLocks/>
            </p:cNvSpPr>
            <p:nvPr/>
          </p:nvSpPr>
          <p:spPr bwMode="auto">
            <a:xfrm>
              <a:off x="4414838" y="3672523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5" name="Freeform 833"/>
            <p:cNvSpPr>
              <a:spLocks/>
            </p:cNvSpPr>
            <p:nvPr/>
          </p:nvSpPr>
          <p:spPr bwMode="auto">
            <a:xfrm>
              <a:off x="4445000" y="3697923"/>
              <a:ext cx="6350" cy="476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6" name="Freeform 834"/>
            <p:cNvSpPr>
              <a:spLocks/>
            </p:cNvSpPr>
            <p:nvPr/>
          </p:nvSpPr>
          <p:spPr bwMode="auto">
            <a:xfrm>
              <a:off x="4718050" y="371697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7" name="Freeform 835"/>
            <p:cNvSpPr>
              <a:spLocks/>
            </p:cNvSpPr>
            <p:nvPr/>
          </p:nvSpPr>
          <p:spPr bwMode="auto">
            <a:xfrm>
              <a:off x="4721225" y="3720148"/>
              <a:ext cx="7938" cy="0"/>
            </a:xfrm>
            <a:custGeom>
              <a:avLst/>
              <a:gdLst>
                <a:gd name="T0" fmla="*/ 5 w 5"/>
                <a:gd name="T1" fmla="*/ 3 w 5"/>
                <a:gd name="T2" fmla="*/ 3 w 5"/>
                <a:gd name="T3" fmla="*/ 0 w 5"/>
                <a:gd name="T4" fmla="*/ 3 w 5"/>
                <a:gd name="T5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8" name="Freeform 836"/>
            <p:cNvSpPr>
              <a:spLocks/>
            </p:cNvSpPr>
            <p:nvPr/>
          </p:nvSpPr>
          <p:spPr bwMode="auto">
            <a:xfrm>
              <a:off x="4737100" y="3720148"/>
              <a:ext cx="3175" cy="4762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2 w 2"/>
                <a:gd name="T5" fmla="*/ 0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19" name="Freeform 837"/>
            <p:cNvSpPr>
              <a:spLocks/>
            </p:cNvSpPr>
            <p:nvPr/>
          </p:nvSpPr>
          <p:spPr bwMode="auto">
            <a:xfrm>
              <a:off x="4729163" y="3728086"/>
              <a:ext cx="7938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0" name="Freeform 838"/>
            <p:cNvSpPr>
              <a:spLocks/>
            </p:cNvSpPr>
            <p:nvPr/>
          </p:nvSpPr>
          <p:spPr bwMode="auto">
            <a:xfrm>
              <a:off x="4751388" y="3743961"/>
              <a:ext cx="1111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1" name="Rectangle 839"/>
            <p:cNvSpPr>
              <a:spLocks noChangeArrowheads="1"/>
            </p:cNvSpPr>
            <p:nvPr/>
          </p:nvSpPr>
          <p:spPr bwMode="auto">
            <a:xfrm>
              <a:off x="4591050" y="3791586"/>
              <a:ext cx="1588" cy="47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2" name="Freeform 840"/>
            <p:cNvSpPr>
              <a:spLocks/>
            </p:cNvSpPr>
            <p:nvPr/>
          </p:nvSpPr>
          <p:spPr bwMode="auto">
            <a:xfrm>
              <a:off x="4627563" y="3796348"/>
              <a:ext cx="476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3" name="Freeform 841"/>
            <p:cNvSpPr>
              <a:spLocks/>
            </p:cNvSpPr>
            <p:nvPr/>
          </p:nvSpPr>
          <p:spPr bwMode="auto">
            <a:xfrm>
              <a:off x="4632325" y="3791586"/>
              <a:ext cx="3175" cy="4762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0 w 2"/>
                <a:gd name="T5" fmla="*/ 3 h 3"/>
                <a:gd name="T6" fmla="*/ 0 w 2"/>
                <a:gd name="T7" fmla="*/ 3 h 3"/>
                <a:gd name="T8" fmla="*/ 0 w 2"/>
                <a:gd name="T9" fmla="*/ 3 h 3"/>
                <a:gd name="T10" fmla="*/ 2 w 2"/>
                <a:gd name="T11" fmla="*/ 0 h 3"/>
                <a:gd name="T12" fmla="*/ 0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4" name="Rectangle 842"/>
            <p:cNvSpPr>
              <a:spLocks noChangeArrowheads="1"/>
            </p:cNvSpPr>
            <p:nvPr/>
          </p:nvSpPr>
          <p:spPr bwMode="auto">
            <a:xfrm>
              <a:off x="4797425" y="3796348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5" name="Freeform 843"/>
            <p:cNvSpPr>
              <a:spLocks/>
            </p:cNvSpPr>
            <p:nvPr/>
          </p:nvSpPr>
          <p:spPr bwMode="auto">
            <a:xfrm>
              <a:off x="4552950" y="3807461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6" name="Rectangle 844"/>
            <p:cNvSpPr>
              <a:spLocks noChangeArrowheads="1"/>
            </p:cNvSpPr>
            <p:nvPr/>
          </p:nvSpPr>
          <p:spPr bwMode="auto">
            <a:xfrm>
              <a:off x="4610100" y="3802698"/>
              <a:ext cx="1588" cy="47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7" name="Freeform 845"/>
            <p:cNvSpPr>
              <a:spLocks/>
            </p:cNvSpPr>
            <p:nvPr/>
          </p:nvSpPr>
          <p:spPr bwMode="auto">
            <a:xfrm>
              <a:off x="4208463" y="3832861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8" name="Freeform 846"/>
            <p:cNvSpPr>
              <a:spLocks/>
            </p:cNvSpPr>
            <p:nvPr/>
          </p:nvSpPr>
          <p:spPr bwMode="auto">
            <a:xfrm>
              <a:off x="4208463" y="3832861"/>
              <a:ext cx="0" cy="4762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29" name="Freeform 847"/>
            <p:cNvSpPr>
              <a:spLocks/>
            </p:cNvSpPr>
            <p:nvPr/>
          </p:nvSpPr>
          <p:spPr bwMode="auto">
            <a:xfrm>
              <a:off x="4203700" y="3837623"/>
              <a:ext cx="4763" cy="11112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0" name="Freeform 848"/>
            <p:cNvSpPr>
              <a:spLocks/>
            </p:cNvSpPr>
            <p:nvPr/>
          </p:nvSpPr>
          <p:spPr bwMode="auto">
            <a:xfrm>
              <a:off x="4568825" y="3826511"/>
              <a:ext cx="3175" cy="635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1" name="Freeform 849"/>
            <p:cNvSpPr>
              <a:spLocks/>
            </p:cNvSpPr>
            <p:nvPr/>
          </p:nvSpPr>
          <p:spPr bwMode="auto">
            <a:xfrm>
              <a:off x="4200525" y="3870961"/>
              <a:ext cx="0" cy="22225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2" name="Freeform 850"/>
            <p:cNvSpPr>
              <a:spLocks/>
            </p:cNvSpPr>
            <p:nvPr/>
          </p:nvSpPr>
          <p:spPr bwMode="auto">
            <a:xfrm>
              <a:off x="4489450" y="388207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3" name="Freeform 851"/>
            <p:cNvSpPr>
              <a:spLocks/>
            </p:cNvSpPr>
            <p:nvPr/>
          </p:nvSpPr>
          <p:spPr bwMode="auto">
            <a:xfrm>
              <a:off x="4200525" y="3904298"/>
              <a:ext cx="3175" cy="7937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3 h 5"/>
                <a:gd name="T4" fmla="*/ 0 w 2"/>
                <a:gd name="T5" fmla="*/ 0 h 5"/>
                <a:gd name="T6" fmla="*/ 2 w 2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4" name="Freeform 852"/>
            <p:cNvSpPr>
              <a:spLocks/>
            </p:cNvSpPr>
            <p:nvPr/>
          </p:nvSpPr>
          <p:spPr bwMode="auto">
            <a:xfrm>
              <a:off x="4545013" y="3901123"/>
              <a:ext cx="7938" cy="3175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5" name="Freeform 853"/>
            <p:cNvSpPr>
              <a:spLocks/>
            </p:cNvSpPr>
            <p:nvPr/>
          </p:nvSpPr>
          <p:spPr bwMode="auto">
            <a:xfrm>
              <a:off x="4552950" y="3901123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6" name="Freeform 854"/>
            <p:cNvSpPr>
              <a:spLocks/>
            </p:cNvSpPr>
            <p:nvPr/>
          </p:nvSpPr>
          <p:spPr bwMode="auto">
            <a:xfrm>
              <a:off x="4556125" y="3901123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7" name="Rectangle 855"/>
            <p:cNvSpPr>
              <a:spLocks noChangeArrowheads="1"/>
            </p:cNvSpPr>
            <p:nvPr/>
          </p:nvSpPr>
          <p:spPr bwMode="auto">
            <a:xfrm>
              <a:off x="4568825" y="3901123"/>
              <a:ext cx="1588" cy="3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8" name="Freeform 856"/>
            <p:cNvSpPr>
              <a:spLocks/>
            </p:cNvSpPr>
            <p:nvPr/>
          </p:nvSpPr>
          <p:spPr bwMode="auto">
            <a:xfrm>
              <a:off x="4241800" y="3915411"/>
              <a:ext cx="3175" cy="4762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0 h 3"/>
                <a:gd name="T4" fmla="*/ 0 w 2"/>
                <a:gd name="T5" fmla="*/ 0 h 3"/>
                <a:gd name="T6" fmla="*/ 2 w 2"/>
                <a:gd name="T7" fmla="*/ 3 h 3"/>
                <a:gd name="T8" fmla="*/ 2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39" name="Freeform 857"/>
            <p:cNvSpPr>
              <a:spLocks/>
            </p:cNvSpPr>
            <p:nvPr/>
          </p:nvSpPr>
          <p:spPr bwMode="auto">
            <a:xfrm>
              <a:off x="4203700" y="3920173"/>
              <a:ext cx="19050" cy="36512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0" name="Freeform 858"/>
            <p:cNvSpPr>
              <a:spLocks/>
            </p:cNvSpPr>
            <p:nvPr/>
          </p:nvSpPr>
          <p:spPr bwMode="auto">
            <a:xfrm>
              <a:off x="4572000" y="3904298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1" name="Freeform 859"/>
            <p:cNvSpPr>
              <a:spLocks/>
            </p:cNvSpPr>
            <p:nvPr/>
          </p:nvSpPr>
          <p:spPr bwMode="auto">
            <a:xfrm>
              <a:off x="4575175" y="3909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2" name="Freeform 860"/>
            <p:cNvSpPr>
              <a:spLocks/>
            </p:cNvSpPr>
            <p:nvPr/>
          </p:nvSpPr>
          <p:spPr bwMode="auto">
            <a:xfrm>
              <a:off x="4575175" y="3904298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3" name="Rectangle 861"/>
            <p:cNvSpPr>
              <a:spLocks noChangeArrowheads="1"/>
            </p:cNvSpPr>
            <p:nvPr/>
          </p:nvSpPr>
          <p:spPr bwMode="auto">
            <a:xfrm>
              <a:off x="4244975" y="3923348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4" name="Freeform 862"/>
            <p:cNvSpPr>
              <a:spLocks/>
            </p:cNvSpPr>
            <p:nvPr/>
          </p:nvSpPr>
          <p:spPr bwMode="auto">
            <a:xfrm>
              <a:off x="4541838" y="3909061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5" name="Rectangle 863"/>
            <p:cNvSpPr>
              <a:spLocks noChangeArrowheads="1"/>
            </p:cNvSpPr>
            <p:nvPr/>
          </p:nvSpPr>
          <p:spPr bwMode="auto">
            <a:xfrm>
              <a:off x="4549775" y="3909061"/>
              <a:ext cx="3175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6" name="Freeform 864"/>
            <p:cNvSpPr>
              <a:spLocks/>
            </p:cNvSpPr>
            <p:nvPr/>
          </p:nvSpPr>
          <p:spPr bwMode="auto">
            <a:xfrm>
              <a:off x="4572000" y="3909061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7" name="Freeform 865"/>
            <p:cNvSpPr>
              <a:spLocks/>
            </p:cNvSpPr>
            <p:nvPr/>
          </p:nvSpPr>
          <p:spPr bwMode="auto">
            <a:xfrm>
              <a:off x="4241800" y="3926523"/>
              <a:ext cx="3175" cy="4762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0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8" name="Freeform 866"/>
            <p:cNvSpPr>
              <a:spLocks/>
            </p:cNvSpPr>
            <p:nvPr/>
          </p:nvSpPr>
          <p:spPr bwMode="auto">
            <a:xfrm>
              <a:off x="4256088" y="3931286"/>
              <a:ext cx="4763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49" name="Freeform 867"/>
            <p:cNvSpPr>
              <a:spLocks/>
            </p:cNvSpPr>
            <p:nvPr/>
          </p:nvSpPr>
          <p:spPr bwMode="auto">
            <a:xfrm>
              <a:off x="4583113" y="3920173"/>
              <a:ext cx="3175" cy="317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0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0" name="Freeform 868"/>
            <p:cNvSpPr>
              <a:spLocks/>
            </p:cNvSpPr>
            <p:nvPr/>
          </p:nvSpPr>
          <p:spPr bwMode="auto">
            <a:xfrm>
              <a:off x="4579938" y="3923348"/>
              <a:ext cx="6350" cy="793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1" name="Rectangle 869"/>
            <p:cNvSpPr>
              <a:spLocks noChangeArrowheads="1"/>
            </p:cNvSpPr>
            <p:nvPr/>
          </p:nvSpPr>
          <p:spPr bwMode="auto">
            <a:xfrm>
              <a:off x="4583113" y="3923348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2" name="Freeform 870"/>
            <p:cNvSpPr>
              <a:spLocks/>
            </p:cNvSpPr>
            <p:nvPr/>
          </p:nvSpPr>
          <p:spPr bwMode="auto">
            <a:xfrm>
              <a:off x="4572000" y="3926523"/>
              <a:ext cx="3175" cy="4762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3" name="Freeform 871"/>
            <p:cNvSpPr>
              <a:spLocks/>
            </p:cNvSpPr>
            <p:nvPr/>
          </p:nvSpPr>
          <p:spPr bwMode="auto">
            <a:xfrm>
              <a:off x="4264025" y="3945573"/>
              <a:ext cx="476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4" name="Freeform 872"/>
            <p:cNvSpPr>
              <a:spLocks/>
            </p:cNvSpPr>
            <p:nvPr/>
          </p:nvSpPr>
          <p:spPr bwMode="auto">
            <a:xfrm>
              <a:off x="4275138" y="3964623"/>
              <a:ext cx="4763" cy="0"/>
            </a:xfrm>
            <a:custGeom>
              <a:avLst/>
              <a:gdLst>
                <a:gd name="T0" fmla="*/ 0 w 3"/>
                <a:gd name="T1" fmla="*/ 0 w 3"/>
                <a:gd name="T2" fmla="*/ 3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5" name="Freeform 873"/>
            <p:cNvSpPr>
              <a:spLocks/>
            </p:cNvSpPr>
            <p:nvPr/>
          </p:nvSpPr>
          <p:spPr bwMode="auto">
            <a:xfrm>
              <a:off x="4233863" y="3967798"/>
              <a:ext cx="7938" cy="476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6" name="Freeform 874"/>
            <p:cNvSpPr>
              <a:spLocks/>
            </p:cNvSpPr>
            <p:nvPr/>
          </p:nvSpPr>
          <p:spPr bwMode="auto">
            <a:xfrm>
              <a:off x="4233863" y="3972561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7" name="Freeform 875"/>
            <p:cNvSpPr>
              <a:spLocks/>
            </p:cNvSpPr>
            <p:nvPr/>
          </p:nvSpPr>
          <p:spPr bwMode="auto">
            <a:xfrm>
              <a:off x="4256088" y="3975736"/>
              <a:ext cx="7938" cy="793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8" name="Freeform 876"/>
            <p:cNvSpPr>
              <a:spLocks/>
            </p:cNvSpPr>
            <p:nvPr/>
          </p:nvSpPr>
          <p:spPr bwMode="auto">
            <a:xfrm>
              <a:off x="4264025" y="3983673"/>
              <a:ext cx="476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59" name="Freeform 877"/>
            <p:cNvSpPr>
              <a:spLocks noEditPoints="1"/>
            </p:cNvSpPr>
            <p:nvPr/>
          </p:nvSpPr>
          <p:spPr bwMode="auto">
            <a:xfrm>
              <a:off x="4238625" y="3972561"/>
              <a:ext cx="22225" cy="14287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60" name="Rectangle 878"/>
            <p:cNvSpPr>
              <a:spLocks noChangeArrowheads="1"/>
            </p:cNvSpPr>
            <p:nvPr/>
          </p:nvSpPr>
          <p:spPr bwMode="auto">
            <a:xfrm>
              <a:off x="4268788" y="3983673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61" name="Freeform 879"/>
            <p:cNvSpPr>
              <a:spLocks/>
            </p:cNvSpPr>
            <p:nvPr/>
          </p:nvSpPr>
          <p:spPr bwMode="auto">
            <a:xfrm>
              <a:off x="4264025" y="39836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62" name="Freeform 880"/>
            <p:cNvSpPr>
              <a:spLocks/>
            </p:cNvSpPr>
            <p:nvPr/>
          </p:nvSpPr>
          <p:spPr bwMode="auto">
            <a:xfrm>
              <a:off x="4238625" y="3972561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163" name="Freeform 881"/>
            <p:cNvSpPr>
              <a:spLocks/>
            </p:cNvSpPr>
            <p:nvPr/>
          </p:nvSpPr>
          <p:spPr bwMode="auto">
            <a:xfrm>
              <a:off x="4260850" y="3983673"/>
              <a:ext cx="7938" cy="3175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8676039" y="4243668"/>
            <a:ext cx="2506705" cy="1531475"/>
            <a:chOff x="4639841" y="3861275"/>
            <a:chExt cx="550862" cy="336550"/>
          </a:xfrm>
          <a:solidFill>
            <a:srgbClr val="E8FAFC">
              <a:alpha val="9000"/>
            </a:srgbClr>
          </a:solidFill>
        </p:grpSpPr>
        <p:sp>
          <p:nvSpPr>
            <p:cNvPr id="165" name="Freeform 882"/>
            <p:cNvSpPr>
              <a:spLocks/>
            </p:cNvSpPr>
            <p:nvPr/>
          </p:nvSpPr>
          <p:spPr bwMode="auto">
            <a:xfrm>
              <a:off x="4976391" y="3864450"/>
              <a:ext cx="4763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883"/>
            <p:cNvSpPr>
              <a:spLocks noEditPoints="1"/>
            </p:cNvSpPr>
            <p:nvPr/>
          </p:nvSpPr>
          <p:spPr bwMode="auto">
            <a:xfrm>
              <a:off x="4935116" y="3861275"/>
              <a:ext cx="211138" cy="77787"/>
            </a:xfrm>
            <a:custGeom>
              <a:avLst/>
              <a:gdLst>
                <a:gd name="T0" fmla="*/ 3 w 56"/>
                <a:gd name="T1" fmla="*/ 15 h 21"/>
                <a:gd name="T2" fmla="*/ 6 w 56"/>
                <a:gd name="T3" fmla="*/ 10 h 21"/>
                <a:gd name="T4" fmla="*/ 10 w 56"/>
                <a:gd name="T5" fmla="*/ 11 h 21"/>
                <a:gd name="T6" fmla="*/ 22 w 56"/>
                <a:gd name="T7" fmla="*/ 11 h 21"/>
                <a:gd name="T8" fmla="*/ 11 w 56"/>
                <a:gd name="T9" fmla="*/ 13 h 21"/>
                <a:gd name="T10" fmla="*/ 11 w 56"/>
                <a:gd name="T11" fmla="*/ 14 h 21"/>
                <a:gd name="T12" fmla="*/ 11 w 56"/>
                <a:gd name="T13" fmla="*/ 15 h 21"/>
                <a:gd name="T14" fmla="*/ 15 w 56"/>
                <a:gd name="T15" fmla="*/ 20 h 21"/>
                <a:gd name="T16" fmla="*/ 20 w 56"/>
                <a:gd name="T17" fmla="*/ 20 h 21"/>
                <a:gd name="T18" fmla="*/ 32 w 56"/>
                <a:gd name="T19" fmla="*/ 15 h 21"/>
                <a:gd name="T20" fmla="*/ 56 w 56"/>
                <a:gd name="T21" fmla="*/ 8 h 21"/>
                <a:gd name="T22" fmla="*/ 50 w 56"/>
                <a:gd name="T23" fmla="*/ 7 h 21"/>
                <a:gd name="T24" fmla="*/ 34 w 56"/>
                <a:gd name="T25" fmla="*/ 10 h 21"/>
                <a:gd name="T26" fmla="*/ 25 w 56"/>
                <a:gd name="T27" fmla="*/ 13 h 21"/>
                <a:gd name="T28" fmla="*/ 24 w 56"/>
                <a:gd name="T29" fmla="*/ 7 h 21"/>
                <a:gd name="T30" fmla="*/ 24 w 56"/>
                <a:gd name="T31" fmla="*/ 4 h 21"/>
                <a:gd name="T32" fmla="*/ 17 w 56"/>
                <a:gd name="T33" fmla="*/ 0 h 21"/>
                <a:gd name="T34" fmla="*/ 14 w 56"/>
                <a:gd name="T35" fmla="*/ 0 h 21"/>
                <a:gd name="T36" fmla="*/ 16 w 56"/>
                <a:gd name="T37" fmla="*/ 0 h 21"/>
                <a:gd name="T38" fmla="*/ 21 w 56"/>
                <a:gd name="T39" fmla="*/ 3 h 21"/>
                <a:gd name="T40" fmla="*/ 8 w 56"/>
                <a:gd name="T41" fmla="*/ 7 h 21"/>
                <a:gd name="T42" fmla="*/ 1 w 56"/>
                <a:gd name="T43" fmla="*/ 11 h 21"/>
                <a:gd name="T44" fmla="*/ 1 w 56"/>
                <a:gd name="T45" fmla="*/ 15 h 21"/>
                <a:gd name="T46" fmla="*/ 29 w 56"/>
                <a:gd name="T47" fmla="*/ 14 h 21"/>
                <a:gd name="T48" fmla="*/ 43 w 56"/>
                <a:gd name="T49" fmla="*/ 8 h 21"/>
                <a:gd name="T50" fmla="*/ 43 w 56"/>
                <a:gd name="T51" fmla="*/ 8 h 21"/>
                <a:gd name="T52" fmla="*/ 27 w 56"/>
                <a:gd name="T53" fmla="*/ 16 h 21"/>
                <a:gd name="T54" fmla="*/ 12 w 56"/>
                <a:gd name="T55" fmla="*/ 4 h 21"/>
                <a:gd name="T56" fmla="*/ 19 w 56"/>
                <a:gd name="T57" fmla="*/ 4 h 21"/>
                <a:gd name="T58" fmla="*/ 19 w 56"/>
                <a:gd name="T59" fmla="*/ 4 h 21"/>
                <a:gd name="T60" fmla="*/ 9 w 56"/>
                <a:gd name="T61" fmla="*/ 8 h 21"/>
                <a:gd name="T62" fmla="*/ 2 w 56"/>
                <a:gd name="T63" fmla="*/ 9 h 21"/>
                <a:gd name="T64" fmla="*/ 8 w 56"/>
                <a:gd name="T65" fmla="*/ 7 h 21"/>
                <a:gd name="T66" fmla="*/ 2 w 56"/>
                <a:gd name="T6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6" h="21">
                  <a:moveTo>
                    <a:pt x="2" y="17"/>
                  </a:moveTo>
                  <a:cubicBezTo>
                    <a:pt x="3" y="16"/>
                    <a:pt x="3" y="15"/>
                    <a:pt x="3" y="15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4" y="12"/>
                    <a:pt x="4" y="10"/>
                    <a:pt x="6" y="10"/>
                  </a:cubicBezTo>
                  <a:cubicBezTo>
                    <a:pt x="6" y="10"/>
                    <a:pt x="8" y="10"/>
                    <a:pt x="8" y="11"/>
                  </a:cubicBezTo>
                  <a:cubicBezTo>
                    <a:pt x="8" y="12"/>
                    <a:pt x="9" y="11"/>
                    <a:pt x="10" y="11"/>
                  </a:cubicBezTo>
                  <a:cubicBezTo>
                    <a:pt x="11" y="9"/>
                    <a:pt x="13" y="7"/>
                    <a:pt x="16" y="7"/>
                  </a:cubicBezTo>
                  <a:cubicBezTo>
                    <a:pt x="18" y="8"/>
                    <a:pt x="21" y="7"/>
                    <a:pt x="22" y="11"/>
                  </a:cubicBezTo>
                  <a:cubicBezTo>
                    <a:pt x="22" y="12"/>
                    <a:pt x="19" y="12"/>
                    <a:pt x="19" y="14"/>
                  </a:cubicBezTo>
                  <a:cubicBezTo>
                    <a:pt x="16" y="16"/>
                    <a:pt x="14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4" y="16"/>
                    <a:pt x="13" y="19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19"/>
                    <a:pt x="17" y="21"/>
                    <a:pt x="18" y="20"/>
                  </a:cubicBezTo>
                  <a:cubicBezTo>
                    <a:pt x="18" y="20"/>
                    <a:pt x="20" y="21"/>
                    <a:pt x="20" y="20"/>
                  </a:cubicBezTo>
                  <a:cubicBezTo>
                    <a:pt x="20" y="18"/>
                    <a:pt x="22" y="19"/>
                    <a:pt x="23" y="19"/>
                  </a:cubicBezTo>
                  <a:cubicBezTo>
                    <a:pt x="27" y="18"/>
                    <a:pt x="30" y="16"/>
                    <a:pt x="32" y="15"/>
                  </a:cubicBezTo>
                  <a:cubicBezTo>
                    <a:pt x="35" y="9"/>
                    <a:pt x="44" y="9"/>
                    <a:pt x="49" y="9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2" y="7"/>
                    <a:pt x="48" y="8"/>
                    <a:pt x="45" y="8"/>
                  </a:cubicBezTo>
                  <a:cubicBezTo>
                    <a:pt x="46" y="7"/>
                    <a:pt x="48" y="8"/>
                    <a:pt x="50" y="7"/>
                  </a:cubicBezTo>
                  <a:cubicBezTo>
                    <a:pt x="45" y="8"/>
                    <a:pt x="40" y="6"/>
                    <a:pt x="34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2" y="11"/>
                    <a:pt x="30" y="12"/>
                    <a:pt x="28" y="14"/>
                  </a:cubicBezTo>
                  <a:cubicBezTo>
                    <a:pt x="27" y="14"/>
                    <a:pt x="26" y="16"/>
                    <a:pt x="25" y="13"/>
                  </a:cubicBezTo>
                  <a:cubicBezTo>
                    <a:pt x="26" y="12"/>
                    <a:pt x="25" y="10"/>
                    <a:pt x="25" y="8"/>
                  </a:cubicBezTo>
                  <a:cubicBezTo>
                    <a:pt x="24" y="8"/>
                    <a:pt x="24" y="8"/>
                    <a:pt x="24" y="7"/>
                  </a:cubicBezTo>
                  <a:cubicBezTo>
                    <a:pt x="24" y="6"/>
                    <a:pt x="24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9" y="0"/>
                    <a:pt x="17" y="0"/>
                  </a:cubicBezTo>
                  <a:cubicBezTo>
                    <a:pt x="16" y="0"/>
                    <a:pt x="14" y="0"/>
                    <a:pt x="12" y="1"/>
                  </a:cubicBezTo>
                  <a:cubicBezTo>
                    <a:pt x="13" y="1"/>
                    <a:pt x="14" y="1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1"/>
                    <a:pt x="19" y="1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18" y="2"/>
                    <a:pt x="16" y="1"/>
                  </a:cubicBezTo>
                  <a:cubicBezTo>
                    <a:pt x="12" y="1"/>
                    <a:pt x="10" y="4"/>
                    <a:pt x="8" y="7"/>
                  </a:cubicBezTo>
                  <a:cubicBezTo>
                    <a:pt x="6" y="7"/>
                    <a:pt x="3" y="6"/>
                    <a:pt x="2" y="8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6"/>
                    <a:pt x="1" y="17"/>
                    <a:pt x="2" y="17"/>
                  </a:cubicBezTo>
                  <a:close/>
                  <a:moveTo>
                    <a:pt x="29" y="14"/>
                  </a:moveTo>
                  <a:cubicBezTo>
                    <a:pt x="32" y="12"/>
                    <a:pt x="34" y="9"/>
                    <a:pt x="37" y="8"/>
                  </a:cubicBezTo>
                  <a:cubicBezTo>
                    <a:pt x="39" y="8"/>
                    <a:pt x="41" y="8"/>
                    <a:pt x="43" y="8"/>
                  </a:cubicBezTo>
                  <a:cubicBezTo>
                    <a:pt x="43" y="8"/>
                    <a:pt x="44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38" y="9"/>
                    <a:pt x="33" y="11"/>
                    <a:pt x="30" y="14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4"/>
                    <a:pt x="28" y="15"/>
                    <a:pt x="29" y="14"/>
                  </a:cubicBezTo>
                  <a:close/>
                  <a:moveTo>
                    <a:pt x="12" y="4"/>
                  </a:moveTo>
                  <a:cubicBezTo>
                    <a:pt x="13" y="4"/>
                    <a:pt x="14" y="2"/>
                    <a:pt x="16" y="3"/>
                  </a:cubicBezTo>
                  <a:cubicBezTo>
                    <a:pt x="17" y="3"/>
                    <a:pt x="18" y="4"/>
                    <a:pt x="19" y="4"/>
                  </a:cubicBezTo>
                  <a:cubicBezTo>
                    <a:pt x="19" y="4"/>
                    <a:pt x="20" y="4"/>
                    <a:pt x="20" y="5"/>
                  </a:cubicBezTo>
                  <a:cubicBezTo>
                    <a:pt x="20" y="5"/>
                    <a:pt x="19" y="4"/>
                    <a:pt x="19" y="4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1" y="6"/>
                    <a:pt x="9" y="6"/>
                    <a:pt x="9" y="8"/>
                  </a:cubicBezTo>
                  <a:cubicBezTo>
                    <a:pt x="9" y="6"/>
                    <a:pt x="11" y="5"/>
                    <a:pt x="12" y="4"/>
                  </a:cubicBezTo>
                  <a:close/>
                  <a:moveTo>
                    <a:pt x="2" y="9"/>
                  </a:moveTo>
                  <a:cubicBezTo>
                    <a:pt x="3" y="8"/>
                    <a:pt x="3" y="8"/>
                    <a:pt x="4" y="7"/>
                  </a:cubicBezTo>
                  <a:cubicBezTo>
                    <a:pt x="5" y="8"/>
                    <a:pt x="7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9"/>
                    <a:pt x="3" y="7"/>
                    <a:pt x="2" y="10"/>
                  </a:cubicBezTo>
                  <a:cubicBezTo>
                    <a:pt x="1" y="10"/>
                    <a:pt x="2" y="9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884"/>
            <p:cNvSpPr>
              <a:spLocks/>
            </p:cNvSpPr>
            <p:nvPr/>
          </p:nvSpPr>
          <p:spPr bwMode="auto">
            <a:xfrm>
              <a:off x="5014491" y="3861275"/>
              <a:ext cx="7938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885"/>
            <p:cNvSpPr>
              <a:spLocks/>
            </p:cNvSpPr>
            <p:nvPr/>
          </p:nvSpPr>
          <p:spPr bwMode="auto">
            <a:xfrm>
              <a:off x="5022428" y="3872388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886"/>
            <p:cNvSpPr>
              <a:spLocks/>
            </p:cNvSpPr>
            <p:nvPr/>
          </p:nvSpPr>
          <p:spPr bwMode="auto">
            <a:xfrm>
              <a:off x="5152603" y="3924775"/>
              <a:ext cx="4763" cy="0"/>
            </a:xfrm>
            <a:custGeom>
              <a:avLst/>
              <a:gdLst>
                <a:gd name="T0" fmla="*/ 0 w 3"/>
                <a:gd name="T1" fmla="*/ 0 w 3"/>
                <a:gd name="T2" fmla="*/ 3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887"/>
            <p:cNvSpPr>
              <a:spLocks noEditPoints="1"/>
            </p:cNvSpPr>
            <p:nvPr/>
          </p:nvSpPr>
          <p:spPr bwMode="auto">
            <a:xfrm>
              <a:off x="4882728" y="3908900"/>
              <a:ext cx="307975" cy="90487"/>
            </a:xfrm>
            <a:custGeom>
              <a:avLst/>
              <a:gdLst>
                <a:gd name="T0" fmla="*/ 78 w 82"/>
                <a:gd name="T1" fmla="*/ 5 h 24"/>
                <a:gd name="T2" fmla="*/ 75 w 82"/>
                <a:gd name="T3" fmla="*/ 4 h 24"/>
                <a:gd name="T4" fmla="*/ 72 w 82"/>
                <a:gd name="T5" fmla="*/ 4 h 24"/>
                <a:gd name="T6" fmla="*/ 77 w 82"/>
                <a:gd name="T7" fmla="*/ 3 h 24"/>
                <a:gd name="T8" fmla="*/ 51 w 82"/>
                <a:gd name="T9" fmla="*/ 5 h 24"/>
                <a:gd name="T10" fmla="*/ 35 w 82"/>
                <a:gd name="T11" fmla="*/ 16 h 24"/>
                <a:gd name="T12" fmla="*/ 34 w 82"/>
                <a:gd name="T13" fmla="*/ 18 h 24"/>
                <a:gd name="T14" fmla="*/ 24 w 82"/>
                <a:gd name="T15" fmla="*/ 14 h 24"/>
                <a:gd name="T16" fmla="*/ 22 w 82"/>
                <a:gd name="T17" fmla="*/ 13 h 24"/>
                <a:gd name="T18" fmla="*/ 17 w 82"/>
                <a:gd name="T19" fmla="*/ 8 h 24"/>
                <a:gd name="T20" fmla="*/ 17 w 82"/>
                <a:gd name="T21" fmla="*/ 12 h 24"/>
                <a:gd name="T22" fmla="*/ 10 w 82"/>
                <a:gd name="T23" fmla="*/ 15 h 24"/>
                <a:gd name="T24" fmla="*/ 16 w 82"/>
                <a:gd name="T25" fmla="*/ 6 h 24"/>
                <a:gd name="T26" fmla="*/ 15 w 82"/>
                <a:gd name="T27" fmla="*/ 5 h 24"/>
                <a:gd name="T28" fmla="*/ 13 w 82"/>
                <a:gd name="T29" fmla="*/ 3 h 24"/>
                <a:gd name="T30" fmla="*/ 12 w 82"/>
                <a:gd name="T31" fmla="*/ 1 h 24"/>
                <a:gd name="T32" fmla="*/ 2 w 82"/>
                <a:gd name="T33" fmla="*/ 16 h 24"/>
                <a:gd name="T34" fmla="*/ 2 w 82"/>
                <a:gd name="T35" fmla="*/ 15 h 24"/>
                <a:gd name="T36" fmla="*/ 1 w 82"/>
                <a:gd name="T37" fmla="*/ 14 h 24"/>
                <a:gd name="T38" fmla="*/ 17 w 82"/>
                <a:gd name="T39" fmla="*/ 20 h 24"/>
                <a:gd name="T40" fmla="*/ 23 w 82"/>
                <a:gd name="T41" fmla="*/ 19 h 24"/>
                <a:gd name="T42" fmla="*/ 31 w 82"/>
                <a:gd name="T43" fmla="*/ 23 h 24"/>
                <a:gd name="T44" fmla="*/ 41 w 82"/>
                <a:gd name="T45" fmla="*/ 22 h 24"/>
                <a:gd name="T46" fmla="*/ 82 w 82"/>
                <a:gd name="T47" fmla="*/ 6 h 24"/>
                <a:gd name="T48" fmla="*/ 77 w 82"/>
                <a:gd name="T49" fmla="*/ 6 h 24"/>
                <a:gd name="T50" fmla="*/ 5 w 82"/>
                <a:gd name="T51" fmla="*/ 15 h 24"/>
                <a:gd name="T52" fmla="*/ 6 w 82"/>
                <a:gd name="T53" fmla="*/ 6 h 24"/>
                <a:gd name="T54" fmla="*/ 50 w 82"/>
                <a:gd name="T55" fmla="*/ 8 h 24"/>
                <a:gd name="T56" fmla="*/ 50 w 82"/>
                <a:gd name="T57" fmla="*/ 8 h 24"/>
                <a:gd name="T58" fmla="*/ 71 w 82"/>
                <a:gd name="T59" fmla="*/ 4 h 24"/>
                <a:gd name="T60" fmla="*/ 71 w 82"/>
                <a:gd name="T61" fmla="*/ 3 h 24"/>
                <a:gd name="T62" fmla="*/ 71 w 82"/>
                <a:gd name="T63" fmla="*/ 4 h 24"/>
                <a:gd name="T64" fmla="*/ 71 w 82"/>
                <a:gd name="T6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2" h="24">
                  <a:moveTo>
                    <a:pt x="77" y="6"/>
                  </a:moveTo>
                  <a:cubicBezTo>
                    <a:pt x="78" y="5"/>
                    <a:pt x="78" y="5"/>
                    <a:pt x="78" y="5"/>
                  </a:cubicBezTo>
                  <a:cubicBezTo>
                    <a:pt x="77" y="5"/>
                    <a:pt x="76" y="5"/>
                    <a:pt x="75" y="5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4" y="4"/>
                    <a:pt x="73" y="4"/>
                    <a:pt x="73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3" y="3"/>
                    <a:pt x="75" y="3"/>
                    <a:pt x="77" y="3"/>
                  </a:cubicBezTo>
                  <a:cubicBezTo>
                    <a:pt x="78" y="2"/>
                    <a:pt x="76" y="1"/>
                    <a:pt x="75" y="1"/>
                  </a:cubicBezTo>
                  <a:cubicBezTo>
                    <a:pt x="67" y="1"/>
                    <a:pt x="58" y="1"/>
                    <a:pt x="51" y="5"/>
                  </a:cubicBezTo>
                  <a:cubicBezTo>
                    <a:pt x="49" y="6"/>
                    <a:pt x="48" y="8"/>
                    <a:pt x="46" y="9"/>
                  </a:cubicBezTo>
                  <a:cubicBezTo>
                    <a:pt x="43" y="12"/>
                    <a:pt x="40" y="15"/>
                    <a:pt x="35" y="16"/>
                  </a:cubicBezTo>
                  <a:cubicBezTo>
                    <a:pt x="34" y="18"/>
                    <a:pt x="32" y="17"/>
                    <a:pt x="31" y="18"/>
                  </a:cubicBezTo>
                  <a:cubicBezTo>
                    <a:pt x="32" y="18"/>
                    <a:pt x="33" y="17"/>
                    <a:pt x="34" y="18"/>
                  </a:cubicBezTo>
                  <a:cubicBezTo>
                    <a:pt x="32" y="19"/>
                    <a:pt x="30" y="17"/>
                    <a:pt x="27" y="18"/>
                  </a:cubicBezTo>
                  <a:cubicBezTo>
                    <a:pt x="26" y="17"/>
                    <a:pt x="23" y="17"/>
                    <a:pt x="24" y="14"/>
                  </a:cubicBezTo>
                  <a:cubicBezTo>
                    <a:pt x="23" y="14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2" y="13"/>
                    <a:pt x="21" y="12"/>
                  </a:cubicBezTo>
                  <a:cubicBezTo>
                    <a:pt x="19" y="12"/>
                    <a:pt x="19" y="9"/>
                    <a:pt x="17" y="8"/>
                  </a:cubicBezTo>
                  <a:cubicBezTo>
                    <a:pt x="17" y="9"/>
                    <a:pt x="18" y="11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4"/>
                    <a:pt x="14" y="15"/>
                    <a:pt x="13" y="16"/>
                  </a:cubicBezTo>
                  <a:cubicBezTo>
                    <a:pt x="11" y="18"/>
                    <a:pt x="11" y="15"/>
                    <a:pt x="10" y="15"/>
                  </a:cubicBezTo>
                  <a:cubicBezTo>
                    <a:pt x="10" y="12"/>
                    <a:pt x="10" y="7"/>
                    <a:pt x="14" y="6"/>
                  </a:cubicBezTo>
                  <a:cubicBezTo>
                    <a:pt x="15" y="6"/>
                    <a:pt x="15" y="5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5"/>
                    <a:pt x="14" y="2"/>
                    <a:pt x="13" y="3"/>
                  </a:cubicBezTo>
                  <a:cubicBezTo>
                    <a:pt x="12" y="2"/>
                    <a:pt x="13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3" y="2"/>
                    <a:pt x="4" y="10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3"/>
                    <a:pt x="1" y="12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0" y="16"/>
                    <a:pt x="2" y="16"/>
                    <a:pt x="3" y="17"/>
                  </a:cubicBezTo>
                  <a:cubicBezTo>
                    <a:pt x="7" y="20"/>
                    <a:pt x="13" y="22"/>
                    <a:pt x="17" y="20"/>
                  </a:cubicBezTo>
                  <a:cubicBezTo>
                    <a:pt x="19" y="19"/>
                    <a:pt x="21" y="18"/>
                    <a:pt x="22" y="17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4" y="19"/>
                    <a:pt x="24" y="19"/>
                    <a:pt x="24" y="20"/>
                  </a:cubicBezTo>
                  <a:cubicBezTo>
                    <a:pt x="27" y="20"/>
                    <a:pt x="28" y="23"/>
                    <a:pt x="31" y="23"/>
                  </a:cubicBezTo>
                  <a:cubicBezTo>
                    <a:pt x="33" y="24"/>
                    <a:pt x="34" y="23"/>
                    <a:pt x="36" y="24"/>
                  </a:cubicBezTo>
                  <a:cubicBezTo>
                    <a:pt x="38" y="24"/>
                    <a:pt x="39" y="22"/>
                    <a:pt x="41" y="22"/>
                  </a:cubicBezTo>
                  <a:cubicBezTo>
                    <a:pt x="46" y="18"/>
                    <a:pt x="49" y="14"/>
                    <a:pt x="53" y="10"/>
                  </a:cubicBezTo>
                  <a:cubicBezTo>
                    <a:pt x="63" y="7"/>
                    <a:pt x="73" y="8"/>
                    <a:pt x="82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79" y="6"/>
                    <a:pt x="78" y="6"/>
                    <a:pt x="77" y="6"/>
                  </a:cubicBezTo>
                  <a:close/>
                  <a:moveTo>
                    <a:pt x="5" y="14"/>
                  </a:moveTo>
                  <a:cubicBezTo>
                    <a:pt x="4" y="14"/>
                    <a:pt x="5" y="14"/>
                    <a:pt x="5" y="15"/>
                  </a:cubicBezTo>
                  <a:cubicBezTo>
                    <a:pt x="4" y="13"/>
                    <a:pt x="5" y="11"/>
                    <a:pt x="5" y="10"/>
                  </a:cubicBezTo>
                  <a:cubicBezTo>
                    <a:pt x="5" y="9"/>
                    <a:pt x="6" y="7"/>
                    <a:pt x="6" y="6"/>
                  </a:cubicBezTo>
                  <a:cubicBezTo>
                    <a:pt x="6" y="9"/>
                    <a:pt x="5" y="12"/>
                    <a:pt x="5" y="14"/>
                  </a:cubicBezTo>
                  <a:close/>
                  <a:moveTo>
                    <a:pt x="50" y="8"/>
                  </a:moveTo>
                  <a:cubicBezTo>
                    <a:pt x="50" y="8"/>
                    <a:pt x="50" y="7"/>
                    <a:pt x="51" y="7"/>
                  </a:cubicBezTo>
                  <a:cubicBezTo>
                    <a:pt x="51" y="7"/>
                    <a:pt x="50" y="8"/>
                    <a:pt x="50" y="8"/>
                  </a:cubicBezTo>
                  <a:close/>
                  <a:moveTo>
                    <a:pt x="71" y="4"/>
                  </a:moveTo>
                  <a:cubicBezTo>
                    <a:pt x="71" y="4"/>
                    <a:pt x="71" y="4"/>
                    <a:pt x="71" y="4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2" y="4"/>
                    <a:pt x="72" y="4"/>
                    <a:pt x="72" y="4"/>
                  </a:cubicBezTo>
                  <a:lnTo>
                    <a:pt x="7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888"/>
            <p:cNvSpPr>
              <a:spLocks/>
            </p:cNvSpPr>
            <p:nvPr/>
          </p:nvSpPr>
          <p:spPr bwMode="auto">
            <a:xfrm>
              <a:off x="5163716" y="3924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889"/>
            <p:cNvSpPr>
              <a:spLocks/>
            </p:cNvSpPr>
            <p:nvPr/>
          </p:nvSpPr>
          <p:spPr bwMode="auto">
            <a:xfrm>
              <a:off x="5157366" y="3920013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Rectangle 890"/>
            <p:cNvSpPr>
              <a:spLocks noChangeArrowheads="1"/>
            </p:cNvSpPr>
            <p:nvPr/>
          </p:nvSpPr>
          <p:spPr bwMode="auto">
            <a:xfrm>
              <a:off x="5070053" y="4096225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891"/>
            <p:cNvSpPr>
              <a:spLocks/>
            </p:cNvSpPr>
            <p:nvPr/>
          </p:nvSpPr>
          <p:spPr bwMode="auto">
            <a:xfrm>
              <a:off x="5074816" y="4089875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892"/>
            <p:cNvSpPr>
              <a:spLocks/>
            </p:cNvSpPr>
            <p:nvPr/>
          </p:nvSpPr>
          <p:spPr bwMode="auto">
            <a:xfrm>
              <a:off x="5146253" y="4021613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893"/>
            <p:cNvSpPr>
              <a:spLocks/>
            </p:cNvSpPr>
            <p:nvPr/>
          </p:nvSpPr>
          <p:spPr bwMode="auto">
            <a:xfrm>
              <a:off x="5066878" y="4093050"/>
              <a:ext cx="3175" cy="7937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Line 894"/>
            <p:cNvSpPr>
              <a:spLocks noChangeShapeType="1"/>
            </p:cNvSpPr>
            <p:nvPr/>
          </p:nvSpPr>
          <p:spPr bwMode="auto">
            <a:xfrm>
              <a:off x="5130378" y="4032725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Line 895"/>
            <p:cNvSpPr>
              <a:spLocks noChangeShapeType="1"/>
            </p:cNvSpPr>
            <p:nvPr/>
          </p:nvSpPr>
          <p:spPr bwMode="auto">
            <a:xfrm>
              <a:off x="5130378" y="4032725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896"/>
            <p:cNvSpPr>
              <a:spLocks/>
            </p:cNvSpPr>
            <p:nvPr/>
          </p:nvSpPr>
          <p:spPr bwMode="auto">
            <a:xfrm>
              <a:off x="5149428" y="4040663"/>
              <a:ext cx="11113" cy="3175"/>
            </a:xfrm>
            <a:custGeom>
              <a:avLst/>
              <a:gdLst>
                <a:gd name="T0" fmla="*/ 1 w 3"/>
                <a:gd name="T1" fmla="*/ 1 h 1"/>
                <a:gd name="T2" fmla="*/ 3 w 3"/>
                <a:gd name="T3" fmla="*/ 0 h 1"/>
                <a:gd name="T4" fmla="*/ 0 w 3"/>
                <a:gd name="T5" fmla="*/ 1 h 1"/>
                <a:gd name="T6" fmla="*/ 1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2" y="1"/>
                    <a:pt x="2" y="1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Rectangle 897"/>
            <p:cNvSpPr>
              <a:spLocks noChangeArrowheads="1"/>
            </p:cNvSpPr>
            <p:nvPr/>
          </p:nvSpPr>
          <p:spPr bwMode="auto">
            <a:xfrm>
              <a:off x="5111328" y="4067650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Rectangle 898"/>
            <p:cNvSpPr>
              <a:spLocks noChangeArrowheads="1"/>
            </p:cNvSpPr>
            <p:nvPr/>
          </p:nvSpPr>
          <p:spPr bwMode="auto">
            <a:xfrm>
              <a:off x="4646191" y="4093050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899"/>
            <p:cNvSpPr>
              <a:spLocks/>
            </p:cNvSpPr>
            <p:nvPr/>
          </p:nvSpPr>
          <p:spPr bwMode="auto">
            <a:xfrm>
              <a:off x="5152603" y="4051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900"/>
            <p:cNvSpPr>
              <a:spLocks/>
            </p:cNvSpPr>
            <p:nvPr/>
          </p:nvSpPr>
          <p:spPr bwMode="auto">
            <a:xfrm>
              <a:off x="5119266" y="4037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901"/>
            <p:cNvSpPr>
              <a:spLocks/>
            </p:cNvSpPr>
            <p:nvPr/>
          </p:nvSpPr>
          <p:spPr bwMode="auto">
            <a:xfrm>
              <a:off x="5149428" y="4043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902"/>
            <p:cNvSpPr>
              <a:spLocks/>
            </p:cNvSpPr>
            <p:nvPr/>
          </p:nvSpPr>
          <p:spPr bwMode="auto">
            <a:xfrm>
              <a:off x="5122441" y="4029550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903"/>
            <p:cNvSpPr>
              <a:spLocks/>
            </p:cNvSpPr>
            <p:nvPr/>
          </p:nvSpPr>
          <p:spPr bwMode="auto">
            <a:xfrm>
              <a:off x="5111328" y="4026375"/>
              <a:ext cx="4763" cy="317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904"/>
            <p:cNvSpPr>
              <a:spLocks/>
            </p:cNvSpPr>
            <p:nvPr/>
          </p:nvSpPr>
          <p:spPr bwMode="auto">
            <a:xfrm>
              <a:off x="5116091" y="4021613"/>
              <a:ext cx="6350" cy="476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Line 905"/>
            <p:cNvSpPr>
              <a:spLocks noChangeShapeType="1"/>
            </p:cNvSpPr>
            <p:nvPr/>
          </p:nvSpPr>
          <p:spPr bwMode="auto">
            <a:xfrm>
              <a:off x="5100216" y="399621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Line 906"/>
            <p:cNvSpPr>
              <a:spLocks noChangeShapeType="1"/>
            </p:cNvSpPr>
            <p:nvPr/>
          </p:nvSpPr>
          <p:spPr bwMode="auto">
            <a:xfrm>
              <a:off x="5100216" y="399621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907"/>
            <p:cNvSpPr>
              <a:spLocks/>
            </p:cNvSpPr>
            <p:nvPr/>
          </p:nvSpPr>
          <p:spPr bwMode="auto">
            <a:xfrm>
              <a:off x="5149428" y="40184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908"/>
            <p:cNvSpPr>
              <a:spLocks/>
            </p:cNvSpPr>
            <p:nvPr/>
          </p:nvSpPr>
          <p:spPr bwMode="auto">
            <a:xfrm>
              <a:off x="5127203" y="40327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909"/>
            <p:cNvSpPr>
              <a:spLocks/>
            </p:cNvSpPr>
            <p:nvPr/>
          </p:nvSpPr>
          <p:spPr bwMode="auto">
            <a:xfrm>
              <a:off x="4852566" y="4074000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Rectangle 910"/>
            <p:cNvSpPr>
              <a:spLocks noChangeArrowheads="1"/>
            </p:cNvSpPr>
            <p:nvPr/>
          </p:nvSpPr>
          <p:spPr bwMode="auto">
            <a:xfrm>
              <a:off x="4890666" y="4054950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Rectangle 911"/>
            <p:cNvSpPr>
              <a:spLocks noChangeArrowheads="1"/>
            </p:cNvSpPr>
            <p:nvPr/>
          </p:nvSpPr>
          <p:spPr bwMode="auto">
            <a:xfrm>
              <a:off x="4827166" y="3988275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Rectangle 912"/>
            <p:cNvSpPr>
              <a:spLocks noChangeArrowheads="1"/>
            </p:cNvSpPr>
            <p:nvPr/>
          </p:nvSpPr>
          <p:spPr bwMode="auto">
            <a:xfrm>
              <a:off x="4890666" y="4054950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913"/>
            <p:cNvSpPr>
              <a:spLocks/>
            </p:cNvSpPr>
            <p:nvPr/>
          </p:nvSpPr>
          <p:spPr bwMode="auto">
            <a:xfrm>
              <a:off x="5104978" y="399145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914"/>
            <p:cNvSpPr>
              <a:spLocks/>
            </p:cNvSpPr>
            <p:nvPr/>
          </p:nvSpPr>
          <p:spPr bwMode="auto">
            <a:xfrm>
              <a:off x="5108153" y="4040663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915"/>
            <p:cNvSpPr>
              <a:spLocks/>
            </p:cNvSpPr>
            <p:nvPr/>
          </p:nvSpPr>
          <p:spPr bwMode="auto">
            <a:xfrm>
              <a:off x="5149428" y="4054950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916"/>
            <p:cNvSpPr>
              <a:spLocks noEditPoints="1"/>
            </p:cNvSpPr>
            <p:nvPr/>
          </p:nvSpPr>
          <p:spPr bwMode="auto">
            <a:xfrm>
              <a:off x="4639841" y="3969225"/>
              <a:ext cx="531813" cy="228600"/>
            </a:xfrm>
            <a:custGeom>
              <a:avLst/>
              <a:gdLst>
                <a:gd name="T0" fmla="*/ 133 w 142"/>
                <a:gd name="T1" fmla="*/ 19 h 61"/>
                <a:gd name="T2" fmla="*/ 124 w 142"/>
                <a:gd name="T3" fmla="*/ 20 h 61"/>
                <a:gd name="T4" fmla="*/ 128 w 142"/>
                <a:gd name="T5" fmla="*/ 17 h 61"/>
                <a:gd name="T6" fmla="*/ 130 w 142"/>
                <a:gd name="T7" fmla="*/ 16 h 61"/>
                <a:gd name="T8" fmla="*/ 137 w 142"/>
                <a:gd name="T9" fmla="*/ 17 h 61"/>
                <a:gd name="T10" fmla="*/ 136 w 142"/>
                <a:gd name="T11" fmla="*/ 15 h 61"/>
                <a:gd name="T12" fmla="*/ 114 w 142"/>
                <a:gd name="T13" fmla="*/ 23 h 61"/>
                <a:gd name="T14" fmla="*/ 24 w 142"/>
                <a:gd name="T15" fmla="*/ 31 h 61"/>
                <a:gd name="T16" fmla="*/ 12 w 142"/>
                <a:gd name="T17" fmla="*/ 33 h 61"/>
                <a:gd name="T18" fmla="*/ 25 w 142"/>
                <a:gd name="T19" fmla="*/ 13 h 61"/>
                <a:gd name="T20" fmla="*/ 52 w 142"/>
                <a:gd name="T21" fmla="*/ 15 h 61"/>
                <a:gd name="T22" fmla="*/ 40 w 142"/>
                <a:gd name="T23" fmla="*/ 20 h 61"/>
                <a:gd name="T24" fmla="*/ 51 w 142"/>
                <a:gd name="T25" fmla="*/ 28 h 61"/>
                <a:gd name="T26" fmla="*/ 85 w 142"/>
                <a:gd name="T27" fmla="*/ 26 h 61"/>
                <a:gd name="T28" fmla="*/ 118 w 142"/>
                <a:gd name="T29" fmla="*/ 12 h 61"/>
                <a:gd name="T30" fmla="*/ 124 w 142"/>
                <a:gd name="T31" fmla="*/ 8 h 61"/>
                <a:gd name="T32" fmla="*/ 121 w 142"/>
                <a:gd name="T33" fmla="*/ 5 h 61"/>
                <a:gd name="T34" fmla="*/ 119 w 142"/>
                <a:gd name="T35" fmla="*/ 3 h 61"/>
                <a:gd name="T36" fmla="*/ 91 w 142"/>
                <a:gd name="T37" fmla="*/ 19 h 61"/>
                <a:gd name="T38" fmla="*/ 63 w 142"/>
                <a:gd name="T39" fmla="*/ 26 h 61"/>
                <a:gd name="T40" fmla="*/ 59 w 142"/>
                <a:gd name="T41" fmla="*/ 29 h 61"/>
                <a:gd name="T42" fmla="*/ 56 w 142"/>
                <a:gd name="T43" fmla="*/ 9 h 61"/>
                <a:gd name="T44" fmla="*/ 41 w 142"/>
                <a:gd name="T45" fmla="*/ 8 h 61"/>
                <a:gd name="T46" fmla="*/ 34 w 142"/>
                <a:gd name="T47" fmla="*/ 0 h 61"/>
                <a:gd name="T48" fmla="*/ 26 w 142"/>
                <a:gd name="T49" fmla="*/ 5 h 61"/>
                <a:gd name="T50" fmla="*/ 0 w 142"/>
                <a:gd name="T51" fmla="*/ 28 h 61"/>
                <a:gd name="T52" fmla="*/ 58 w 142"/>
                <a:gd name="T53" fmla="*/ 54 h 61"/>
                <a:gd name="T54" fmla="*/ 94 w 142"/>
                <a:gd name="T55" fmla="*/ 46 h 61"/>
                <a:gd name="T56" fmla="*/ 102 w 142"/>
                <a:gd name="T57" fmla="*/ 42 h 61"/>
                <a:gd name="T58" fmla="*/ 108 w 142"/>
                <a:gd name="T59" fmla="*/ 40 h 61"/>
                <a:gd name="T60" fmla="*/ 111 w 142"/>
                <a:gd name="T61" fmla="*/ 37 h 61"/>
                <a:gd name="T62" fmla="*/ 115 w 142"/>
                <a:gd name="T63" fmla="*/ 32 h 61"/>
                <a:gd name="T64" fmla="*/ 122 w 142"/>
                <a:gd name="T65" fmla="*/ 28 h 61"/>
                <a:gd name="T66" fmla="*/ 124 w 142"/>
                <a:gd name="T67" fmla="*/ 26 h 61"/>
                <a:gd name="T68" fmla="*/ 132 w 142"/>
                <a:gd name="T69" fmla="*/ 22 h 61"/>
                <a:gd name="T70" fmla="*/ 135 w 142"/>
                <a:gd name="T71" fmla="*/ 22 h 61"/>
                <a:gd name="T72" fmla="*/ 137 w 142"/>
                <a:gd name="T73" fmla="*/ 22 h 61"/>
                <a:gd name="T74" fmla="*/ 132 w 142"/>
                <a:gd name="T75" fmla="*/ 16 h 61"/>
                <a:gd name="T76" fmla="*/ 118 w 142"/>
                <a:gd name="T77" fmla="*/ 3 h 61"/>
                <a:gd name="T78" fmla="*/ 84 w 142"/>
                <a:gd name="T79" fmla="*/ 20 h 61"/>
                <a:gd name="T80" fmla="*/ 64 w 142"/>
                <a:gd name="T81" fmla="*/ 26 h 61"/>
                <a:gd name="T82" fmla="*/ 24 w 142"/>
                <a:gd name="T83" fmla="*/ 8 h 61"/>
                <a:gd name="T84" fmla="*/ 19 w 142"/>
                <a:gd name="T85" fmla="*/ 8 h 61"/>
                <a:gd name="T86" fmla="*/ 22 w 142"/>
                <a:gd name="T87" fmla="*/ 38 h 61"/>
                <a:gd name="T88" fmla="*/ 23 w 142"/>
                <a:gd name="T89" fmla="*/ 35 h 61"/>
                <a:gd name="T90" fmla="*/ 64 w 142"/>
                <a:gd name="T91" fmla="*/ 43 h 61"/>
                <a:gd name="T92" fmla="*/ 66 w 142"/>
                <a:gd name="T93" fmla="*/ 38 h 61"/>
                <a:gd name="T94" fmla="*/ 116 w 142"/>
                <a:gd name="T95" fmla="*/ 25 h 61"/>
                <a:gd name="T96" fmla="*/ 112 w 142"/>
                <a:gd name="T97" fmla="*/ 28 h 61"/>
                <a:gd name="T98" fmla="*/ 112 w 142"/>
                <a:gd name="T99" fmla="*/ 28 h 61"/>
                <a:gd name="T100" fmla="*/ 109 w 142"/>
                <a:gd name="T101" fmla="*/ 36 h 61"/>
                <a:gd name="T102" fmla="*/ 111 w 142"/>
                <a:gd name="T103" fmla="*/ 34 h 61"/>
                <a:gd name="T104" fmla="*/ 113 w 142"/>
                <a:gd name="T105" fmla="*/ 30 h 61"/>
                <a:gd name="T106" fmla="*/ 112 w 142"/>
                <a:gd name="T107" fmla="*/ 34 h 61"/>
                <a:gd name="T108" fmla="*/ 112 w 142"/>
                <a:gd name="T109" fmla="*/ 30 h 61"/>
                <a:gd name="T110" fmla="*/ 115 w 142"/>
                <a:gd name="T111" fmla="*/ 27 h 61"/>
                <a:gd name="T112" fmla="*/ 117 w 142"/>
                <a:gd name="T113" fmla="*/ 24 h 61"/>
                <a:gd name="T114" fmla="*/ 121 w 142"/>
                <a:gd name="T115" fmla="*/ 22 h 61"/>
                <a:gd name="T116" fmla="*/ 121 w 142"/>
                <a:gd name="T117" fmla="*/ 22 h 61"/>
                <a:gd name="T118" fmla="*/ 123 w 142"/>
                <a:gd name="T119" fmla="*/ 24 h 61"/>
                <a:gd name="T120" fmla="*/ 123 w 142"/>
                <a:gd name="T121" fmla="*/ 24 h 61"/>
                <a:gd name="T122" fmla="*/ 129 w 142"/>
                <a:gd name="T123" fmla="*/ 20 h 61"/>
                <a:gd name="T124" fmla="*/ 130 w 142"/>
                <a:gd name="T125" fmla="*/ 2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2" h="61">
                  <a:moveTo>
                    <a:pt x="137" y="21"/>
                  </a:moveTo>
                  <a:cubicBezTo>
                    <a:pt x="137" y="21"/>
                    <a:pt x="137" y="21"/>
                    <a:pt x="137" y="21"/>
                  </a:cubicBezTo>
                  <a:cubicBezTo>
                    <a:pt x="137" y="21"/>
                    <a:pt x="137" y="20"/>
                    <a:pt x="136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20"/>
                    <a:pt x="134" y="19"/>
                    <a:pt x="133" y="19"/>
                  </a:cubicBezTo>
                  <a:cubicBezTo>
                    <a:pt x="134" y="18"/>
                    <a:pt x="135" y="19"/>
                    <a:pt x="135" y="18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7" y="18"/>
                    <a:pt x="138" y="18"/>
                    <a:pt x="140" y="18"/>
                  </a:cubicBezTo>
                  <a:cubicBezTo>
                    <a:pt x="139" y="17"/>
                    <a:pt x="138" y="18"/>
                    <a:pt x="138" y="18"/>
                  </a:cubicBezTo>
                  <a:cubicBezTo>
                    <a:pt x="136" y="17"/>
                    <a:pt x="134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1" y="17"/>
                    <a:pt x="131" y="18"/>
                    <a:pt x="130" y="18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24" y="19"/>
                    <a:pt x="125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4" y="18"/>
                    <a:pt x="126" y="18"/>
                    <a:pt x="126" y="17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7" y="18"/>
                    <a:pt x="127" y="17"/>
                    <a:pt x="128" y="17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129" y="17"/>
                    <a:pt x="129" y="17"/>
                    <a:pt x="129" y="1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5"/>
                    <a:pt x="130" y="15"/>
                    <a:pt x="130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1" y="16"/>
                    <a:pt x="131" y="17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31" y="17"/>
                    <a:pt x="130" y="18"/>
                    <a:pt x="131" y="18"/>
                  </a:cubicBezTo>
                  <a:cubicBezTo>
                    <a:pt x="132" y="17"/>
                    <a:pt x="133" y="17"/>
                    <a:pt x="134" y="16"/>
                  </a:cubicBezTo>
                  <a:cubicBezTo>
                    <a:pt x="135" y="16"/>
                    <a:pt x="136" y="15"/>
                    <a:pt x="136" y="17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6"/>
                    <a:pt x="136" y="15"/>
                    <a:pt x="137" y="15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7" y="15"/>
                    <a:pt x="134" y="15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4" y="15"/>
                    <a:pt x="135" y="15"/>
                    <a:pt x="136" y="15"/>
                  </a:cubicBezTo>
                  <a:cubicBezTo>
                    <a:pt x="136" y="14"/>
                    <a:pt x="135" y="14"/>
                    <a:pt x="135" y="14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14"/>
                    <a:pt x="135" y="14"/>
                    <a:pt x="134" y="14"/>
                  </a:cubicBezTo>
                  <a:cubicBezTo>
                    <a:pt x="134" y="14"/>
                    <a:pt x="134" y="14"/>
                    <a:pt x="134" y="14"/>
                  </a:cubicBezTo>
                  <a:cubicBezTo>
                    <a:pt x="131" y="15"/>
                    <a:pt x="129" y="16"/>
                    <a:pt x="126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3" y="17"/>
                    <a:pt x="120" y="19"/>
                    <a:pt x="117" y="20"/>
                  </a:cubicBezTo>
                  <a:cubicBezTo>
                    <a:pt x="116" y="21"/>
                    <a:pt x="115" y="22"/>
                    <a:pt x="114" y="23"/>
                  </a:cubicBezTo>
                  <a:cubicBezTo>
                    <a:pt x="108" y="30"/>
                    <a:pt x="101" y="33"/>
                    <a:pt x="91" y="36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84" y="37"/>
                    <a:pt x="81" y="32"/>
                    <a:pt x="75" y="34"/>
                  </a:cubicBezTo>
                  <a:cubicBezTo>
                    <a:pt x="69" y="35"/>
                    <a:pt x="63" y="38"/>
                    <a:pt x="59" y="43"/>
                  </a:cubicBezTo>
                  <a:cubicBezTo>
                    <a:pt x="55" y="47"/>
                    <a:pt x="51" y="50"/>
                    <a:pt x="45" y="50"/>
                  </a:cubicBezTo>
                  <a:cubicBezTo>
                    <a:pt x="38" y="50"/>
                    <a:pt x="30" y="48"/>
                    <a:pt x="27" y="41"/>
                  </a:cubicBezTo>
                  <a:cubicBezTo>
                    <a:pt x="27" y="38"/>
                    <a:pt x="25" y="36"/>
                    <a:pt x="24" y="33"/>
                  </a:cubicBezTo>
                  <a:cubicBezTo>
                    <a:pt x="24" y="33"/>
                    <a:pt x="23" y="32"/>
                    <a:pt x="24" y="31"/>
                  </a:cubicBezTo>
                  <a:cubicBezTo>
                    <a:pt x="24" y="30"/>
                    <a:pt x="24" y="28"/>
                    <a:pt x="22" y="27"/>
                  </a:cubicBezTo>
                  <a:cubicBezTo>
                    <a:pt x="22" y="24"/>
                    <a:pt x="21" y="22"/>
                    <a:pt x="18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7" y="21"/>
                    <a:pt x="17" y="22"/>
                  </a:cubicBezTo>
                  <a:cubicBezTo>
                    <a:pt x="17" y="23"/>
                    <a:pt x="18" y="21"/>
                    <a:pt x="18" y="22"/>
                  </a:cubicBezTo>
                  <a:cubicBezTo>
                    <a:pt x="17" y="23"/>
                    <a:pt x="15" y="23"/>
                    <a:pt x="14" y="23"/>
                  </a:cubicBezTo>
                  <a:cubicBezTo>
                    <a:pt x="14" y="27"/>
                    <a:pt x="20" y="24"/>
                    <a:pt x="20" y="29"/>
                  </a:cubicBezTo>
                  <a:cubicBezTo>
                    <a:pt x="18" y="32"/>
                    <a:pt x="15" y="32"/>
                    <a:pt x="12" y="33"/>
                  </a:cubicBezTo>
                  <a:cubicBezTo>
                    <a:pt x="10" y="32"/>
                    <a:pt x="8" y="31"/>
                    <a:pt x="6" y="29"/>
                  </a:cubicBezTo>
                  <a:cubicBezTo>
                    <a:pt x="5" y="27"/>
                    <a:pt x="6" y="25"/>
                    <a:pt x="6" y="23"/>
                  </a:cubicBezTo>
                  <a:cubicBezTo>
                    <a:pt x="6" y="21"/>
                    <a:pt x="9" y="19"/>
                    <a:pt x="11" y="18"/>
                  </a:cubicBezTo>
                  <a:cubicBezTo>
                    <a:pt x="15" y="17"/>
                    <a:pt x="17" y="14"/>
                    <a:pt x="21" y="16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5" y="18"/>
                    <a:pt x="25" y="18"/>
                  </a:cubicBezTo>
                  <a:cubicBezTo>
                    <a:pt x="25" y="17"/>
                    <a:pt x="26" y="15"/>
                    <a:pt x="25" y="13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30" y="9"/>
                    <a:pt x="33" y="10"/>
                    <a:pt x="35" y="11"/>
                  </a:cubicBezTo>
                  <a:cubicBezTo>
                    <a:pt x="37" y="12"/>
                    <a:pt x="36" y="15"/>
                    <a:pt x="35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7"/>
                    <a:pt x="38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39" y="15"/>
                    <a:pt x="40" y="15"/>
                  </a:cubicBezTo>
                  <a:cubicBezTo>
                    <a:pt x="44" y="17"/>
                    <a:pt x="48" y="12"/>
                    <a:pt x="52" y="15"/>
                  </a:cubicBezTo>
                  <a:cubicBezTo>
                    <a:pt x="53" y="17"/>
                    <a:pt x="54" y="19"/>
                    <a:pt x="53" y="22"/>
                  </a:cubicBezTo>
                  <a:cubicBezTo>
                    <a:pt x="51" y="23"/>
                    <a:pt x="49" y="26"/>
                    <a:pt x="46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5" y="26"/>
                    <a:pt x="45" y="26"/>
                  </a:cubicBezTo>
                  <a:cubicBezTo>
                    <a:pt x="43" y="26"/>
                    <a:pt x="41" y="25"/>
                    <a:pt x="40" y="23"/>
                  </a:cubicBezTo>
                  <a:cubicBezTo>
                    <a:pt x="40" y="22"/>
                    <a:pt x="41" y="22"/>
                    <a:pt x="42" y="22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1"/>
                    <a:pt x="39" y="24"/>
                    <a:pt x="38" y="25"/>
                  </a:cubicBezTo>
                  <a:cubicBezTo>
                    <a:pt x="38" y="26"/>
                    <a:pt x="39" y="27"/>
                    <a:pt x="39" y="28"/>
                  </a:cubicBezTo>
                  <a:cubicBezTo>
                    <a:pt x="40" y="29"/>
                    <a:pt x="40" y="31"/>
                    <a:pt x="42" y="32"/>
                  </a:cubicBezTo>
                  <a:cubicBezTo>
                    <a:pt x="42" y="31"/>
                    <a:pt x="43" y="31"/>
                    <a:pt x="44" y="31"/>
                  </a:cubicBezTo>
                  <a:cubicBezTo>
                    <a:pt x="46" y="31"/>
                    <a:pt x="46" y="28"/>
                    <a:pt x="48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1" y="27"/>
                  </a:cubicBezTo>
                  <a:cubicBezTo>
                    <a:pt x="52" y="27"/>
                    <a:pt x="50" y="28"/>
                    <a:pt x="51" y="28"/>
                  </a:cubicBezTo>
                  <a:cubicBezTo>
                    <a:pt x="51" y="28"/>
                    <a:pt x="51" y="29"/>
                    <a:pt x="52" y="29"/>
                  </a:cubicBezTo>
                  <a:cubicBezTo>
                    <a:pt x="52" y="30"/>
                    <a:pt x="54" y="30"/>
                    <a:pt x="54" y="31"/>
                  </a:cubicBezTo>
                  <a:cubicBezTo>
                    <a:pt x="55" y="29"/>
                    <a:pt x="56" y="32"/>
                    <a:pt x="57" y="31"/>
                  </a:cubicBezTo>
                  <a:cubicBezTo>
                    <a:pt x="60" y="30"/>
                    <a:pt x="64" y="30"/>
                    <a:pt x="68" y="29"/>
                  </a:cubicBezTo>
                  <a:cubicBezTo>
                    <a:pt x="69" y="26"/>
                    <a:pt x="73" y="28"/>
                    <a:pt x="74" y="25"/>
                  </a:cubicBezTo>
                  <a:cubicBezTo>
                    <a:pt x="76" y="25"/>
                    <a:pt x="77" y="25"/>
                    <a:pt x="79" y="26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81" y="25"/>
                    <a:pt x="83" y="26"/>
                    <a:pt x="85" y="26"/>
                  </a:cubicBezTo>
                  <a:cubicBezTo>
                    <a:pt x="89" y="29"/>
                    <a:pt x="94" y="25"/>
                    <a:pt x="99" y="25"/>
                  </a:cubicBezTo>
                  <a:cubicBezTo>
                    <a:pt x="103" y="24"/>
                    <a:pt x="106" y="21"/>
                    <a:pt x="109" y="19"/>
                  </a:cubicBezTo>
                  <a:cubicBezTo>
                    <a:pt x="111" y="16"/>
                    <a:pt x="113" y="16"/>
                    <a:pt x="115" y="15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6" y="14"/>
                    <a:pt x="117" y="13"/>
                    <a:pt x="117" y="14"/>
                  </a:cubicBezTo>
                  <a:cubicBezTo>
                    <a:pt x="117" y="13"/>
                    <a:pt x="118" y="13"/>
                    <a:pt x="118" y="12"/>
                  </a:cubicBezTo>
                  <a:cubicBezTo>
                    <a:pt x="120" y="12"/>
                    <a:pt x="120" y="11"/>
                    <a:pt x="121" y="11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3" y="10"/>
                    <a:pt x="125" y="9"/>
                    <a:pt x="127" y="9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26" y="9"/>
                    <a:pt x="126" y="9"/>
                    <a:pt x="126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4" y="8"/>
                    <a:pt x="123" y="8"/>
                    <a:pt x="122" y="8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3" y="7"/>
                    <a:pt x="123" y="7"/>
                    <a:pt x="124" y="6"/>
                  </a:cubicBezTo>
                  <a:cubicBezTo>
                    <a:pt x="123" y="6"/>
                    <a:pt x="122" y="6"/>
                    <a:pt x="122" y="7"/>
                  </a:cubicBezTo>
                  <a:cubicBezTo>
                    <a:pt x="122" y="6"/>
                    <a:pt x="123" y="6"/>
                    <a:pt x="124" y="6"/>
                  </a:cubicBezTo>
                  <a:cubicBezTo>
                    <a:pt x="123" y="6"/>
                    <a:pt x="122" y="6"/>
                    <a:pt x="121" y="5"/>
                  </a:cubicBezTo>
                  <a:cubicBezTo>
                    <a:pt x="122" y="5"/>
                    <a:pt x="123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2" y="4"/>
                    <a:pt x="124" y="4"/>
                    <a:pt x="125" y="4"/>
                  </a:cubicBezTo>
                  <a:cubicBezTo>
                    <a:pt x="124" y="3"/>
                    <a:pt x="123" y="4"/>
                    <a:pt x="121" y="4"/>
                  </a:cubicBezTo>
                  <a:cubicBezTo>
                    <a:pt x="122" y="3"/>
                    <a:pt x="123" y="3"/>
                    <a:pt x="124" y="3"/>
                  </a:cubicBezTo>
                  <a:cubicBezTo>
                    <a:pt x="122" y="2"/>
                    <a:pt x="121" y="3"/>
                    <a:pt x="119" y="3"/>
                  </a:cubicBezTo>
                  <a:cubicBezTo>
                    <a:pt x="121" y="2"/>
                    <a:pt x="123" y="1"/>
                    <a:pt x="124" y="1"/>
                  </a:cubicBezTo>
                  <a:cubicBezTo>
                    <a:pt x="120" y="0"/>
                    <a:pt x="117" y="3"/>
                    <a:pt x="114" y="5"/>
                  </a:cubicBezTo>
                  <a:cubicBezTo>
                    <a:pt x="113" y="6"/>
                    <a:pt x="112" y="6"/>
                    <a:pt x="111" y="7"/>
                  </a:cubicBezTo>
                  <a:cubicBezTo>
                    <a:pt x="107" y="9"/>
                    <a:pt x="105" y="12"/>
                    <a:pt x="101" y="14"/>
                  </a:cubicBezTo>
                  <a:cubicBezTo>
                    <a:pt x="97" y="17"/>
                    <a:pt x="92" y="18"/>
                    <a:pt x="87" y="18"/>
                  </a:cubicBezTo>
                  <a:cubicBezTo>
                    <a:pt x="85" y="17"/>
                    <a:pt x="83" y="18"/>
                    <a:pt x="81" y="18"/>
                  </a:cubicBezTo>
                  <a:cubicBezTo>
                    <a:pt x="79" y="18"/>
                    <a:pt x="77" y="17"/>
                    <a:pt x="77" y="18"/>
                  </a:cubicBezTo>
                  <a:cubicBezTo>
                    <a:pt x="82" y="17"/>
                    <a:pt x="86" y="20"/>
                    <a:pt x="91" y="19"/>
                  </a:cubicBezTo>
                  <a:cubicBezTo>
                    <a:pt x="90" y="20"/>
                    <a:pt x="86" y="20"/>
                    <a:pt x="84" y="19"/>
                  </a:cubicBezTo>
                  <a:cubicBezTo>
                    <a:pt x="81" y="19"/>
                    <a:pt x="79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3" y="18"/>
                    <a:pt x="71" y="21"/>
                    <a:pt x="69" y="22"/>
                  </a:cubicBezTo>
                  <a:cubicBezTo>
                    <a:pt x="69" y="22"/>
                    <a:pt x="70" y="22"/>
                    <a:pt x="70" y="22"/>
                  </a:cubicBezTo>
                  <a:cubicBezTo>
                    <a:pt x="69" y="22"/>
                    <a:pt x="68" y="23"/>
                    <a:pt x="67" y="23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6" y="25"/>
                    <a:pt x="64" y="25"/>
                    <a:pt x="63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1" y="27"/>
                    <a:pt x="59" y="25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60" y="28"/>
                    <a:pt x="59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9" y="29"/>
                    <a:pt x="60" y="30"/>
                    <a:pt x="61" y="29"/>
                  </a:cubicBezTo>
                  <a:cubicBezTo>
                    <a:pt x="60" y="30"/>
                    <a:pt x="58" y="30"/>
                    <a:pt x="57" y="30"/>
                  </a:cubicBezTo>
                  <a:cubicBezTo>
                    <a:pt x="57" y="30"/>
                    <a:pt x="58" y="30"/>
                    <a:pt x="59" y="29"/>
                  </a:cubicBezTo>
                  <a:cubicBezTo>
                    <a:pt x="57" y="29"/>
                    <a:pt x="56" y="30"/>
                    <a:pt x="55" y="29"/>
                  </a:cubicBezTo>
                  <a:cubicBezTo>
                    <a:pt x="55" y="28"/>
                    <a:pt x="55" y="27"/>
                    <a:pt x="55" y="25"/>
                  </a:cubicBezTo>
                  <a:cubicBezTo>
                    <a:pt x="56" y="25"/>
                    <a:pt x="55" y="23"/>
                    <a:pt x="56" y="23"/>
                  </a:cubicBezTo>
                  <a:cubicBezTo>
                    <a:pt x="58" y="20"/>
                    <a:pt x="57" y="18"/>
                    <a:pt x="56" y="15"/>
                  </a:cubicBezTo>
                  <a:cubicBezTo>
                    <a:pt x="57" y="14"/>
                    <a:pt x="56" y="13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1"/>
                    <a:pt x="56" y="10"/>
                    <a:pt x="57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7"/>
                    <a:pt x="56" y="7"/>
                    <a:pt x="55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2" y="5"/>
                    <a:pt x="51" y="6"/>
                    <a:pt x="51" y="5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7" y="5"/>
                    <a:pt x="43" y="6"/>
                    <a:pt x="41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40" y="9"/>
                    <a:pt x="40" y="9"/>
                  </a:cubicBezTo>
                  <a:cubicBezTo>
                    <a:pt x="39" y="8"/>
                    <a:pt x="41" y="6"/>
                    <a:pt x="40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0"/>
                    <a:pt x="37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0"/>
                    <a:pt x="30" y="0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1"/>
                    <a:pt x="30" y="2"/>
                    <a:pt x="31" y="1"/>
                  </a:cubicBezTo>
                  <a:cubicBezTo>
                    <a:pt x="30" y="3"/>
                    <a:pt x="27" y="2"/>
                    <a:pt x="26" y="4"/>
                  </a:cubicBezTo>
                  <a:cubicBezTo>
                    <a:pt x="26" y="4"/>
                    <a:pt x="26" y="3"/>
                    <a:pt x="27" y="3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3"/>
                    <a:pt x="28" y="3"/>
                    <a:pt x="28" y="3"/>
                  </a:cubicBezTo>
                  <a:cubicBezTo>
                    <a:pt x="28" y="4"/>
                    <a:pt x="26" y="4"/>
                    <a:pt x="26" y="5"/>
                  </a:cubicBezTo>
                  <a:cubicBezTo>
                    <a:pt x="25" y="9"/>
                    <a:pt x="22" y="4"/>
                    <a:pt x="20" y="6"/>
                  </a:cubicBezTo>
                  <a:cubicBezTo>
                    <a:pt x="16" y="7"/>
                    <a:pt x="13" y="7"/>
                    <a:pt x="9" y="10"/>
                  </a:cubicBezTo>
                  <a:cubicBezTo>
                    <a:pt x="7" y="12"/>
                    <a:pt x="4" y="14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2" y="24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0" y="28"/>
                  </a:cubicBezTo>
                  <a:cubicBezTo>
                    <a:pt x="1" y="29"/>
                    <a:pt x="1" y="31"/>
                    <a:pt x="2" y="33"/>
                  </a:cubicBezTo>
                  <a:cubicBezTo>
                    <a:pt x="5" y="36"/>
                    <a:pt x="8" y="38"/>
                    <a:pt x="11" y="40"/>
                  </a:cubicBezTo>
                  <a:cubicBezTo>
                    <a:pt x="14" y="40"/>
                    <a:pt x="18" y="39"/>
                    <a:pt x="20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3" y="48"/>
                    <a:pt x="29" y="55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40" y="60"/>
                    <a:pt x="45" y="61"/>
                    <a:pt x="50" y="59"/>
                  </a:cubicBezTo>
                  <a:cubicBezTo>
                    <a:pt x="53" y="57"/>
                    <a:pt x="57" y="58"/>
                    <a:pt x="58" y="54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60" y="51"/>
                    <a:pt x="61" y="49"/>
                    <a:pt x="63" y="48"/>
                  </a:cubicBezTo>
                  <a:cubicBezTo>
                    <a:pt x="64" y="45"/>
                    <a:pt x="70" y="43"/>
                    <a:pt x="73" y="43"/>
                  </a:cubicBezTo>
                  <a:cubicBezTo>
                    <a:pt x="76" y="43"/>
                    <a:pt x="78" y="43"/>
                    <a:pt x="80" y="44"/>
                  </a:cubicBezTo>
                  <a:cubicBezTo>
                    <a:pt x="83" y="46"/>
                    <a:pt x="86" y="45"/>
                    <a:pt x="89" y="46"/>
                  </a:cubicBezTo>
                  <a:cubicBezTo>
                    <a:pt x="89" y="46"/>
                    <a:pt x="91" y="46"/>
                    <a:pt x="91" y="46"/>
                  </a:cubicBezTo>
                  <a:cubicBezTo>
                    <a:pt x="92" y="46"/>
                    <a:pt x="93" y="45"/>
                    <a:pt x="94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9" y="44"/>
                    <a:pt x="99" y="44"/>
                    <a:pt x="99" y="44"/>
                  </a:cubicBezTo>
                  <a:cubicBezTo>
                    <a:pt x="99" y="44"/>
                    <a:pt x="101" y="43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3"/>
                    <a:pt x="103" y="4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4" y="41"/>
                    <a:pt x="104" y="41"/>
                    <a:pt x="105" y="41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1"/>
                    <a:pt x="106" y="42"/>
                    <a:pt x="106" y="40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109" y="39"/>
                    <a:pt x="110" y="39"/>
                    <a:pt x="111" y="38"/>
                  </a:cubicBezTo>
                  <a:cubicBezTo>
                    <a:pt x="111" y="37"/>
                    <a:pt x="110" y="39"/>
                    <a:pt x="110" y="38"/>
                  </a:cubicBezTo>
                  <a:cubicBezTo>
                    <a:pt x="110" y="37"/>
                    <a:pt x="111" y="38"/>
                    <a:pt x="112" y="37"/>
                  </a:cubicBezTo>
                  <a:cubicBezTo>
                    <a:pt x="112" y="37"/>
                    <a:pt x="113" y="36"/>
                    <a:pt x="113" y="36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2" y="37"/>
                    <a:pt x="111" y="37"/>
                    <a:pt x="111" y="37"/>
                  </a:cubicBezTo>
                  <a:cubicBezTo>
                    <a:pt x="111" y="36"/>
                    <a:pt x="112" y="36"/>
                    <a:pt x="112" y="35"/>
                  </a:cubicBezTo>
                  <a:cubicBezTo>
                    <a:pt x="113" y="35"/>
                    <a:pt x="113" y="34"/>
                    <a:pt x="113" y="34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5" y="33"/>
                    <a:pt x="114" y="32"/>
                    <a:pt x="115" y="32"/>
                  </a:cubicBezTo>
                  <a:cubicBezTo>
                    <a:pt x="115" y="32"/>
                    <a:pt x="115" y="33"/>
                    <a:pt x="115" y="34"/>
                  </a:cubicBezTo>
                  <a:cubicBezTo>
                    <a:pt x="115" y="33"/>
                    <a:pt x="116" y="32"/>
                    <a:pt x="116" y="32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6" y="31"/>
                    <a:pt x="117" y="30"/>
                    <a:pt x="118" y="30"/>
                  </a:cubicBezTo>
                  <a:cubicBezTo>
                    <a:pt x="119" y="30"/>
                    <a:pt x="117" y="29"/>
                    <a:pt x="118" y="29"/>
                  </a:cubicBezTo>
                  <a:cubicBezTo>
                    <a:pt x="118" y="30"/>
                    <a:pt x="119" y="30"/>
                    <a:pt x="119" y="30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20" y="28"/>
                    <a:pt x="121" y="28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8"/>
                    <a:pt x="122" y="27"/>
                    <a:pt x="122" y="27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4" y="27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5" y="25"/>
                    <a:pt x="124" y="26"/>
                    <a:pt x="125" y="26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5" y="27"/>
                    <a:pt x="125" y="27"/>
                    <a:pt x="125" y="26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6" y="25"/>
                    <a:pt x="127" y="25"/>
                    <a:pt x="127" y="24"/>
                  </a:cubicBezTo>
                  <a:cubicBezTo>
                    <a:pt x="129" y="25"/>
                    <a:pt x="130" y="22"/>
                    <a:pt x="132" y="22"/>
                  </a:cubicBezTo>
                  <a:cubicBezTo>
                    <a:pt x="132" y="22"/>
                    <a:pt x="132" y="22"/>
                    <a:pt x="132" y="22"/>
                  </a:cubicBezTo>
                  <a:cubicBezTo>
                    <a:pt x="132" y="22"/>
                    <a:pt x="132" y="22"/>
                    <a:pt x="132" y="22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35" y="22"/>
                    <a:pt x="134" y="23"/>
                    <a:pt x="134" y="22"/>
                  </a:cubicBezTo>
                  <a:cubicBezTo>
                    <a:pt x="134" y="21"/>
                    <a:pt x="135" y="21"/>
                    <a:pt x="136" y="21"/>
                  </a:cubicBezTo>
                  <a:cubicBezTo>
                    <a:pt x="137" y="22"/>
                    <a:pt x="135" y="22"/>
                    <a:pt x="135" y="23"/>
                  </a:cubicBezTo>
                  <a:cubicBezTo>
                    <a:pt x="136" y="23"/>
                    <a:pt x="136" y="23"/>
                    <a:pt x="136" y="23"/>
                  </a:cubicBezTo>
                  <a:cubicBezTo>
                    <a:pt x="135" y="22"/>
                    <a:pt x="137" y="22"/>
                    <a:pt x="136" y="21"/>
                  </a:cubicBezTo>
                  <a:cubicBezTo>
                    <a:pt x="137" y="22"/>
                    <a:pt x="138" y="22"/>
                    <a:pt x="138" y="22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37" y="23"/>
                    <a:pt x="138" y="23"/>
                    <a:pt x="138" y="22"/>
                  </a:cubicBezTo>
                  <a:cubicBezTo>
                    <a:pt x="138" y="20"/>
                    <a:pt x="141" y="21"/>
                    <a:pt x="142" y="20"/>
                  </a:cubicBezTo>
                  <a:cubicBezTo>
                    <a:pt x="140" y="21"/>
                    <a:pt x="139" y="20"/>
                    <a:pt x="137" y="21"/>
                  </a:cubicBezTo>
                  <a:close/>
                  <a:moveTo>
                    <a:pt x="133" y="16"/>
                  </a:moveTo>
                  <a:cubicBezTo>
                    <a:pt x="133" y="16"/>
                    <a:pt x="133" y="16"/>
                    <a:pt x="133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7"/>
                    <a:pt x="132" y="17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6"/>
                    <a:pt x="132" y="16"/>
                    <a:pt x="132" y="16"/>
                  </a:cubicBezTo>
                  <a:lnTo>
                    <a:pt x="133" y="16"/>
                  </a:lnTo>
                  <a:close/>
                  <a:moveTo>
                    <a:pt x="118" y="3"/>
                  </a:moveTo>
                  <a:cubicBezTo>
                    <a:pt x="119" y="3"/>
                    <a:pt x="119" y="3"/>
                    <a:pt x="119" y="3"/>
                  </a:cubicBezTo>
                  <a:cubicBezTo>
                    <a:pt x="117" y="4"/>
                    <a:pt x="117" y="4"/>
                    <a:pt x="117" y="4"/>
                  </a:cubicBezTo>
                  <a:lnTo>
                    <a:pt x="118" y="3"/>
                  </a:lnTo>
                  <a:close/>
                  <a:moveTo>
                    <a:pt x="84" y="20"/>
                  </a:moveTo>
                  <a:cubicBezTo>
                    <a:pt x="85" y="20"/>
                    <a:pt x="85" y="20"/>
                    <a:pt x="86" y="21"/>
                  </a:cubicBezTo>
                  <a:cubicBezTo>
                    <a:pt x="85" y="20"/>
                    <a:pt x="85" y="20"/>
                    <a:pt x="84" y="20"/>
                  </a:cubicBezTo>
                  <a:cubicBezTo>
                    <a:pt x="82" y="20"/>
                    <a:pt x="79" y="20"/>
                    <a:pt x="76" y="19"/>
                  </a:cubicBezTo>
                  <a:cubicBezTo>
                    <a:pt x="79" y="20"/>
                    <a:pt x="82" y="20"/>
                    <a:pt x="84" y="20"/>
                  </a:cubicBezTo>
                  <a:close/>
                  <a:moveTo>
                    <a:pt x="76" y="20"/>
                  </a:moveTo>
                  <a:cubicBezTo>
                    <a:pt x="74" y="20"/>
                    <a:pt x="74" y="20"/>
                    <a:pt x="72" y="20"/>
                  </a:cubicBezTo>
                  <a:cubicBezTo>
                    <a:pt x="73" y="19"/>
                    <a:pt x="75" y="20"/>
                    <a:pt x="76" y="20"/>
                  </a:cubicBezTo>
                  <a:close/>
                  <a:moveTo>
                    <a:pt x="74" y="21"/>
                  </a:moveTo>
                  <a:cubicBezTo>
                    <a:pt x="74" y="21"/>
                    <a:pt x="73" y="22"/>
                    <a:pt x="72" y="21"/>
                  </a:cubicBezTo>
                  <a:lnTo>
                    <a:pt x="74" y="21"/>
                  </a:lnTo>
                  <a:close/>
                  <a:moveTo>
                    <a:pt x="63" y="26"/>
                  </a:moveTo>
                  <a:cubicBezTo>
                    <a:pt x="64" y="26"/>
                    <a:pt x="64" y="26"/>
                    <a:pt x="64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2" y="27"/>
                    <a:pt x="61" y="28"/>
                    <a:pt x="61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1" y="27"/>
                    <a:pt x="62" y="27"/>
                    <a:pt x="63" y="26"/>
                  </a:cubicBezTo>
                  <a:close/>
                  <a:moveTo>
                    <a:pt x="2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3" y="8"/>
                    <a:pt x="24" y="8"/>
                  </a:cubicBezTo>
                  <a:close/>
                  <a:moveTo>
                    <a:pt x="23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1" y="9"/>
                    <a:pt x="21" y="9"/>
                    <a:pt x="21" y="9"/>
                  </a:cubicBezTo>
                  <a:lnTo>
                    <a:pt x="23" y="9"/>
                  </a:lnTo>
                  <a:close/>
                  <a:moveTo>
                    <a:pt x="16" y="9"/>
                  </a:moveTo>
                  <a:cubicBezTo>
                    <a:pt x="17" y="9"/>
                    <a:pt x="18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19" y="8"/>
                  </a:cubicBezTo>
                  <a:cubicBezTo>
                    <a:pt x="17" y="9"/>
                    <a:pt x="13" y="11"/>
                    <a:pt x="10" y="11"/>
                  </a:cubicBezTo>
                  <a:cubicBezTo>
                    <a:pt x="8" y="13"/>
                    <a:pt x="6" y="15"/>
                    <a:pt x="5" y="18"/>
                  </a:cubicBezTo>
                  <a:cubicBezTo>
                    <a:pt x="6" y="13"/>
                    <a:pt x="11" y="10"/>
                    <a:pt x="16" y="9"/>
                  </a:cubicBezTo>
                  <a:close/>
                  <a:moveTo>
                    <a:pt x="22" y="38"/>
                  </a:moveTo>
                  <a:cubicBezTo>
                    <a:pt x="22" y="38"/>
                    <a:pt x="22" y="38"/>
                    <a:pt x="22" y="38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2" y="37"/>
                    <a:pt x="22" y="37"/>
                  </a:cubicBezTo>
                  <a:lnTo>
                    <a:pt x="22" y="38"/>
                  </a:lnTo>
                  <a:close/>
                  <a:moveTo>
                    <a:pt x="22" y="36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7"/>
                    <a:pt x="22" y="37"/>
                    <a:pt x="22" y="36"/>
                  </a:cubicBezTo>
                  <a:close/>
                  <a:moveTo>
                    <a:pt x="23" y="35"/>
                  </a:moveTo>
                  <a:cubicBezTo>
                    <a:pt x="24" y="36"/>
                    <a:pt x="25" y="37"/>
                    <a:pt x="25" y="38"/>
                  </a:cubicBezTo>
                  <a:cubicBezTo>
                    <a:pt x="25" y="36"/>
                    <a:pt x="23" y="36"/>
                    <a:pt x="23" y="35"/>
                  </a:cubicBezTo>
                  <a:close/>
                  <a:moveTo>
                    <a:pt x="26" y="41"/>
                  </a:moveTo>
                  <a:cubicBezTo>
                    <a:pt x="28" y="45"/>
                    <a:pt x="30" y="48"/>
                    <a:pt x="33" y="50"/>
                  </a:cubicBezTo>
                  <a:cubicBezTo>
                    <a:pt x="30" y="48"/>
                    <a:pt x="27" y="45"/>
                    <a:pt x="26" y="41"/>
                  </a:cubicBezTo>
                  <a:close/>
                  <a:moveTo>
                    <a:pt x="62" y="44"/>
                  </a:move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2" y="44"/>
                  </a:lnTo>
                  <a:close/>
                  <a:moveTo>
                    <a:pt x="64" y="43"/>
                  </a:move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5" y="42"/>
                    <a:pt x="65" y="42"/>
                    <a:pt x="66" y="42"/>
                  </a:cubicBezTo>
                  <a:cubicBezTo>
                    <a:pt x="66" y="42"/>
                    <a:pt x="65" y="43"/>
                    <a:pt x="64" y="43"/>
                  </a:cubicBezTo>
                  <a:close/>
                  <a:moveTo>
                    <a:pt x="64" y="39"/>
                  </a:moveTo>
                  <a:cubicBezTo>
                    <a:pt x="64" y="39"/>
                    <a:pt x="65" y="38"/>
                    <a:pt x="65" y="38"/>
                  </a:cubicBezTo>
                  <a:cubicBezTo>
                    <a:pt x="66" y="38"/>
                    <a:pt x="66" y="38"/>
                    <a:pt x="66" y="38"/>
                  </a:cubicBezTo>
                  <a:lnTo>
                    <a:pt x="64" y="39"/>
                  </a:lnTo>
                  <a:close/>
                  <a:moveTo>
                    <a:pt x="117" y="24"/>
                  </a:moveTo>
                  <a:cubicBezTo>
                    <a:pt x="116" y="24"/>
                    <a:pt x="116" y="24"/>
                    <a:pt x="116" y="24"/>
                  </a:cubicBezTo>
                  <a:cubicBezTo>
                    <a:pt x="116" y="24"/>
                    <a:pt x="116" y="24"/>
                    <a:pt x="116" y="24"/>
                  </a:cubicBezTo>
                  <a:lnTo>
                    <a:pt x="117" y="24"/>
                  </a:lnTo>
                  <a:close/>
                  <a:moveTo>
                    <a:pt x="116" y="25"/>
                  </a:move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5" y="25"/>
                    <a:pt x="116" y="25"/>
                    <a:pt x="116" y="25"/>
                  </a:cubicBezTo>
                  <a:close/>
                  <a:moveTo>
                    <a:pt x="115" y="25"/>
                  </a:moveTo>
                  <a:cubicBezTo>
                    <a:pt x="115" y="26"/>
                    <a:pt x="115" y="26"/>
                    <a:pt x="115" y="26"/>
                  </a:cubicBezTo>
                  <a:cubicBezTo>
                    <a:pt x="115" y="26"/>
                    <a:pt x="115" y="26"/>
                    <a:pt x="114" y="26"/>
                  </a:cubicBezTo>
                  <a:cubicBezTo>
                    <a:pt x="114" y="26"/>
                    <a:pt x="114" y="25"/>
                    <a:pt x="115" y="25"/>
                  </a:cubicBezTo>
                  <a:close/>
                  <a:moveTo>
                    <a:pt x="112" y="28"/>
                  </a:moveTo>
                  <a:cubicBezTo>
                    <a:pt x="112" y="28"/>
                    <a:pt x="112" y="28"/>
                    <a:pt x="112" y="28"/>
                  </a:cubicBezTo>
                  <a:cubicBezTo>
                    <a:pt x="112" y="27"/>
                    <a:pt x="112" y="27"/>
                    <a:pt x="113" y="26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13" y="27"/>
                    <a:pt x="113" y="27"/>
                    <a:pt x="112" y="28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8"/>
                    <a:pt x="112" y="29"/>
                    <a:pt x="111" y="28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8"/>
                    <a:pt x="112" y="27"/>
                    <a:pt x="112" y="28"/>
                  </a:cubicBezTo>
                  <a:close/>
                  <a:moveTo>
                    <a:pt x="109" y="38"/>
                  </a:moveTo>
                  <a:cubicBezTo>
                    <a:pt x="109" y="39"/>
                    <a:pt x="109" y="39"/>
                    <a:pt x="109" y="39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9" y="38"/>
                    <a:pt x="109" y="38"/>
                    <a:pt x="109" y="38"/>
                  </a:cubicBezTo>
                  <a:close/>
                  <a:moveTo>
                    <a:pt x="109" y="36"/>
                  </a:moveTo>
                  <a:cubicBezTo>
                    <a:pt x="109" y="35"/>
                    <a:pt x="109" y="35"/>
                    <a:pt x="109" y="35"/>
                  </a:cubicBezTo>
                  <a:cubicBezTo>
                    <a:pt x="110" y="35"/>
                    <a:pt x="110" y="35"/>
                    <a:pt x="110" y="35"/>
                  </a:cubicBezTo>
                  <a:lnTo>
                    <a:pt x="109" y="36"/>
                  </a:lnTo>
                  <a:close/>
                  <a:moveTo>
                    <a:pt x="111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35"/>
                    <a:pt x="111" y="34"/>
                    <a:pt x="111" y="33"/>
                  </a:cubicBezTo>
                  <a:lnTo>
                    <a:pt x="111" y="34"/>
                  </a:lnTo>
                  <a:close/>
                  <a:moveTo>
                    <a:pt x="118" y="26"/>
                  </a:moveTo>
                  <a:cubicBezTo>
                    <a:pt x="116" y="27"/>
                    <a:pt x="116" y="27"/>
                    <a:pt x="116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14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4" y="31"/>
                    <a:pt x="114" y="30"/>
                    <a:pt x="115" y="30"/>
                  </a:cubicBezTo>
                  <a:cubicBezTo>
                    <a:pt x="115" y="31"/>
                    <a:pt x="116" y="29"/>
                    <a:pt x="116" y="29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15" y="30"/>
                    <a:pt x="115" y="31"/>
                    <a:pt x="114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4" y="32"/>
                    <a:pt x="113" y="33"/>
                    <a:pt x="112" y="34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0" y="32"/>
                    <a:pt x="111" y="30"/>
                    <a:pt x="113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3" y="29"/>
                    <a:pt x="113" y="29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28"/>
                    <a:pt x="115" y="28"/>
                    <a:pt x="115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7" y="26"/>
                    <a:pt x="117" y="26"/>
                    <a:pt x="118" y="26"/>
                  </a:cubicBezTo>
                  <a:close/>
                  <a:moveTo>
                    <a:pt x="117" y="24"/>
                  </a:moveTo>
                  <a:cubicBezTo>
                    <a:pt x="117" y="24"/>
                    <a:pt x="117" y="24"/>
                    <a:pt x="117" y="24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7" y="24"/>
                    <a:pt x="118" y="24"/>
                    <a:pt x="117" y="24"/>
                  </a:cubicBezTo>
                  <a:close/>
                  <a:moveTo>
                    <a:pt x="123" y="19"/>
                  </a:moveTo>
                  <a:cubicBezTo>
                    <a:pt x="124" y="20"/>
                    <a:pt x="124" y="20"/>
                    <a:pt x="124" y="20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4" y="21"/>
                    <a:pt x="124" y="19"/>
                    <a:pt x="123" y="20"/>
                  </a:cubicBezTo>
                  <a:cubicBezTo>
                    <a:pt x="123" y="21"/>
                    <a:pt x="123" y="21"/>
                    <a:pt x="122" y="21"/>
                  </a:cubicBezTo>
                  <a:cubicBezTo>
                    <a:pt x="122" y="22"/>
                    <a:pt x="122" y="21"/>
                    <a:pt x="121" y="21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20" y="20"/>
                    <a:pt x="123" y="20"/>
                    <a:pt x="123" y="19"/>
                  </a:cubicBezTo>
                  <a:close/>
                  <a:moveTo>
                    <a:pt x="120" y="23"/>
                  </a:moveTo>
                  <a:cubicBezTo>
                    <a:pt x="120" y="22"/>
                    <a:pt x="121" y="23"/>
                    <a:pt x="120" y="22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1" y="22"/>
                    <a:pt x="121" y="22"/>
                    <a:pt x="121" y="22"/>
                  </a:cubicBezTo>
                  <a:lnTo>
                    <a:pt x="120" y="23"/>
                  </a:lnTo>
                  <a:close/>
                  <a:moveTo>
                    <a:pt x="130" y="21"/>
                  </a:moveTo>
                  <a:cubicBezTo>
                    <a:pt x="130" y="23"/>
                    <a:pt x="128" y="22"/>
                    <a:pt x="127" y="23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5" y="23"/>
                    <a:pt x="124" y="25"/>
                    <a:pt x="123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5"/>
                    <a:pt x="122" y="26"/>
                    <a:pt x="122" y="25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4" y="24"/>
                    <a:pt x="125" y="24"/>
                    <a:pt x="124" y="23"/>
                  </a:cubicBezTo>
                  <a:cubicBezTo>
                    <a:pt x="123" y="23"/>
                    <a:pt x="122" y="25"/>
                    <a:pt x="121" y="24"/>
                  </a:cubicBezTo>
                  <a:cubicBezTo>
                    <a:pt x="123" y="24"/>
                    <a:pt x="123" y="22"/>
                    <a:pt x="124" y="22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25" y="22"/>
                    <a:pt x="125" y="22"/>
                    <a:pt x="125" y="22"/>
                  </a:cubicBezTo>
                  <a:cubicBezTo>
                    <a:pt x="125" y="20"/>
                    <a:pt x="128" y="21"/>
                    <a:pt x="129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30" y="20"/>
                    <a:pt x="131" y="20"/>
                    <a:pt x="131" y="19"/>
                  </a:cubicBezTo>
                  <a:cubicBezTo>
                    <a:pt x="131" y="19"/>
                    <a:pt x="131" y="20"/>
                    <a:pt x="131" y="20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21"/>
                    <a:pt x="132" y="21"/>
                    <a:pt x="133" y="20"/>
                  </a:cubicBezTo>
                  <a:cubicBezTo>
                    <a:pt x="132" y="21"/>
                    <a:pt x="131" y="20"/>
                    <a:pt x="130" y="21"/>
                  </a:cubicBezTo>
                  <a:close/>
                  <a:moveTo>
                    <a:pt x="134" y="22"/>
                  </a:moveTo>
                  <a:cubicBezTo>
                    <a:pt x="133" y="22"/>
                    <a:pt x="133" y="22"/>
                    <a:pt x="133" y="22"/>
                  </a:cubicBezTo>
                  <a:cubicBezTo>
                    <a:pt x="134" y="22"/>
                    <a:pt x="134" y="22"/>
                    <a:pt x="13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917"/>
            <p:cNvSpPr>
              <a:spLocks/>
            </p:cNvSpPr>
            <p:nvPr/>
          </p:nvSpPr>
          <p:spPr bwMode="auto">
            <a:xfrm>
              <a:off x="4981153" y="3943825"/>
              <a:ext cx="58738" cy="17462"/>
            </a:xfrm>
            <a:custGeom>
              <a:avLst/>
              <a:gdLst>
                <a:gd name="T0" fmla="*/ 1 w 16"/>
                <a:gd name="T1" fmla="*/ 2 h 5"/>
                <a:gd name="T2" fmla="*/ 13 w 16"/>
                <a:gd name="T3" fmla="*/ 4 h 5"/>
                <a:gd name="T4" fmla="*/ 16 w 16"/>
                <a:gd name="T5" fmla="*/ 1 h 5"/>
                <a:gd name="T6" fmla="*/ 14 w 16"/>
                <a:gd name="T7" fmla="*/ 1 h 5"/>
                <a:gd name="T8" fmla="*/ 14 w 16"/>
                <a:gd name="T9" fmla="*/ 0 h 5"/>
                <a:gd name="T10" fmla="*/ 9 w 16"/>
                <a:gd name="T11" fmla="*/ 2 h 5"/>
                <a:gd name="T12" fmla="*/ 5 w 16"/>
                <a:gd name="T13" fmla="*/ 2 h 5"/>
                <a:gd name="T14" fmla="*/ 0 w 16"/>
                <a:gd name="T15" fmla="*/ 1 h 5"/>
                <a:gd name="T16" fmla="*/ 1 w 16"/>
                <a:gd name="T17" fmla="*/ 2 h 5"/>
                <a:gd name="T18" fmla="*/ 0 w 16"/>
                <a:gd name="T19" fmla="*/ 3 h 5"/>
                <a:gd name="T20" fmla="*/ 1 w 16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5">
                  <a:moveTo>
                    <a:pt x="1" y="2"/>
                  </a:moveTo>
                  <a:cubicBezTo>
                    <a:pt x="5" y="4"/>
                    <a:pt x="9" y="5"/>
                    <a:pt x="13" y="4"/>
                  </a:cubicBezTo>
                  <a:cubicBezTo>
                    <a:pt x="14" y="4"/>
                    <a:pt x="16" y="2"/>
                    <a:pt x="16" y="1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2" y="0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918"/>
            <p:cNvSpPr>
              <a:spLocks/>
            </p:cNvSpPr>
            <p:nvPr/>
          </p:nvSpPr>
          <p:spPr bwMode="auto">
            <a:xfrm>
              <a:off x="5089103" y="3908900"/>
              <a:ext cx="82550" cy="7937"/>
            </a:xfrm>
            <a:custGeom>
              <a:avLst/>
              <a:gdLst>
                <a:gd name="T0" fmla="*/ 0 w 22"/>
                <a:gd name="T1" fmla="*/ 2 h 2"/>
                <a:gd name="T2" fmla="*/ 22 w 22"/>
                <a:gd name="T3" fmla="*/ 0 h 2"/>
                <a:gd name="T4" fmla="*/ 0 w 2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cubicBezTo>
                    <a:pt x="8" y="0"/>
                    <a:pt x="15" y="0"/>
                    <a:pt x="22" y="0"/>
                  </a:cubicBezTo>
                  <a:cubicBezTo>
                    <a:pt x="15" y="0"/>
                    <a:pt x="7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919"/>
            <p:cNvSpPr>
              <a:spLocks/>
            </p:cNvSpPr>
            <p:nvPr/>
          </p:nvSpPr>
          <p:spPr bwMode="auto">
            <a:xfrm>
              <a:off x="5171653" y="3916838"/>
              <a:ext cx="1111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920"/>
            <p:cNvSpPr>
              <a:spLocks/>
            </p:cNvSpPr>
            <p:nvPr/>
          </p:nvSpPr>
          <p:spPr bwMode="auto">
            <a:xfrm>
              <a:off x="5182766" y="3916838"/>
              <a:ext cx="476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921"/>
            <p:cNvSpPr>
              <a:spLocks/>
            </p:cNvSpPr>
            <p:nvPr/>
          </p:nvSpPr>
          <p:spPr bwMode="auto">
            <a:xfrm>
              <a:off x="5187528" y="3916838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922"/>
            <p:cNvSpPr>
              <a:spLocks noEditPoints="1"/>
            </p:cNvSpPr>
            <p:nvPr/>
          </p:nvSpPr>
          <p:spPr bwMode="auto">
            <a:xfrm>
              <a:off x="4758903" y="4089875"/>
              <a:ext cx="98425" cy="41275"/>
            </a:xfrm>
            <a:custGeom>
              <a:avLst/>
              <a:gdLst>
                <a:gd name="T0" fmla="*/ 22 w 26"/>
                <a:gd name="T1" fmla="*/ 7 h 11"/>
                <a:gd name="T2" fmla="*/ 23 w 26"/>
                <a:gd name="T3" fmla="*/ 5 h 11"/>
                <a:gd name="T4" fmla="*/ 23 w 26"/>
                <a:gd name="T5" fmla="*/ 5 h 11"/>
                <a:gd name="T6" fmla="*/ 24 w 26"/>
                <a:gd name="T7" fmla="*/ 5 h 11"/>
                <a:gd name="T8" fmla="*/ 15 w 26"/>
                <a:gd name="T9" fmla="*/ 6 h 11"/>
                <a:gd name="T10" fmla="*/ 16 w 26"/>
                <a:gd name="T11" fmla="*/ 5 h 11"/>
                <a:gd name="T12" fmla="*/ 8 w 26"/>
                <a:gd name="T13" fmla="*/ 4 h 11"/>
                <a:gd name="T14" fmla="*/ 13 w 26"/>
                <a:gd name="T15" fmla="*/ 4 h 11"/>
                <a:gd name="T16" fmla="*/ 6 w 26"/>
                <a:gd name="T17" fmla="*/ 2 h 11"/>
                <a:gd name="T18" fmla="*/ 4 w 26"/>
                <a:gd name="T19" fmla="*/ 1 h 11"/>
                <a:gd name="T20" fmla="*/ 2 w 26"/>
                <a:gd name="T21" fmla="*/ 1 h 11"/>
                <a:gd name="T22" fmla="*/ 3 w 26"/>
                <a:gd name="T23" fmla="*/ 1 h 11"/>
                <a:gd name="T24" fmla="*/ 1 w 26"/>
                <a:gd name="T25" fmla="*/ 1 h 11"/>
                <a:gd name="T26" fmla="*/ 2 w 26"/>
                <a:gd name="T27" fmla="*/ 1 h 11"/>
                <a:gd name="T28" fmla="*/ 0 w 26"/>
                <a:gd name="T29" fmla="*/ 2 h 11"/>
                <a:gd name="T30" fmla="*/ 1 w 26"/>
                <a:gd name="T31" fmla="*/ 3 h 11"/>
                <a:gd name="T32" fmla="*/ 8 w 26"/>
                <a:gd name="T33" fmla="*/ 8 h 11"/>
                <a:gd name="T34" fmla="*/ 25 w 26"/>
                <a:gd name="T35" fmla="*/ 9 h 11"/>
                <a:gd name="T36" fmla="*/ 25 w 26"/>
                <a:gd name="T37" fmla="*/ 8 h 11"/>
                <a:gd name="T38" fmla="*/ 25 w 26"/>
                <a:gd name="T39" fmla="*/ 8 h 11"/>
                <a:gd name="T40" fmla="*/ 25 w 26"/>
                <a:gd name="T41" fmla="*/ 7 h 11"/>
                <a:gd name="T42" fmla="*/ 23 w 26"/>
                <a:gd name="T43" fmla="*/ 7 h 11"/>
                <a:gd name="T44" fmla="*/ 25 w 26"/>
                <a:gd name="T45" fmla="*/ 6 h 11"/>
                <a:gd name="T46" fmla="*/ 22 w 26"/>
                <a:gd name="T47" fmla="*/ 7 h 11"/>
                <a:gd name="T48" fmla="*/ 6 w 26"/>
                <a:gd name="T49" fmla="*/ 3 h 11"/>
                <a:gd name="T50" fmla="*/ 5 w 26"/>
                <a:gd name="T51" fmla="*/ 2 h 11"/>
                <a:gd name="T52" fmla="*/ 6 w 26"/>
                <a:gd name="T53" fmla="*/ 3 h 11"/>
                <a:gd name="T54" fmla="*/ 13 w 26"/>
                <a:gd name="T55" fmla="*/ 6 h 11"/>
                <a:gd name="T56" fmla="*/ 11 w 26"/>
                <a:gd name="T57" fmla="*/ 6 h 11"/>
                <a:gd name="T58" fmla="*/ 13 w 26"/>
                <a:gd name="T59" fmla="*/ 6 h 11"/>
                <a:gd name="T60" fmla="*/ 14 w 26"/>
                <a:gd name="T61" fmla="*/ 6 h 11"/>
                <a:gd name="T62" fmla="*/ 13 w 26"/>
                <a:gd name="T6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11">
                  <a:moveTo>
                    <a:pt x="22" y="7"/>
                  </a:moveTo>
                  <a:cubicBezTo>
                    <a:pt x="22" y="6"/>
                    <a:pt x="24" y="6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4" y="5"/>
                  </a:cubicBezTo>
                  <a:cubicBezTo>
                    <a:pt x="20" y="6"/>
                    <a:pt x="18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5"/>
                    <a:pt x="10" y="6"/>
                    <a:pt x="8" y="4"/>
                  </a:cubicBezTo>
                  <a:cubicBezTo>
                    <a:pt x="9" y="4"/>
                    <a:pt x="11" y="5"/>
                    <a:pt x="13" y="4"/>
                  </a:cubicBezTo>
                  <a:cubicBezTo>
                    <a:pt x="10" y="5"/>
                    <a:pt x="8" y="3"/>
                    <a:pt x="6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3" y="5"/>
                    <a:pt x="5" y="7"/>
                    <a:pt x="8" y="8"/>
                  </a:cubicBezTo>
                  <a:cubicBezTo>
                    <a:pt x="13" y="11"/>
                    <a:pt x="19" y="10"/>
                    <a:pt x="25" y="9"/>
                  </a:cubicBezTo>
                  <a:cubicBezTo>
                    <a:pt x="24" y="8"/>
                    <a:pt x="26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4" y="7"/>
                    <a:pt x="24" y="6"/>
                    <a:pt x="25" y="6"/>
                  </a:cubicBezTo>
                  <a:lnTo>
                    <a:pt x="22" y="7"/>
                  </a:lnTo>
                  <a:close/>
                  <a:moveTo>
                    <a:pt x="6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13" y="6"/>
                  </a:moveTo>
                  <a:cubicBezTo>
                    <a:pt x="12" y="6"/>
                    <a:pt x="12" y="6"/>
                    <a:pt x="11" y="6"/>
                  </a:cubicBezTo>
                  <a:cubicBezTo>
                    <a:pt x="12" y="6"/>
                    <a:pt x="12" y="6"/>
                    <a:pt x="13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3" y="6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923"/>
            <p:cNvSpPr>
              <a:spLocks/>
            </p:cNvSpPr>
            <p:nvPr/>
          </p:nvSpPr>
          <p:spPr bwMode="auto">
            <a:xfrm>
              <a:off x="4849391" y="4104163"/>
              <a:ext cx="0" cy="4762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924"/>
            <p:cNvSpPr>
              <a:spLocks/>
            </p:cNvSpPr>
            <p:nvPr/>
          </p:nvSpPr>
          <p:spPr bwMode="auto">
            <a:xfrm>
              <a:off x="4871616" y="40851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925"/>
            <p:cNvSpPr>
              <a:spLocks/>
            </p:cNvSpPr>
            <p:nvPr/>
          </p:nvSpPr>
          <p:spPr bwMode="auto">
            <a:xfrm>
              <a:off x="4871616" y="4085113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926"/>
            <p:cNvSpPr>
              <a:spLocks/>
            </p:cNvSpPr>
            <p:nvPr/>
          </p:nvSpPr>
          <p:spPr bwMode="auto">
            <a:xfrm>
              <a:off x="4808116" y="4108925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927"/>
            <p:cNvSpPr>
              <a:spLocks/>
            </p:cNvSpPr>
            <p:nvPr/>
          </p:nvSpPr>
          <p:spPr bwMode="auto">
            <a:xfrm>
              <a:off x="4811291" y="4104163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928"/>
            <p:cNvSpPr>
              <a:spLocks/>
            </p:cNvSpPr>
            <p:nvPr/>
          </p:nvSpPr>
          <p:spPr bwMode="auto">
            <a:xfrm>
              <a:off x="4819228" y="4108925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929"/>
            <p:cNvSpPr>
              <a:spLocks/>
            </p:cNvSpPr>
            <p:nvPr/>
          </p:nvSpPr>
          <p:spPr bwMode="auto">
            <a:xfrm>
              <a:off x="5130378" y="4015263"/>
              <a:ext cx="26988" cy="6350"/>
            </a:xfrm>
            <a:custGeom>
              <a:avLst/>
              <a:gdLst>
                <a:gd name="T0" fmla="*/ 0 w 7"/>
                <a:gd name="T1" fmla="*/ 1 h 2"/>
                <a:gd name="T2" fmla="*/ 0 w 7"/>
                <a:gd name="T3" fmla="*/ 2 h 2"/>
                <a:gd name="T4" fmla="*/ 4 w 7"/>
                <a:gd name="T5" fmla="*/ 1 h 2"/>
                <a:gd name="T6" fmla="*/ 7 w 7"/>
                <a:gd name="T7" fmla="*/ 1 h 2"/>
                <a:gd name="T8" fmla="*/ 7 w 7"/>
                <a:gd name="T9" fmla="*/ 1 h 2"/>
                <a:gd name="T10" fmla="*/ 7 w 7"/>
                <a:gd name="T11" fmla="*/ 0 h 2"/>
                <a:gd name="T12" fmla="*/ 7 w 7"/>
                <a:gd name="T13" fmla="*/ 0 h 2"/>
                <a:gd name="T14" fmla="*/ 0 w 7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930"/>
            <p:cNvSpPr>
              <a:spLocks/>
            </p:cNvSpPr>
            <p:nvPr/>
          </p:nvSpPr>
          <p:spPr bwMode="auto">
            <a:xfrm>
              <a:off x="5152603" y="4021613"/>
              <a:ext cx="11113" cy="4762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931"/>
            <p:cNvSpPr>
              <a:spLocks/>
            </p:cNvSpPr>
            <p:nvPr/>
          </p:nvSpPr>
          <p:spPr bwMode="auto">
            <a:xfrm>
              <a:off x="5152603" y="4029550"/>
              <a:ext cx="7938" cy="317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0"/>
                  </a:cubicBezTo>
                  <a:cubicBezTo>
                    <a:pt x="0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932"/>
            <p:cNvSpPr>
              <a:spLocks/>
            </p:cNvSpPr>
            <p:nvPr/>
          </p:nvSpPr>
          <p:spPr bwMode="auto">
            <a:xfrm>
              <a:off x="5152603" y="40327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Rectangle 933"/>
            <p:cNvSpPr>
              <a:spLocks noChangeArrowheads="1"/>
            </p:cNvSpPr>
            <p:nvPr/>
          </p:nvSpPr>
          <p:spPr bwMode="auto">
            <a:xfrm>
              <a:off x="5127203" y="4048600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934"/>
            <p:cNvSpPr>
              <a:spLocks/>
            </p:cNvSpPr>
            <p:nvPr/>
          </p:nvSpPr>
          <p:spPr bwMode="auto">
            <a:xfrm>
              <a:off x="5122441" y="4048600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0 h 2"/>
                <a:gd name="T4" fmla="*/ 0 w 3"/>
                <a:gd name="T5" fmla="*/ 2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935"/>
            <p:cNvSpPr>
              <a:spLocks/>
            </p:cNvSpPr>
            <p:nvPr/>
          </p:nvSpPr>
          <p:spPr bwMode="auto">
            <a:xfrm>
              <a:off x="5122441" y="4043838"/>
              <a:ext cx="7938" cy="476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Rectangle 936"/>
            <p:cNvSpPr>
              <a:spLocks noChangeArrowheads="1"/>
            </p:cNvSpPr>
            <p:nvPr/>
          </p:nvSpPr>
          <p:spPr bwMode="auto">
            <a:xfrm>
              <a:off x="5108153" y="4054950"/>
              <a:ext cx="1588" cy="47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937"/>
            <p:cNvSpPr>
              <a:spLocks/>
            </p:cNvSpPr>
            <p:nvPr/>
          </p:nvSpPr>
          <p:spPr bwMode="auto">
            <a:xfrm>
              <a:off x="5133553" y="4051775"/>
              <a:ext cx="0" cy="317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938"/>
            <p:cNvSpPr>
              <a:spLocks/>
            </p:cNvSpPr>
            <p:nvPr/>
          </p:nvSpPr>
          <p:spPr bwMode="auto">
            <a:xfrm>
              <a:off x="5160541" y="4051775"/>
              <a:ext cx="11113" cy="3175"/>
            </a:xfrm>
            <a:custGeom>
              <a:avLst/>
              <a:gdLst>
                <a:gd name="T0" fmla="*/ 0 w 7"/>
                <a:gd name="T1" fmla="*/ 2 h 2"/>
                <a:gd name="T2" fmla="*/ 7 w 7"/>
                <a:gd name="T3" fmla="*/ 0 h 2"/>
                <a:gd name="T4" fmla="*/ 0 w 7"/>
                <a:gd name="T5" fmla="*/ 0 h 2"/>
                <a:gd name="T6" fmla="*/ 0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0" y="2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Rectangle 939"/>
            <p:cNvSpPr>
              <a:spLocks noChangeArrowheads="1"/>
            </p:cNvSpPr>
            <p:nvPr/>
          </p:nvSpPr>
          <p:spPr bwMode="auto">
            <a:xfrm>
              <a:off x="5058941" y="4089875"/>
              <a:ext cx="4763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940"/>
            <p:cNvSpPr>
              <a:spLocks/>
            </p:cNvSpPr>
            <p:nvPr/>
          </p:nvSpPr>
          <p:spPr bwMode="auto">
            <a:xfrm>
              <a:off x="5063703" y="4085113"/>
              <a:ext cx="0" cy="4762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941"/>
            <p:cNvSpPr>
              <a:spLocks/>
            </p:cNvSpPr>
            <p:nvPr/>
          </p:nvSpPr>
          <p:spPr bwMode="auto">
            <a:xfrm>
              <a:off x="5063703" y="4096225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" y="840659"/>
            <a:ext cx="5899827" cy="5161936"/>
          </a:xfrm>
          <a:prstGeom prst="rect">
            <a:avLst/>
          </a:prstGeom>
          <a:ln>
            <a:solidFill>
              <a:schemeClr val="accent4"/>
            </a:solidFill>
          </a:ln>
          <a:effectLst/>
        </p:spPr>
      </p:pic>
      <p:pic>
        <p:nvPicPr>
          <p:cNvPr id="225" name="图片 224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069" y="4676706"/>
            <a:ext cx="3760597" cy="2760438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pic>
        <p:nvPicPr>
          <p:cNvPr id="227" name="图片 2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8356" y="1038779"/>
            <a:ext cx="1936292" cy="1175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8" name="任意多边形 70"/>
          <p:cNvSpPr/>
          <p:nvPr/>
        </p:nvSpPr>
        <p:spPr>
          <a:xfrm>
            <a:off x="9954143" y="-13854"/>
            <a:ext cx="2251711" cy="2002497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9" name="文本框 228"/>
          <p:cNvSpPr txBox="1"/>
          <p:nvPr/>
        </p:nvSpPr>
        <p:spPr>
          <a:xfrm rot="21296420">
            <a:off x="10082963" y="-84891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趣</a:t>
            </a:r>
            <a:endParaRPr lang="zh-CN" altLang="en-US" sz="60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230" name="文本框 229"/>
          <p:cNvSpPr txBox="1"/>
          <p:nvPr/>
        </p:nvSpPr>
        <p:spPr>
          <a:xfrm>
            <a:off x="10965906" y="311487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事</a:t>
            </a:r>
            <a:endParaRPr lang="zh-CN" altLang="en-US" sz="88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1556" y="1563280"/>
            <a:ext cx="44842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在</a:t>
            </a:r>
            <a:r>
              <a:rPr kumimoji="1" lang="en-US" altLang="zh-CN" sz="2400" b="1" dirty="0"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kumimoji="1" lang="zh-CN" altLang="en-US" sz="2400" b="1" dirty="0">
                <a:latin typeface="KaiTi" charset="-122"/>
                <a:ea typeface="KaiTi" charset="-122"/>
                <a:cs typeface="KaiTi" charset="-122"/>
              </a:rPr>
              <a:t>三松堂自序</a:t>
            </a:r>
            <a:r>
              <a:rPr kumimoji="1" lang="en-US" altLang="zh-CN" sz="2400" b="1" dirty="0"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kumimoji="1" lang="zh-CN" altLang="en-US" sz="2400" b="1" dirty="0">
                <a:latin typeface="KaiTi" charset="-122"/>
                <a:ea typeface="KaiTi" charset="-122"/>
                <a:cs typeface="KaiTi" charset="-122"/>
              </a:rPr>
              <a:t>中，冯友兰讲了一件陈汉章（一说陈介石）讲哲学史的趣事：给我们讲中国哲学史的那个教授，从三皇五帝讲起，讲了半年，才讲到周公。我们问他，照这样的速度讲下去，什么时候可以讲完。他说：“无所谓讲完讲不完。若说讲完，一句话可以讲完。若说讲不完，那就永远讲不完。”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-2374490" y="-19172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6316032"/>
      </p:ext>
    </p:extLst>
  </p:cSld>
  <p:clrMapOvr>
    <a:masterClrMapping/>
  </p:clrMapOvr>
  <p:transition spd="slow" advTm="4000"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图片 230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9200854" y="490739"/>
            <a:ext cx="2987136" cy="6367262"/>
          </a:xfrm>
          <a:prstGeom prst="rect">
            <a:avLst/>
          </a:prstGeom>
        </p:spPr>
      </p:pic>
      <p:grpSp>
        <p:nvGrpSpPr>
          <p:cNvPr id="36" name="组合 1">
            <a:extLst>
              <a:ext uri="{FF2B5EF4-FFF2-40B4-BE49-F238E27FC236}">
                <a16:creationId xmlns:a16="http://schemas.microsoft.com/office/drawing/2014/main" xmlns="" id="{2044EBF6-95B7-484D-B4FA-FF2AB30284B0}"/>
              </a:ext>
            </a:extLst>
          </p:cNvPr>
          <p:cNvGrpSpPr/>
          <p:nvPr/>
        </p:nvGrpSpPr>
        <p:grpSpPr>
          <a:xfrm>
            <a:off x="1815020" y="2024822"/>
            <a:ext cx="7549513" cy="1887615"/>
            <a:chOff x="2231991" y="2445254"/>
            <a:chExt cx="7926610" cy="1888408"/>
          </a:xfrm>
        </p:grpSpPr>
        <p:sp>
          <p:nvSpPr>
            <p:cNvPr id="37" name="自由: 形状 10">
              <a:extLst>
                <a:ext uri="{FF2B5EF4-FFF2-40B4-BE49-F238E27FC236}">
                  <a16:creationId xmlns:a16="http://schemas.microsoft.com/office/drawing/2014/main" xmlns="" id="{116FE572-314F-45F5-9912-1B7E97D6499E}"/>
                </a:ext>
              </a:extLst>
            </p:cNvPr>
            <p:cNvSpPr/>
            <p:nvPr/>
          </p:nvSpPr>
          <p:spPr>
            <a:xfrm>
              <a:off x="2231991" y="2445254"/>
              <a:ext cx="7926610" cy="1888408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38" name="Freeform 2082">
              <a:extLst>
                <a:ext uri="{FF2B5EF4-FFF2-40B4-BE49-F238E27FC236}">
                  <a16:creationId xmlns:a16="http://schemas.microsoft.com/office/drawing/2014/main" xmlns="" id="{65B9B225-8AFA-41FD-B933-BE996733E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3672" y="4020789"/>
              <a:ext cx="950997" cy="309920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</p:grpSp>
      <p:sp>
        <p:nvSpPr>
          <p:cNvPr id="39" name="Freeform 2082">
            <a:extLst>
              <a:ext uri="{FF2B5EF4-FFF2-40B4-BE49-F238E27FC236}">
                <a16:creationId xmlns:a16="http://schemas.microsoft.com/office/drawing/2014/main" xmlns="" id="{65B9B225-8AFA-41FD-B933-BE996733EC9D}"/>
              </a:ext>
            </a:extLst>
          </p:cNvPr>
          <p:cNvSpPr>
            <a:spLocks noEditPoints="1"/>
          </p:cNvSpPr>
          <p:nvPr/>
        </p:nvSpPr>
        <p:spPr bwMode="auto">
          <a:xfrm>
            <a:off x="7056451" y="3757542"/>
            <a:ext cx="905755" cy="309790"/>
          </a:xfrm>
          <a:custGeom>
            <a:avLst/>
            <a:gdLst>
              <a:gd name="T0" fmla="*/ 236 w 669"/>
              <a:gd name="T1" fmla="*/ 110 h 229"/>
              <a:gd name="T2" fmla="*/ 169 w 669"/>
              <a:gd name="T3" fmla="*/ 82 h 229"/>
              <a:gd name="T4" fmla="*/ 158 w 669"/>
              <a:gd name="T5" fmla="*/ 134 h 229"/>
              <a:gd name="T6" fmla="*/ 187 w 669"/>
              <a:gd name="T7" fmla="*/ 126 h 229"/>
              <a:gd name="T8" fmla="*/ 169 w 669"/>
              <a:gd name="T9" fmla="*/ 118 h 229"/>
              <a:gd name="T10" fmla="*/ 175 w 669"/>
              <a:gd name="T11" fmla="*/ 96 h 229"/>
              <a:gd name="T12" fmla="*/ 218 w 669"/>
              <a:gd name="T13" fmla="*/ 106 h 229"/>
              <a:gd name="T14" fmla="*/ 183 w 669"/>
              <a:gd name="T15" fmla="*/ 153 h 229"/>
              <a:gd name="T16" fmla="*/ 136 w 669"/>
              <a:gd name="T17" fmla="*/ 131 h 229"/>
              <a:gd name="T18" fmla="*/ 95 w 669"/>
              <a:gd name="T19" fmla="*/ 135 h 229"/>
              <a:gd name="T20" fmla="*/ 37 w 669"/>
              <a:gd name="T21" fmla="*/ 155 h 229"/>
              <a:gd name="T22" fmla="*/ 0 w 669"/>
              <a:gd name="T23" fmla="*/ 142 h 229"/>
              <a:gd name="T24" fmla="*/ 24 w 669"/>
              <a:gd name="T25" fmla="*/ 163 h 229"/>
              <a:gd name="T26" fmla="*/ 105 w 669"/>
              <a:gd name="T27" fmla="*/ 144 h 229"/>
              <a:gd name="T28" fmla="*/ 157 w 669"/>
              <a:gd name="T29" fmla="*/ 162 h 229"/>
              <a:gd name="T30" fmla="*/ 236 w 669"/>
              <a:gd name="T31" fmla="*/ 110 h 229"/>
              <a:gd name="T32" fmla="*/ 640 w 669"/>
              <a:gd name="T33" fmla="*/ 88 h 229"/>
              <a:gd name="T34" fmla="*/ 624 w 669"/>
              <a:gd name="T35" fmla="*/ 22 h 229"/>
              <a:gd name="T36" fmla="*/ 556 w 669"/>
              <a:gd name="T37" fmla="*/ 30 h 229"/>
              <a:gd name="T38" fmla="*/ 470 w 669"/>
              <a:gd name="T39" fmla="*/ 32 h 229"/>
              <a:gd name="T40" fmla="*/ 472 w 669"/>
              <a:gd name="T41" fmla="*/ 97 h 229"/>
              <a:gd name="T42" fmla="*/ 487 w 669"/>
              <a:gd name="T43" fmla="*/ 149 h 229"/>
              <a:gd name="T44" fmla="*/ 555 w 669"/>
              <a:gd name="T45" fmla="*/ 115 h 229"/>
              <a:gd name="T46" fmla="*/ 527 w 669"/>
              <a:gd name="T47" fmla="*/ 89 h 229"/>
              <a:gd name="T48" fmla="*/ 532 w 669"/>
              <a:gd name="T49" fmla="*/ 99 h 229"/>
              <a:gd name="T50" fmla="*/ 504 w 669"/>
              <a:gd name="T51" fmla="*/ 123 h 229"/>
              <a:gd name="T52" fmla="*/ 507 w 669"/>
              <a:gd name="T53" fmla="*/ 62 h 229"/>
              <a:gd name="T54" fmla="*/ 600 w 669"/>
              <a:gd name="T55" fmla="*/ 82 h 229"/>
              <a:gd name="T56" fmla="*/ 565 w 669"/>
              <a:gd name="T57" fmla="*/ 167 h 229"/>
              <a:gd name="T58" fmla="*/ 444 w 669"/>
              <a:gd name="T59" fmla="*/ 142 h 229"/>
              <a:gd name="T60" fmla="*/ 258 w 669"/>
              <a:gd name="T61" fmla="*/ 148 h 229"/>
              <a:gd name="T62" fmla="*/ 129 w 669"/>
              <a:gd name="T63" fmla="*/ 163 h 229"/>
              <a:gd name="T64" fmla="*/ 266 w 669"/>
              <a:gd name="T65" fmla="*/ 168 h 229"/>
              <a:gd name="T66" fmla="*/ 393 w 669"/>
              <a:gd name="T67" fmla="*/ 163 h 229"/>
              <a:gd name="T68" fmla="*/ 440 w 669"/>
              <a:gd name="T69" fmla="*/ 197 h 229"/>
              <a:gd name="T70" fmla="*/ 551 w 669"/>
              <a:gd name="T71" fmla="*/ 227 h 229"/>
              <a:gd name="T72" fmla="*/ 661 w 669"/>
              <a:gd name="T73" fmla="*/ 144 h 229"/>
              <a:gd name="T74" fmla="*/ 640 w 669"/>
              <a:gd name="T75" fmla="*/ 8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9" h="229">
                <a:moveTo>
                  <a:pt x="236" y="110"/>
                </a:moveTo>
                <a:cubicBezTo>
                  <a:pt x="232" y="84"/>
                  <a:pt x="195" y="63"/>
                  <a:pt x="169" y="82"/>
                </a:cubicBezTo>
                <a:cubicBezTo>
                  <a:pt x="142" y="100"/>
                  <a:pt x="152" y="129"/>
                  <a:pt x="158" y="134"/>
                </a:cubicBezTo>
                <a:cubicBezTo>
                  <a:pt x="167" y="142"/>
                  <a:pt x="187" y="142"/>
                  <a:pt x="187" y="126"/>
                </a:cubicBezTo>
                <a:cubicBezTo>
                  <a:pt x="184" y="112"/>
                  <a:pt x="169" y="118"/>
                  <a:pt x="169" y="118"/>
                </a:cubicBezTo>
                <a:cubicBezTo>
                  <a:pt x="169" y="118"/>
                  <a:pt x="159" y="110"/>
                  <a:pt x="175" y="96"/>
                </a:cubicBezTo>
                <a:cubicBezTo>
                  <a:pt x="192" y="83"/>
                  <a:pt x="213" y="94"/>
                  <a:pt x="218" y="106"/>
                </a:cubicBezTo>
                <a:cubicBezTo>
                  <a:pt x="223" y="121"/>
                  <a:pt x="223" y="145"/>
                  <a:pt x="183" y="153"/>
                </a:cubicBezTo>
                <a:cubicBezTo>
                  <a:pt x="141" y="154"/>
                  <a:pt x="136" y="131"/>
                  <a:pt x="136" y="131"/>
                </a:cubicBezTo>
                <a:cubicBezTo>
                  <a:pt x="125" y="143"/>
                  <a:pt x="114" y="133"/>
                  <a:pt x="95" y="135"/>
                </a:cubicBezTo>
                <a:cubicBezTo>
                  <a:pt x="79" y="135"/>
                  <a:pt x="53" y="150"/>
                  <a:pt x="37" y="155"/>
                </a:cubicBezTo>
                <a:cubicBezTo>
                  <a:pt x="20" y="160"/>
                  <a:pt x="0" y="142"/>
                  <a:pt x="0" y="142"/>
                </a:cubicBezTo>
                <a:cubicBezTo>
                  <a:pt x="0" y="142"/>
                  <a:pt x="5" y="158"/>
                  <a:pt x="24" y="163"/>
                </a:cubicBezTo>
                <a:cubicBezTo>
                  <a:pt x="47" y="170"/>
                  <a:pt x="87" y="145"/>
                  <a:pt x="105" y="144"/>
                </a:cubicBezTo>
                <a:cubicBezTo>
                  <a:pt x="123" y="144"/>
                  <a:pt x="157" y="162"/>
                  <a:pt x="157" y="162"/>
                </a:cubicBezTo>
                <a:cubicBezTo>
                  <a:pt x="215" y="180"/>
                  <a:pt x="241" y="139"/>
                  <a:pt x="236" y="110"/>
                </a:cubicBezTo>
                <a:close/>
                <a:moveTo>
                  <a:pt x="640" y="88"/>
                </a:moveTo>
                <a:cubicBezTo>
                  <a:pt x="640" y="88"/>
                  <a:pt x="658" y="49"/>
                  <a:pt x="624" y="22"/>
                </a:cubicBezTo>
                <a:cubicBezTo>
                  <a:pt x="582" y="0"/>
                  <a:pt x="555" y="30"/>
                  <a:pt x="556" y="30"/>
                </a:cubicBezTo>
                <a:cubicBezTo>
                  <a:pt x="542" y="23"/>
                  <a:pt x="503" y="3"/>
                  <a:pt x="470" y="32"/>
                </a:cubicBezTo>
                <a:cubicBezTo>
                  <a:pt x="441" y="63"/>
                  <a:pt x="472" y="97"/>
                  <a:pt x="472" y="97"/>
                </a:cubicBezTo>
                <a:cubicBezTo>
                  <a:pt x="472" y="97"/>
                  <a:pt x="456" y="130"/>
                  <a:pt x="487" y="149"/>
                </a:cubicBezTo>
                <a:cubicBezTo>
                  <a:pt x="522" y="169"/>
                  <a:pt x="553" y="147"/>
                  <a:pt x="555" y="115"/>
                </a:cubicBezTo>
                <a:cubicBezTo>
                  <a:pt x="556" y="98"/>
                  <a:pt x="528" y="89"/>
                  <a:pt x="527" y="89"/>
                </a:cubicBezTo>
                <a:cubicBezTo>
                  <a:pt x="528" y="89"/>
                  <a:pt x="532" y="99"/>
                  <a:pt x="532" y="99"/>
                </a:cubicBezTo>
                <a:cubicBezTo>
                  <a:pt x="541" y="118"/>
                  <a:pt x="522" y="138"/>
                  <a:pt x="504" y="123"/>
                </a:cubicBezTo>
                <a:cubicBezTo>
                  <a:pt x="487" y="108"/>
                  <a:pt x="489" y="83"/>
                  <a:pt x="507" y="62"/>
                </a:cubicBezTo>
                <a:cubicBezTo>
                  <a:pt x="524" y="42"/>
                  <a:pt x="582" y="39"/>
                  <a:pt x="600" y="82"/>
                </a:cubicBezTo>
                <a:cubicBezTo>
                  <a:pt x="619" y="124"/>
                  <a:pt x="594" y="159"/>
                  <a:pt x="565" y="167"/>
                </a:cubicBezTo>
                <a:cubicBezTo>
                  <a:pt x="535" y="174"/>
                  <a:pt x="514" y="181"/>
                  <a:pt x="444" y="142"/>
                </a:cubicBezTo>
                <a:cubicBezTo>
                  <a:pt x="375" y="103"/>
                  <a:pt x="336" y="93"/>
                  <a:pt x="258" y="148"/>
                </a:cubicBezTo>
                <a:cubicBezTo>
                  <a:pt x="186" y="200"/>
                  <a:pt x="129" y="163"/>
                  <a:pt x="129" y="163"/>
                </a:cubicBezTo>
                <a:cubicBezTo>
                  <a:pt x="142" y="171"/>
                  <a:pt x="188" y="209"/>
                  <a:pt x="266" y="168"/>
                </a:cubicBezTo>
                <a:cubicBezTo>
                  <a:pt x="345" y="127"/>
                  <a:pt x="393" y="163"/>
                  <a:pt x="393" y="163"/>
                </a:cubicBezTo>
                <a:cubicBezTo>
                  <a:pt x="440" y="197"/>
                  <a:pt x="440" y="197"/>
                  <a:pt x="440" y="197"/>
                </a:cubicBezTo>
                <a:cubicBezTo>
                  <a:pt x="459" y="213"/>
                  <a:pt x="499" y="228"/>
                  <a:pt x="551" y="227"/>
                </a:cubicBezTo>
                <a:cubicBezTo>
                  <a:pt x="606" y="229"/>
                  <a:pt x="655" y="174"/>
                  <a:pt x="661" y="144"/>
                </a:cubicBezTo>
                <a:cubicBezTo>
                  <a:pt x="669" y="113"/>
                  <a:pt x="640" y="88"/>
                  <a:pt x="640" y="88"/>
                </a:cubicBezTo>
                <a:close/>
              </a:path>
            </a:pathLst>
          </a:custGeom>
          <a:solidFill>
            <a:srgbClr val="E0A54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8FAFC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47830" y="2183799"/>
            <a:ext cx="72852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    按照</a:t>
            </a:r>
            <a:r>
              <a:rPr lang="zh-CN" altLang="en-US" sz="320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中国哲学的传统，哲学的任务不是增加关于实际的积极的知识，而是提高人的精神境界</a:t>
            </a:r>
            <a:r>
              <a:rPr lang="zh-CN" altLang="en-US" sz="320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。    </a:t>
            </a:r>
            <a:r>
              <a:rPr lang="en-US" altLang="zh-CN" sz="32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lang="zh-CN" altLang="en-US" sz="3200" dirty="0" smtClean="0">
                <a:solidFill>
                  <a:srgbClr val="E0A54A"/>
                </a:solidFill>
                <a:latin typeface="KaiTi" charset="-122"/>
                <a:ea typeface="KaiTi" charset="-122"/>
                <a:cs typeface="KaiTi" charset="-122"/>
              </a:rPr>
              <a:t>冯友兰</a:t>
            </a:r>
            <a:endParaRPr lang="zh-CN" altLang="en-US" sz="3200" dirty="0">
              <a:solidFill>
                <a:srgbClr val="E0A54A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094" y="3247086"/>
            <a:ext cx="2823750" cy="1631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3599688" y="731520"/>
            <a:ext cx="5013960" cy="50139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弧形 7"/>
          <p:cNvSpPr/>
          <p:nvPr/>
        </p:nvSpPr>
        <p:spPr>
          <a:xfrm>
            <a:off x="1920240" y="4748225"/>
            <a:ext cx="7772400" cy="1508760"/>
          </a:xfrm>
          <a:prstGeom prst="arc">
            <a:avLst>
              <a:gd name="adj1" fmla="val 20609498"/>
              <a:gd name="adj2" fmla="val 12143718"/>
            </a:avLst>
          </a:prstGeom>
          <a:noFill/>
          <a:ln w="3175">
            <a:gradFill flip="none" rotWithShape="1">
              <a:gsLst>
                <a:gs pos="0">
                  <a:schemeClr val="bg1">
                    <a:alpha val="15000"/>
                  </a:schemeClr>
                </a:gs>
                <a:gs pos="50300">
                  <a:schemeClr val="bg1">
                    <a:alpha val="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>
            <a:off x="2548128" y="4877689"/>
            <a:ext cx="6949440" cy="1076641"/>
          </a:xfrm>
          <a:prstGeom prst="arc">
            <a:avLst>
              <a:gd name="adj1" fmla="val 20885455"/>
              <a:gd name="adj2" fmla="val 11663632"/>
            </a:avLst>
          </a:prstGeom>
          <a:noFill/>
          <a:ln w="3175">
            <a:gradFill flip="none" rotWithShape="1">
              <a:gsLst>
                <a:gs pos="31287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69000">
                  <a:schemeClr val="bg1">
                    <a:alpha val="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>
            <a:off x="3217164" y="5090170"/>
            <a:ext cx="5779008" cy="651678"/>
          </a:xfrm>
          <a:prstGeom prst="arc">
            <a:avLst>
              <a:gd name="adj1" fmla="val 21312307"/>
              <a:gd name="adj2" fmla="val 11312544"/>
            </a:avLst>
          </a:prstGeom>
          <a:noFill/>
          <a:ln w="3175">
            <a:gradFill flip="none" rotWithShape="1">
              <a:gsLst>
                <a:gs pos="31287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6900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6503817" y="388633"/>
            <a:ext cx="4295861" cy="646936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10618" y="3045769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自信</a:t>
            </a:r>
            <a:endParaRPr lang="zh-CN" altLang="en-US" sz="72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78651" y="3696586"/>
            <a:ext cx="2234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中国哲学简史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导读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 rot="5400000">
            <a:off x="6469069" y="2670108"/>
            <a:ext cx="22342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Last Night The East Wind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930" y="4750067"/>
            <a:ext cx="1520729" cy="923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708" y="3966836"/>
            <a:ext cx="2430000" cy="1282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 rot="21296420">
            <a:off x="3624702" y="2123852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latin typeface="沙孟海书法字体" panose="03000509000000000000" pitchFamily="65" charset="-122"/>
                <a:ea typeface="沙孟海书法字体" panose="03000509000000000000" pitchFamily="65" charset="-122"/>
              </a:rPr>
              <a:t>文化</a:t>
            </a:r>
            <a:endParaRPr lang="zh-CN" altLang="en-US" sz="6600" dirty="0">
              <a:latin typeface="沙孟海书法字体" panose="03000509000000000000" pitchFamily="65" charset="-122"/>
              <a:ea typeface="沙孟海书法字体" panose="03000509000000000000" pitchFamily="65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78182" y="3508888"/>
            <a:ext cx="216000" cy="2088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1659" y="3466023"/>
            <a:ext cx="216000" cy="216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0462" y="3870420"/>
            <a:ext cx="3760597" cy="27604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11541" y="1687432"/>
            <a:ext cx="615553" cy="31444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spc="600" dirty="0" smtClean="0">
                <a:latin typeface="TypeLand 康熙字典體試用版" pitchFamily="50" charset="-120"/>
                <a:ea typeface="TypeLand 康熙字典體試用版" pitchFamily="50" charset="-120"/>
              </a:rPr>
              <a:t>感谢，请批评！</a:t>
            </a:r>
            <a:endParaRPr lang="zh-CN" altLang="en-US" sz="2800" spc="600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11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40000" decel="4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0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40000" decel="4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0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40000" decel="40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5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35509 L -1.45833E-6 -2.22222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49 0.00023 L -1.875E-6 -1.11111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-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6132 -0.00023 L -4.79167E-6 1.48148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1293 0.00209 L 6.25E-7 -1.85185E-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0.00532 L 1.25E-6 7.40741E-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1 0.00116 L 2.91667E-6 -2.96296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13125 L -4.16667E-7 -4.07407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8" grpId="1" animBg="1"/>
      <p:bldP spid="8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5" grpId="0"/>
      <p:bldP spid="5" grpId="1"/>
      <p:bldP spid="18" grpId="0"/>
      <p:bldP spid="31" grpId="0"/>
      <p:bldP spid="4" grpId="0"/>
      <p:bldP spid="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671" y="926932"/>
            <a:ext cx="1936292" cy="1175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1883" y="4194242"/>
            <a:ext cx="3760597" cy="2760438"/>
          </a:xfrm>
          <a:prstGeom prst="rect">
            <a:avLst/>
          </a:prstGeom>
        </p:spPr>
      </p:pic>
      <p:sp>
        <p:nvSpPr>
          <p:cNvPr id="71" name="任意多边形 70"/>
          <p:cNvSpPr/>
          <p:nvPr/>
        </p:nvSpPr>
        <p:spPr>
          <a:xfrm>
            <a:off x="9107829" y="-13855"/>
            <a:ext cx="3098026" cy="2858839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21296420">
            <a:off x="9197127" y="113522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人生</a:t>
            </a:r>
            <a:endParaRPr lang="zh-CN" altLang="en-US" sz="54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14357" y="1031621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四境</a:t>
            </a:r>
            <a:endParaRPr lang="zh-CN" altLang="en-US" sz="72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8491" y="826941"/>
            <a:ext cx="216000" cy="216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sp>
        <p:nvSpPr>
          <p:cNvPr id="115" name="Freeform 21"/>
          <p:cNvSpPr>
            <a:spLocks noEditPoints="1"/>
          </p:cNvSpPr>
          <p:nvPr/>
        </p:nvSpPr>
        <p:spPr bwMode="auto">
          <a:xfrm>
            <a:off x="1385286" y="2693069"/>
            <a:ext cx="946151" cy="544512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1874178" y="2051603"/>
            <a:ext cx="461665" cy="11695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pc="30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自然境界</a:t>
            </a:r>
            <a:endParaRPr lang="zh-CN" altLang="en-US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174009" y="203261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人</a:t>
            </a:r>
            <a:endParaRPr lang="zh-CN" altLang="en-US" sz="40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2" name="空心弧 1"/>
          <p:cNvSpPr/>
          <p:nvPr/>
        </p:nvSpPr>
        <p:spPr>
          <a:xfrm>
            <a:off x="1489956" y="2026493"/>
            <a:ext cx="1227981" cy="1227981"/>
          </a:xfrm>
          <a:prstGeom prst="blockArc">
            <a:avLst>
              <a:gd name="adj1" fmla="val 13322041"/>
              <a:gd name="adj2" fmla="val 9106646"/>
              <a:gd name="adj3" fmla="val 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Freeform 21"/>
          <p:cNvSpPr>
            <a:spLocks noEditPoints="1"/>
          </p:cNvSpPr>
          <p:nvPr/>
        </p:nvSpPr>
        <p:spPr bwMode="auto">
          <a:xfrm>
            <a:off x="3068171" y="2693069"/>
            <a:ext cx="946151" cy="544512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3557063" y="2050104"/>
            <a:ext cx="461665" cy="11695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pc="30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功利境界</a:t>
            </a:r>
            <a:endParaRPr lang="zh-CN" altLang="en-US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856894" y="203261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生</a:t>
            </a:r>
            <a:endParaRPr lang="zh-CN" altLang="en-US" sz="40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46" name="空心弧 45"/>
          <p:cNvSpPr/>
          <p:nvPr/>
        </p:nvSpPr>
        <p:spPr>
          <a:xfrm>
            <a:off x="3172841" y="2026493"/>
            <a:ext cx="1227981" cy="1227981"/>
          </a:xfrm>
          <a:prstGeom prst="blockArc">
            <a:avLst>
              <a:gd name="adj1" fmla="val 13322041"/>
              <a:gd name="adj2" fmla="val 9106646"/>
              <a:gd name="adj3" fmla="val 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Freeform 21"/>
          <p:cNvSpPr>
            <a:spLocks noEditPoints="1"/>
          </p:cNvSpPr>
          <p:nvPr/>
        </p:nvSpPr>
        <p:spPr bwMode="auto">
          <a:xfrm>
            <a:off x="4751056" y="2693069"/>
            <a:ext cx="946151" cy="544512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238286" y="2050103"/>
            <a:ext cx="461665" cy="11695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pc="30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道德境界</a:t>
            </a:r>
            <a:endParaRPr lang="zh-CN" altLang="en-US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539779" y="203261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四</a:t>
            </a:r>
            <a:endParaRPr lang="zh-CN" altLang="en-US" sz="40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52" name="空心弧 51"/>
          <p:cNvSpPr/>
          <p:nvPr/>
        </p:nvSpPr>
        <p:spPr>
          <a:xfrm>
            <a:off x="4855726" y="2026493"/>
            <a:ext cx="1227981" cy="1227981"/>
          </a:xfrm>
          <a:prstGeom prst="blockArc">
            <a:avLst>
              <a:gd name="adj1" fmla="val 13322041"/>
              <a:gd name="adj2" fmla="val 9106646"/>
              <a:gd name="adj3" fmla="val 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Freeform 21"/>
          <p:cNvSpPr>
            <a:spLocks noEditPoints="1"/>
          </p:cNvSpPr>
          <p:nvPr/>
        </p:nvSpPr>
        <p:spPr bwMode="auto">
          <a:xfrm>
            <a:off x="6433941" y="2693069"/>
            <a:ext cx="946151" cy="544512"/>
          </a:xfrm>
          <a:custGeom>
            <a:avLst/>
            <a:gdLst>
              <a:gd name="T0" fmla="*/ 242 w 761"/>
              <a:gd name="T1" fmla="*/ 165 h 437"/>
              <a:gd name="T2" fmla="*/ 290 w 761"/>
              <a:gd name="T3" fmla="*/ 291 h 437"/>
              <a:gd name="T4" fmla="*/ 249 w 761"/>
              <a:gd name="T5" fmla="*/ 256 h 437"/>
              <a:gd name="T6" fmla="*/ 250 w 761"/>
              <a:gd name="T7" fmla="*/ 261 h 437"/>
              <a:gd name="T8" fmla="*/ 267 w 761"/>
              <a:gd name="T9" fmla="*/ 294 h 437"/>
              <a:gd name="T10" fmla="*/ 272 w 761"/>
              <a:gd name="T11" fmla="*/ 224 h 437"/>
              <a:gd name="T12" fmla="*/ 199 w 761"/>
              <a:gd name="T13" fmla="*/ 125 h 437"/>
              <a:gd name="T14" fmla="*/ 130 w 761"/>
              <a:gd name="T15" fmla="*/ 188 h 437"/>
              <a:gd name="T16" fmla="*/ 167 w 761"/>
              <a:gd name="T17" fmla="*/ 181 h 437"/>
              <a:gd name="T18" fmla="*/ 159 w 761"/>
              <a:gd name="T19" fmla="*/ 271 h 437"/>
              <a:gd name="T20" fmla="*/ 151 w 761"/>
              <a:gd name="T21" fmla="*/ 264 h 437"/>
              <a:gd name="T22" fmla="*/ 138 w 761"/>
              <a:gd name="T23" fmla="*/ 206 h 437"/>
              <a:gd name="T24" fmla="*/ 133 w 761"/>
              <a:gd name="T25" fmla="*/ 195 h 437"/>
              <a:gd name="T26" fmla="*/ 233 w 761"/>
              <a:gd name="T27" fmla="*/ 136 h 437"/>
              <a:gd name="T28" fmla="*/ 294 w 761"/>
              <a:gd name="T29" fmla="*/ 187 h 437"/>
              <a:gd name="T30" fmla="*/ 317 w 761"/>
              <a:gd name="T31" fmla="*/ 164 h 437"/>
              <a:gd name="T32" fmla="*/ 296 w 761"/>
              <a:gd name="T33" fmla="*/ 143 h 437"/>
              <a:gd name="T34" fmla="*/ 341 w 761"/>
              <a:gd name="T35" fmla="*/ 100 h 437"/>
              <a:gd name="T36" fmla="*/ 258 w 761"/>
              <a:gd name="T37" fmla="*/ 49 h 437"/>
              <a:gd name="T38" fmla="*/ 208 w 761"/>
              <a:gd name="T39" fmla="*/ 13 h 437"/>
              <a:gd name="T40" fmla="*/ 151 w 761"/>
              <a:gd name="T41" fmla="*/ 14 h 437"/>
              <a:gd name="T42" fmla="*/ 172 w 761"/>
              <a:gd name="T43" fmla="*/ 31 h 437"/>
              <a:gd name="T44" fmla="*/ 138 w 761"/>
              <a:gd name="T45" fmla="*/ 44 h 437"/>
              <a:gd name="T46" fmla="*/ 91 w 761"/>
              <a:gd name="T47" fmla="*/ 6 h 437"/>
              <a:gd name="T48" fmla="*/ 22 w 761"/>
              <a:gd name="T49" fmla="*/ 62 h 437"/>
              <a:gd name="T50" fmla="*/ 17 w 761"/>
              <a:gd name="T51" fmla="*/ 150 h 437"/>
              <a:gd name="T52" fmla="*/ 56 w 761"/>
              <a:gd name="T53" fmla="*/ 136 h 437"/>
              <a:gd name="T54" fmla="*/ 84 w 761"/>
              <a:gd name="T55" fmla="*/ 211 h 437"/>
              <a:gd name="T56" fmla="*/ 295 w 761"/>
              <a:gd name="T57" fmla="*/ 431 h 437"/>
              <a:gd name="T58" fmla="*/ 519 w 761"/>
              <a:gd name="T59" fmla="*/ 401 h 437"/>
              <a:gd name="T60" fmla="*/ 761 w 761"/>
              <a:gd name="T61" fmla="*/ 416 h 437"/>
              <a:gd name="T62" fmla="*/ 507 w 761"/>
              <a:gd name="T63" fmla="*/ 374 h 437"/>
              <a:gd name="T64" fmla="*/ 203 w 761"/>
              <a:gd name="T65" fmla="*/ 284 h 437"/>
              <a:gd name="T66" fmla="*/ 377 w 761"/>
              <a:gd name="T67" fmla="*/ 399 h 437"/>
              <a:gd name="T68" fmla="*/ 608 w 761"/>
              <a:gd name="T69" fmla="*/ 373 h 437"/>
              <a:gd name="T70" fmla="*/ 329 w 761"/>
              <a:gd name="T71" fmla="*/ 361 h 437"/>
              <a:gd name="T72" fmla="*/ 344 w 761"/>
              <a:gd name="T73" fmla="*/ 279 h 437"/>
              <a:gd name="T74" fmla="*/ 366 w 761"/>
              <a:gd name="T75" fmla="*/ 330 h 437"/>
              <a:gd name="T76" fmla="*/ 445 w 761"/>
              <a:gd name="T77" fmla="*/ 254 h 437"/>
              <a:gd name="T78" fmla="*/ 411 w 761"/>
              <a:gd name="T79" fmla="*/ 2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1" h="437">
                <a:moveTo>
                  <a:pt x="233" y="136"/>
                </a:moveTo>
                <a:cubicBezTo>
                  <a:pt x="239" y="143"/>
                  <a:pt x="240" y="155"/>
                  <a:pt x="242" y="165"/>
                </a:cubicBezTo>
                <a:cubicBezTo>
                  <a:pt x="277" y="170"/>
                  <a:pt x="288" y="199"/>
                  <a:pt x="279" y="222"/>
                </a:cubicBezTo>
                <a:cubicBezTo>
                  <a:pt x="320" y="251"/>
                  <a:pt x="302" y="279"/>
                  <a:pt x="290" y="291"/>
                </a:cubicBezTo>
                <a:cubicBezTo>
                  <a:pt x="281" y="299"/>
                  <a:pt x="262" y="306"/>
                  <a:pt x="246" y="304"/>
                </a:cubicBezTo>
                <a:cubicBezTo>
                  <a:pt x="196" y="298"/>
                  <a:pt x="223" y="226"/>
                  <a:pt x="249" y="256"/>
                </a:cubicBezTo>
                <a:cubicBezTo>
                  <a:pt x="261" y="269"/>
                  <a:pt x="247" y="273"/>
                  <a:pt x="247" y="273"/>
                </a:cubicBezTo>
                <a:cubicBezTo>
                  <a:pt x="250" y="272"/>
                  <a:pt x="251" y="265"/>
                  <a:pt x="250" y="261"/>
                </a:cubicBezTo>
                <a:cubicBezTo>
                  <a:pt x="246" y="258"/>
                  <a:pt x="246" y="258"/>
                  <a:pt x="246" y="258"/>
                </a:cubicBezTo>
                <a:cubicBezTo>
                  <a:pt x="227" y="239"/>
                  <a:pt x="209" y="312"/>
                  <a:pt x="267" y="294"/>
                </a:cubicBezTo>
                <a:cubicBezTo>
                  <a:pt x="279" y="290"/>
                  <a:pt x="291" y="283"/>
                  <a:pt x="295" y="273"/>
                </a:cubicBezTo>
                <a:cubicBezTo>
                  <a:pt x="305" y="249"/>
                  <a:pt x="286" y="232"/>
                  <a:pt x="272" y="224"/>
                </a:cubicBezTo>
                <a:cubicBezTo>
                  <a:pt x="285" y="191"/>
                  <a:pt x="258" y="179"/>
                  <a:pt x="235" y="173"/>
                </a:cubicBezTo>
                <a:cubicBezTo>
                  <a:pt x="229" y="151"/>
                  <a:pt x="231" y="133"/>
                  <a:pt x="199" y="125"/>
                </a:cubicBezTo>
                <a:cubicBezTo>
                  <a:pt x="163" y="116"/>
                  <a:pt x="91" y="113"/>
                  <a:pt x="114" y="175"/>
                </a:cubicBezTo>
                <a:cubicBezTo>
                  <a:pt x="116" y="180"/>
                  <a:pt x="125" y="188"/>
                  <a:pt x="130" y="188"/>
                </a:cubicBezTo>
                <a:cubicBezTo>
                  <a:pt x="183" y="194"/>
                  <a:pt x="143" y="150"/>
                  <a:pt x="153" y="157"/>
                </a:cubicBezTo>
                <a:cubicBezTo>
                  <a:pt x="160" y="162"/>
                  <a:pt x="165" y="171"/>
                  <a:pt x="167" y="181"/>
                </a:cubicBezTo>
                <a:cubicBezTo>
                  <a:pt x="168" y="190"/>
                  <a:pt x="165" y="206"/>
                  <a:pt x="165" y="206"/>
                </a:cubicBezTo>
                <a:cubicBezTo>
                  <a:pt x="163" y="220"/>
                  <a:pt x="157" y="245"/>
                  <a:pt x="159" y="271"/>
                </a:cubicBezTo>
                <a:cubicBezTo>
                  <a:pt x="164" y="356"/>
                  <a:pt x="244" y="382"/>
                  <a:pt x="293" y="414"/>
                </a:cubicBezTo>
                <a:cubicBezTo>
                  <a:pt x="238" y="388"/>
                  <a:pt x="152" y="357"/>
                  <a:pt x="151" y="264"/>
                </a:cubicBezTo>
                <a:cubicBezTo>
                  <a:pt x="151" y="238"/>
                  <a:pt x="153" y="214"/>
                  <a:pt x="159" y="190"/>
                </a:cubicBezTo>
                <a:cubicBezTo>
                  <a:pt x="146" y="194"/>
                  <a:pt x="141" y="194"/>
                  <a:pt x="138" y="206"/>
                </a:cubicBezTo>
                <a:cubicBezTo>
                  <a:pt x="118" y="289"/>
                  <a:pt x="167" y="355"/>
                  <a:pt x="216" y="388"/>
                </a:cubicBezTo>
                <a:cubicBezTo>
                  <a:pt x="149" y="353"/>
                  <a:pt x="109" y="277"/>
                  <a:pt x="133" y="195"/>
                </a:cubicBezTo>
                <a:cubicBezTo>
                  <a:pt x="87" y="190"/>
                  <a:pt x="86" y="121"/>
                  <a:pt x="144" y="112"/>
                </a:cubicBezTo>
                <a:cubicBezTo>
                  <a:pt x="162" y="110"/>
                  <a:pt x="206" y="105"/>
                  <a:pt x="233" y="136"/>
                </a:cubicBezTo>
                <a:close/>
                <a:moveTo>
                  <a:pt x="346" y="186"/>
                </a:moveTo>
                <a:cubicBezTo>
                  <a:pt x="326" y="194"/>
                  <a:pt x="305" y="193"/>
                  <a:pt x="294" y="187"/>
                </a:cubicBezTo>
                <a:cubicBezTo>
                  <a:pt x="274" y="176"/>
                  <a:pt x="273" y="146"/>
                  <a:pt x="292" y="138"/>
                </a:cubicBezTo>
                <a:cubicBezTo>
                  <a:pt x="318" y="127"/>
                  <a:pt x="320" y="154"/>
                  <a:pt x="317" y="164"/>
                </a:cubicBezTo>
                <a:cubicBezTo>
                  <a:pt x="311" y="163"/>
                  <a:pt x="310" y="157"/>
                  <a:pt x="311" y="153"/>
                </a:cubicBezTo>
                <a:cubicBezTo>
                  <a:pt x="312" y="143"/>
                  <a:pt x="302" y="138"/>
                  <a:pt x="296" y="143"/>
                </a:cubicBezTo>
                <a:cubicBezTo>
                  <a:pt x="267" y="168"/>
                  <a:pt x="308" y="202"/>
                  <a:pt x="349" y="168"/>
                </a:cubicBezTo>
                <a:cubicBezTo>
                  <a:pt x="375" y="145"/>
                  <a:pt x="363" y="111"/>
                  <a:pt x="341" y="100"/>
                </a:cubicBezTo>
                <a:cubicBezTo>
                  <a:pt x="330" y="94"/>
                  <a:pt x="323" y="89"/>
                  <a:pt x="316" y="82"/>
                </a:cubicBezTo>
                <a:cubicBezTo>
                  <a:pt x="295" y="62"/>
                  <a:pt x="302" y="44"/>
                  <a:pt x="258" y="49"/>
                </a:cubicBezTo>
                <a:cubicBezTo>
                  <a:pt x="254" y="38"/>
                  <a:pt x="253" y="27"/>
                  <a:pt x="245" y="20"/>
                </a:cubicBezTo>
                <a:cubicBezTo>
                  <a:pt x="232" y="7"/>
                  <a:pt x="220" y="10"/>
                  <a:pt x="208" y="13"/>
                </a:cubicBezTo>
                <a:cubicBezTo>
                  <a:pt x="206" y="13"/>
                  <a:pt x="194" y="0"/>
                  <a:pt x="184" y="1"/>
                </a:cubicBezTo>
                <a:cubicBezTo>
                  <a:pt x="169" y="1"/>
                  <a:pt x="156" y="7"/>
                  <a:pt x="151" y="14"/>
                </a:cubicBezTo>
                <a:cubicBezTo>
                  <a:pt x="142" y="27"/>
                  <a:pt x="143" y="76"/>
                  <a:pt x="171" y="65"/>
                </a:cubicBezTo>
                <a:cubicBezTo>
                  <a:pt x="197" y="55"/>
                  <a:pt x="176" y="37"/>
                  <a:pt x="172" y="31"/>
                </a:cubicBezTo>
                <a:cubicBezTo>
                  <a:pt x="186" y="31"/>
                  <a:pt x="195" y="49"/>
                  <a:pt x="191" y="59"/>
                </a:cubicBezTo>
                <a:cubicBezTo>
                  <a:pt x="177" y="86"/>
                  <a:pt x="140" y="78"/>
                  <a:pt x="138" y="44"/>
                </a:cubicBezTo>
                <a:cubicBezTo>
                  <a:pt x="138" y="44"/>
                  <a:pt x="139" y="36"/>
                  <a:pt x="138" y="33"/>
                </a:cubicBezTo>
                <a:cubicBezTo>
                  <a:pt x="134" y="19"/>
                  <a:pt x="110" y="2"/>
                  <a:pt x="91" y="6"/>
                </a:cubicBezTo>
                <a:cubicBezTo>
                  <a:pt x="82" y="8"/>
                  <a:pt x="78" y="16"/>
                  <a:pt x="74" y="23"/>
                </a:cubicBezTo>
                <a:cubicBezTo>
                  <a:pt x="49" y="18"/>
                  <a:pt x="24" y="40"/>
                  <a:pt x="22" y="62"/>
                </a:cubicBezTo>
                <a:cubicBezTo>
                  <a:pt x="21" y="70"/>
                  <a:pt x="27" y="76"/>
                  <a:pt x="26" y="83"/>
                </a:cubicBezTo>
                <a:cubicBezTo>
                  <a:pt x="24" y="98"/>
                  <a:pt x="0" y="119"/>
                  <a:pt x="17" y="150"/>
                </a:cubicBezTo>
                <a:cubicBezTo>
                  <a:pt x="20" y="156"/>
                  <a:pt x="30" y="162"/>
                  <a:pt x="36" y="165"/>
                </a:cubicBezTo>
                <a:cubicBezTo>
                  <a:pt x="89" y="196"/>
                  <a:pt x="90" y="102"/>
                  <a:pt x="56" y="136"/>
                </a:cubicBezTo>
                <a:cubicBezTo>
                  <a:pt x="59" y="119"/>
                  <a:pt x="78" y="114"/>
                  <a:pt x="85" y="131"/>
                </a:cubicBezTo>
                <a:cubicBezTo>
                  <a:pt x="96" y="155"/>
                  <a:pt x="83" y="188"/>
                  <a:pt x="84" y="211"/>
                </a:cubicBezTo>
                <a:cubicBezTo>
                  <a:pt x="86" y="254"/>
                  <a:pt x="105" y="293"/>
                  <a:pt x="122" y="321"/>
                </a:cubicBezTo>
                <a:cubicBezTo>
                  <a:pt x="151" y="371"/>
                  <a:pt x="217" y="421"/>
                  <a:pt x="295" y="431"/>
                </a:cubicBezTo>
                <a:cubicBezTo>
                  <a:pt x="334" y="437"/>
                  <a:pt x="385" y="433"/>
                  <a:pt x="418" y="418"/>
                </a:cubicBezTo>
                <a:cubicBezTo>
                  <a:pt x="445" y="406"/>
                  <a:pt x="474" y="403"/>
                  <a:pt x="519" y="401"/>
                </a:cubicBezTo>
                <a:cubicBezTo>
                  <a:pt x="568" y="399"/>
                  <a:pt x="611" y="403"/>
                  <a:pt x="658" y="413"/>
                </a:cubicBezTo>
                <a:cubicBezTo>
                  <a:pt x="695" y="420"/>
                  <a:pt x="761" y="417"/>
                  <a:pt x="761" y="416"/>
                </a:cubicBezTo>
                <a:cubicBezTo>
                  <a:pt x="723" y="413"/>
                  <a:pt x="637" y="387"/>
                  <a:pt x="604" y="381"/>
                </a:cubicBezTo>
                <a:cubicBezTo>
                  <a:pt x="572" y="375"/>
                  <a:pt x="546" y="372"/>
                  <a:pt x="507" y="374"/>
                </a:cubicBezTo>
                <a:cubicBezTo>
                  <a:pt x="463" y="376"/>
                  <a:pt x="428" y="394"/>
                  <a:pt x="395" y="402"/>
                </a:cubicBezTo>
                <a:cubicBezTo>
                  <a:pt x="306" y="424"/>
                  <a:pt x="216" y="388"/>
                  <a:pt x="203" y="284"/>
                </a:cubicBezTo>
                <a:cubicBezTo>
                  <a:pt x="210" y="305"/>
                  <a:pt x="223" y="330"/>
                  <a:pt x="234" y="347"/>
                </a:cubicBezTo>
                <a:cubicBezTo>
                  <a:pt x="257" y="382"/>
                  <a:pt x="324" y="413"/>
                  <a:pt x="377" y="399"/>
                </a:cubicBezTo>
                <a:cubicBezTo>
                  <a:pt x="407" y="391"/>
                  <a:pt x="437" y="377"/>
                  <a:pt x="471" y="370"/>
                </a:cubicBezTo>
                <a:cubicBezTo>
                  <a:pt x="528" y="359"/>
                  <a:pt x="565" y="369"/>
                  <a:pt x="608" y="373"/>
                </a:cubicBezTo>
                <a:cubicBezTo>
                  <a:pt x="584" y="357"/>
                  <a:pt x="540" y="343"/>
                  <a:pt x="502" y="347"/>
                </a:cubicBezTo>
                <a:cubicBezTo>
                  <a:pt x="435" y="354"/>
                  <a:pt x="356" y="391"/>
                  <a:pt x="329" y="361"/>
                </a:cubicBezTo>
                <a:cubicBezTo>
                  <a:pt x="270" y="296"/>
                  <a:pt x="366" y="227"/>
                  <a:pt x="370" y="297"/>
                </a:cubicBezTo>
                <a:cubicBezTo>
                  <a:pt x="363" y="283"/>
                  <a:pt x="353" y="277"/>
                  <a:pt x="344" y="279"/>
                </a:cubicBezTo>
                <a:cubicBezTo>
                  <a:pt x="334" y="284"/>
                  <a:pt x="328" y="290"/>
                  <a:pt x="329" y="302"/>
                </a:cubicBezTo>
                <a:cubicBezTo>
                  <a:pt x="330" y="314"/>
                  <a:pt x="349" y="330"/>
                  <a:pt x="366" y="330"/>
                </a:cubicBezTo>
                <a:cubicBezTo>
                  <a:pt x="392" y="330"/>
                  <a:pt x="415" y="316"/>
                  <a:pt x="418" y="283"/>
                </a:cubicBezTo>
                <a:cubicBezTo>
                  <a:pt x="424" y="281"/>
                  <a:pt x="445" y="279"/>
                  <a:pt x="445" y="254"/>
                </a:cubicBezTo>
                <a:cubicBezTo>
                  <a:pt x="444" y="233"/>
                  <a:pt x="425" y="209"/>
                  <a:pt x="396" y="223"/>
                </a:cubicBezTo>
                <a:cubicBezTo>
                  <a:pt x="401" y="214"/>
                  <a:pt x="401" y="213"/>
                  <a:pt x="411" y="208"/>
                </a:cubicBezTo>
                <a:cubicBezTo>
                  <a:pt x="398" y="181"/>
                  <a:pt x="364" y="179"/>
                  <a:pt x="346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6921171" y="2026493"/>
            <a:ext cx="461665" cy="11695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pc="300" smtClean="0">
                <a:solidFill>
                  <a:srgbClr val="FFC000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天地境界</a:t>
            </a:r>
            <a:endParaRPr lang="zh-CN" altLang="en-US" spc="300" dirty="0">
              <a:solidFill>
                <a:srgbClr val="FFC000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222664" y="203261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境</a:t>
            </a:r>
            <a:endParaRPr lang="zh-CN" altLang="en-US" sz="4000" dirty="0">
              <a:solidFill>
                <a:schemeClr val="bg1"/>
              </a:solidFill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58" name="空心弧 57"/>
          <p:cNvSpPr/>
          <p:nvPr/>
        </p:nvSpPr>
        <p:spPr>
          <a:xfrm>
            <a:off x="6538611" y="2026493"/>
            <a:ext cx="1227981" cy="1227981"/>
          </a:xfrm>
          <a:prstGeom prst="blockArc">
            <a:avLst>
              <a:gd name="adj1" fmla="val 13322041"/>
              <a:gd name="adj2" fmla="val 9106646"/>
              <a:gd name="adj3" fmla="val 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634980" y="3400955"/>
            <a:ext cx="738664" cy="32853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人若只是顺着本能或风俗习惯做事，然而并无觉解，或不甚觉解。他所做的事，对于他就没有意义，或很少意义。</a:t>
            </a:r>
            <a:endParaRPr lang="en-US" altLang="zh-CN" sz="12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745336" y="3383463"/>
            <a:ext cx="1477328" cy="317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人了解到社会的存在，他是社会的一员。这个社会是一个整体，他是这个整体的一部分。有这种觉解，他就为社会的利益做各种事，或如儒家所说，他做事是为了“正其义不谋其利”。他真正是有道德的人，他所做的都是符合严格的道德意义的道德行为。他所做的各种事都有道德的意义。道德境界有道德价值。</a:t>
            </a:r>
            <a:endParaRPr lang="en-US" altLang="zh-CN" sz="12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182406" y="3400955"/>
            <a:ext cx="1107996" cy="31265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人意识到他自己，为自己而做各种事。这并不意味着他必然是不道德的人。他可以做些事，其后果有利于他人，其动机则是利已的。所以他所做的各种事，对于他，有功利的意义。</a:t>
            </a:r>
            <a:endParaRPr lang="en-US" altLang="zh-CN" sz="12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503634" y="3459980"/>
            <a:ext cx="1477328" cy="31199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人了解到超乎社会整体之上，还有一个更大的整体，即宇宙。他不仅是社会的一员，同时还是宇宙的一员。他是社会组织的公民，同时还是孟子所说的“天民”。有这种觉解，他就为宇宙的利益而做各种事。他了解他所做的事的意义，自觉他正在做他所做的事。天地境界有超道德价值。</a:t>
            </a:r>
            <a:endParaRPr lang="en-US" altLang="zh-CN" sz="1200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91432" y="5751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9052" y="2026493"/>
            <a:ext cx="216000" cy="216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9299" y="1659423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094" y="3247086"/>
            <a:ext cx="2823750" cy="1631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3599688" y="731520"/>
            <a:ext cx="5013960" cy="50139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弧形 7"/>
          <p:cNvSpPr/>
          <p:nvPr/>
        </p:nvSpPr>
        <p:spPr>
          <a:xfrm>
            <a:off x="1920240" y="4748225"/>
            <a:ext cx="7772400" cy="1508760"/>
          </a:xfrm>
          <a:prstGeom prst="arc">
            <a:avLst>
              <a:gd name="adj1" fmla="val 20609498"/>
              <a:gd name="adj2" fmla="val 12143718"/>
            </a:avLst>
          </a:prstGeom>
          <a:noFill/>
          <a:ln w="3175">
            <a:gradFill flip="none" rotWithShape="1">
              <a:gsLst>
                <a:gs pos="0">
                  <a:schemeClr val="bg1">
                    <a:alpha val="15000"/>
                  </a:schemeClr>
                </a:gs>
                <a:gs pos="50300">
                  <a:schemeClr val="bg1">
                    <a:alpha val="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>
            <a:off x="2548128" y="4877689"/>
            <a:ext cx="6949440" cy="1076641"/>
          </a:xfrm>
          <a:prstGeom prst="arc">
            <a:avLst>
              <a:gd name="adj1" fmla="val 20885455"/>
              <a:gd name="adj2" fmla="val 11663632"/>
            </a:avLst>
          </a:prstGeom>
          <a:noFill/>
          <a:ln w="3175">
            <a:gradFill flip="none" rotWithShape="1">
              <a:gsLst>
                <a:gs pos="31287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69000">
                  <a:schemeClr val="bg1">
                    <a:alpha val="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>
            <a:off x="3217164" y="5090170"/>
            <a:ext cx="5779008" cy="651678"/>
          </a:xfrm>
          <a:prstGeom prst="arc">
            <a:avLst>
              <a:gd name="adj1" fmla="val 21312307"/>
              <a:gd name="adj2" fmla="val 11312544"/>
            </a:avLst>
          </a:prstGeom>
          <a:noFill/>
          <a:ln w="3175">
            <a:gradFill flip="none" rotWithShape="1">
              <a:gsLst>
                <a:gs pos="31287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6900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6503817" y="388633"/>
            <a:ext cx="4295861" cy="646936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10618" y="3045769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自信</a:t>
            </a:r>
            <a:endParaRPr lang="zh-CN" altLang="en-US" sz="72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78651" y="3766715"/>
            <a:ext cx="2234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读“道”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 rot="5400000">
            <a:off x="6469069" y="2670108"/>
            <a:ext cx="22342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Last Night The East Wind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930" y="4750067"/>
            <a:ext cx="1520729" cy="923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708" y="3966836"/>
            <a:ext cx="2430000" cy="1282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 rot="21296420">
            <a:off x="3624702" y="2123852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latin typeface="沙孟海书法字体" panose="03000509000000000000" pitchFamily="65" charset="-122"/>
                <a:ea typeface="沙孟海书法字体" panose="03000509000000000000" pitchFamily="65" charset="-122"/>
              </a:rPr>
              <a:t>文化</a:t>
            </a:r>
            <a:endParaRPr lang="zh-CN" altLang="en-US" sz="6600" dirty="0">
              <a:latin typeface="沙孟海书法字体" panose="03000509000000000000" pitchFamily="65" charset="-122"/>
              <a:ea typeface="沙孟海书法字体" panose="03000509000000000000" pitchFamily="65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78182" y="3508888"/>
            <a:ext cx="216000" cy="2088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1659" y="3466023"/>
            <a:ext cx="216000" cy="216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0462" y="3870420"/>
            <a:ext cx="3760597" cy="27604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11541" y="1687432"/>
            <a:ext cx="615553" cy="31444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spc="600" dirty="0" smtClean="0">
                <a:latin typeface="TypeLand 康熙字典體試用版" pitchFamily="50" charset="-120"/>
                <a:ea typeface="TypeLand 康熙字典體試用版" pitchFamily="50" charset="-120"/>
              </a:rPr>
              <a:t>感谢，请批评！</a:t>
            </a:r>
            <a:endParaRPr lang="zh-CN" altLang="en-US" sz="2800" spc="600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40000" decel="4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0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40000" decel="4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0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40000" decel="40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5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35509 L -1.45833E-6 -2.22222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49 0.00023 L -1.875E-6 -1.11111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-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6132 -0.00023 L -4.79167E-6 1.48148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1293 0.00209 L 6.25E-7 -1.85185E-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0.00532 L 1.25E-6 7.40741E-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1 0.00116 L 2.91667E-6 -2.96296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13125 L -4.16667E-7 -4.07407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8" grpId="1" animBg="1"/>
      <p:bldP spid="8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5" grpId="0"/>
      <p:bldP spid="5" grpId="1"/>
      <p:bldP spid="18" grpId="0"/>
      <p:bldP spid="31" grpId="0"/>
      <p:bldP spid="4" grpId="0"/>
      <p:bldP spid="4" grpId="1"/>
      <p:bldP spid="3" grpId="0"/>
      <p:bldP spid="3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515868" y="176704"/>
            <a:ext cx="5013960" cy="50139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弧形 7"/>
          <p:cNvSpPr/>
          <p:nvPr/>
        </p:nvSpPr>
        <p:spPr>
          <a:xfrm>
            <a:off x="1920240" y="4748225"/>
            <a:ext cx="7772400" cy="1508760"/>
          </a:xfrm>
          <a:prstGeom prst="arc">
            <a:avLst>
              <a:gd name="adj1" fmla="val 20609498"/>
              <a:gd name="adj2" fmla="val 12143718"/>
            </a:avLst>
          </a:prstGeom>
          <a:noFill/>
          <a:ln w="3175">
            <a:gradFill flip="none" rotWithShape="1">
              <a:gsLst>
                <a:gs pos="0">
                  <a:schemeClr val="bg1">
                    <a:alpha val="15000"/>
                  </a:schemeClr>
                </a:gs>
                <a:gs pos="50300">
                  <a:schemeClr val="bg1">
                    <a:alpha val="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>
            <a:off x="2548128" y="4877689"/>
            <a:ext cx="6949440" cy="1076641"/>
          </a:xfrm>
          <a:prstGeom prst="arc">
            <a:avLst>
              <a:gd name="adj1" fmla="val 20885455"/>
              <a:gd name="adj2" fmla="val 11663632"/>
            </a:avLst>
          </a:prstGeom>
          <a:noFill/>
          <a:ln w="3175">
            <a:gradFill flip="none" rotWithShape="1">
              <a:gsLst>
                <a:gs pos="31287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69000">
                  <a:schemeClr val="bg1">
                    <a:alpha val="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>
            <a:off x="3217164" y="5090170"/>
            <a:ext cx="5779008" cy="651678"/>
          </a:xfrm>
          <a:prstGeom prst="arc">
            <a:avLst>
              <a:gd name="adj1" fmla="val 21312307"/>
              <a:gd name="adj2" fmla="val 11312544"/>
            </a:avLst>
          </a:prstGeom>
          <a:noFill/>
          <a:ln w="3175">
            <a:gradFill flip="none" rotWithShape="1">
              <a:gsLst>
                <a:gs pos="31287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6900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6509927" y="392009"/>
            <a:ext cx="4295861" cy="646936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75115" y="2634757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自信</a:t>
            </a:r>
            <a:endParaRPr lang="zh-CN" altLang="en-US" sz="72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pic>
        <p:nvPicPr>
          <p:cNvPr id="10" name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930" y="4750067"/>
            <a:ext cx="1520729" cy="923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708" y="3966836"/>
            <a:ext cx="2430000" cy="1282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 rot="21296420">
            <a:off x="3615691" y="1116245"/>
            <a:ext cx="247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沙孟海书法字体" panose="03000509000000000000" pitchFamily="65" charset="-122"/>
                <a:ea typeface="沙孟海书法字体" panose="03000509000000000000" pitchFamily="65" charset="-122"/>
              </a:rPr>
              <a:t>文化</a:t>
            </a:r>
            <a:endParaRPr lang="zh-CN" altLang="en-US" sz="7200" dirty="0">
              <a:latin typeface="沙孟海书法字体" panose="03000509000000000000" pitchFamily="65" charset="-122"/>
              <a:ea typeface="沙孟海书法字体" panose="03000509000000000000" pitchFamily="65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78182" y="3508888"/>
            <a:ext cx="216000" cy="2088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0593" y="3703085"/>
            <a:ext cx="216000" cy="216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3051" y="3869117"/>
            <a:ext cx="3760597" cy="27604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60195" y="168755"/>
            <a:ext cx="1046440" cy="43883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b="1" spc="600" dirty="0" smtClean="0">
                <a:latin typeface="TypeLand 康熙字典體試用版" pitchFamily="50" charset="-120"/>
                <a:ea typeface="TypeLand 康熙字典體試用版" pitchFamily="50" charset="-120"/>
              </a:rPr>
              <a:t>冯友兰：</a:t>
            </a:r>
            <a:endParaRPr lang="en-US" altLang="zh-CN" sz="2800" b="1" spc="600" dirty="0" smtClean="0">
              <a:latin typeface="TypeLand 康熙字典體試用版" pitchFamily="50" charset="-120"/>
              <a:ea typeface="TypeLand 康熙字典體試用版" pitchFamily="50" charset="-120"/>
            </a:endParaRPr>
          </a:p>
          <a:p>
            <a:r>
              <a:rPr lang="en-US" altLang="zh-CN" sz="2800" b="1" spc="600" dirty="0" smtClean="0">
                <a:latin typeface="TypeLand 康熙字典體試用版" pitchFamily="50" charset="-120"/>
                <a:ea typeface="TypeLand 康熙字典體試用版" pitchFamily="50" charset="-120"/>
              </a:rPr>
              <a:t>《</a:t>
            </a:r>
            <a:r>
              <a:rPr lang="zh-CN" altLang="en-US" sz="2800" b="1" spc="600" dirty="0" smtClean="0">
                <a:latin typeface="TypeLand 康熙字典體試用版" pitchFamily="50" charset="-120"/>
                <a:ea typeface="TypeLand 康熙字典體試用版" pitchFamily="50" charset="-120"/>
              </a:rPr>
              <a:t>中国哲学简史</a:t>
            </a:r>
            <a:r>
              <a:rPr lang="en-US" altLang="zh-CN" sz="2800" b="1" spc="600" dirty="0" smtClean="0">
                <a:latin typeface="TypeLand 康熙字典體試用版" pitchFamily="50" charset="-120"/>
                <a:ea typeface="TypeLand 康熙字典體試用版" pitchFamily="50" charset="-120"/>
              </a:rPr>
              <a:t>》</a:t>
            </a:r>
            <a:r>
              <a:rPr lang="zh-CN" altLang="en-US" sz="2800" b="1" spc="600" dirty="0" smtClean="0">
                <a:latin typeface="TypeLand 康熙字典體試用版" pitchFamily="50" charset="-120"/>
                <a:ea typeface="TypeLand 康熙字典體試用版" pitchFamily="50" charset="-120"/>
              </a:rPr>
              <a:t>导读</a:t>
            </a:r>
            <a:endParaRPr lang="zh-CN" altLang="en-US" sz="2800" b="1" spc="600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pic>
        <p:nvPicPr>
          <p:cNvPr id="6" name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0322" y="3258089"/>
            <a:ext cx="2823750" cy="1631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584728" y="5633102"/>
            <a:ext cx="11327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 smtClean="0">
                <a:solidFill>
                  <a:schemeClr val="bg1"/>
                </a:solidFill>
                <a:latin typeface="Baoli SC" charset="-122"/>
                <a:ea typeface="Baoli SC" charset="-122"/>
                <a:cs typeface="Baoli SC" charset="-122"/>
              </a:rPr>
              <a:t>常州市教育</a:t>
            </a:r>
            <a:r>
              <a:rPr kumimoji="1" lang="zh-CN" altLang="en-US" sz="6000" smtClean="0">
                <a:solidFill>
                  <a:schemeClr val="bg1"/>
                </a:solidFill>
                <a:latin typeface="Baoli SC" charset="-122"/>
                <a:ea typeface="Baoli SC" charset="-122"/>
                <a:cs typeface="Baoli SC" charset="-122"/>
              </a:rPr>
              <a:t>科学研究院     黄天庆</a:t>
            </a:r>
            <a:endParaRPr kumimoji="1" lang="zh-CN" altLang="en-US" sz="6000" dirty="0">
              <a:solidFill>
                <a:schemeClr val="bg1"/>
              </a:solidFill>
              <a:latin typeface="Baoli SC" charset="-122"/>
              <a:ea typeface="Baoli SC" charset="-122"/>
              <a:cs typeface="Baoli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45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40000" decel="4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75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0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40000" decel="4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0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40000" decel="40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75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5" dur="22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35509 L -1.45833E-6 -2.22222E-6 " pathEditMode="relative" rAng="0" ptsTypes="AA">
                                      <p:cBhvr>
                                        <p:cTn id="5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250"/>
                            </p:stCondLst>
                            <p:childTnLst>
                              <p:par>
                                <p:cTn id="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13125 L -4.16667E-7 -4.07407E-6 " pathEditMode="relative" rAng="0" ptsTypes="AA">
                                      <p:cBhvr>
                                        <p:cTn id="8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55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8" grpId="1" animBg="1"/>
      <p:bldP spid="8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5" grpId="0"/>
      <p:bldP spid="4" grpId="0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334" y="1892741"/>
            <a:ext cx="1936292" cy="1175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069" y="4676706"/>
            <a:ext cx="3760597" cy="2760438"/>
          </a:xfrm>
          <a:prstGeom prst="rect">
            <a:avLst/>
          </a:prstGeom>
        </p:spPr>
      </p:pic>
      <p:sp>
        <p:nvSpPr>
          <p:cNvPr id="71" name="任意多边形 70"/>
          <p:cNvSpPr/>
          <p:nvPr/>
        </p:nvSpPr>
        <p:spPr>
          <a:xfrm>
            <a:off x="9477999" y="-13854"/>
            <a:ext cx="2727856" cy="2469188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21296420">
            <a:off x="9997074" y="162105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著</a:t>
            </a:r>
            <a:endParaRPr lang="zh-CN" altLang="en-US" sz="60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82532" y="798017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述</a:t>
            </a:r>
            <a:endParaRPr lang="zh-CN" altLang="en-US" sz="88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0858" y="561937"/>
            <a:ext cx="216000" cy="216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413540" y="1182244"/>
            <a:ext cx="615553" cy="33401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endParaRPr lang="zh-CN" altLang="en-US" sz="2800" kern="30000" spc="6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21" name="Freeform 238"/>
          <p:cNvSpPr>
            <a:spLocks noEditPoints="1"/>
          </p:cNvSpPr>
          <p:nvPr/>
        </p:nvSpPr>
        <p:spPr bwMode="auto">
          <a:xfrm rot="10800000">
            <a:off x="3732394" y="-94981"/>
            <a:ext cx="3269533" cy="2027311"/>
          </a:xfrm>
          <a:custGeom>
            <a:avLst/>
            <a:gdLst>
              <a:gd name="T0" fmla="*/ 133 w 267"/>
              <a:gd name="T1" fmla="*/ 133 h 166"/>
              <a:gd name="T2" fmla="*/ 119 w 267"/>
              <a:gd name="T3" fmla="*/ 120 h 166"/>
              <a:gd name="T4" fmla="*/ 121 w 267"/>
              <a:gd name="T5" fmla="*/ 80 h 166"/>
              <a:gd name="T6" fmla="*/ 133 w 267"/>
              <a:gd name="T7" fmla="*/ 56 h 166"/>
              <a:gd name="T8" fmla="*/ 146 w 267"/>
              <a:gd name="T9" fmla="*/ 80 h 166"/>
              <a:gd name="T10" fmla="*/ 148 w 267"/>
              <a:gd name="T11" fmla="*/ 120 h 166"/>
              <a:gd name="T12" fmla="*/ 133 w 267"/>
              <a:gd name="T13" fmla="*/ 133 h 166"/>
              <a:gd name="T14" fmla="*/ 111 w 267"/>
              <a:gd name="T15" fmla="*/ 71 h 166"/>
              <a:gd name="T16" fmla="*/ 86 w 267"/>
              <a:gd name="T17" fmla="*/ 79 h 166"/>
              <a:gd name="T18" fmla="*/ 93 w 267"/>
              <a:gd name="T19" fmla="*/ 83 h 166"/>
              <a:gd name="T20" fmla="*/ 105 w 267"/>
              <a:gd name="T21" fmla="*/ 82 h 166"/>
              <a:gd name="T22" fmla="*/ 80 w 267"/>
              <a:gd name="T23" fmla="*/ 92 h 166"/>
              <a:gd name="T24" fmla="*/ 103 w 267"/>
              <a:gd name="T25" fmla="*/ 52 h 166"/>
              <a:gd name="T26" fmla="*/ 109 w 267"/>
              <a:gd name="T27" fmla="*/ 35 h 166"/>
              <a:gd name="T28" fmla="*/ 133 w 267"/>
              <a:gd name="T29" fmla="*/ 14 h 166"/>
              <a:gd name="T30" fmla="*/ 158 w 267"/>
              <a:gd name="T31" fmla="*/ 35 h 166"/>
              <a:gd name="T32" fmla="*/ 164 w 267"/>
              <a:gd name="T33" fmla="*/ 52 h 166"/>
              <a:gd name="T34" fmla="*/ 187 w 267"/>
              <a:gd name="T35" fmla="*/ 92 h 166"/>
              <a:gd name="T36" fmla="*/ 162 w 267"/>
              <a:gd name="T37" fmla="*/ 82 h 166"/>
              <a:gd name="T38" fmla="*/ 174 w 267"/>
              <a:gd name="T39" fmla="*/ 83 h 166"/>
              <a:gd name="T40" fmla="*/ 181 w 267"/>
              <a:gd name="T41" fmla="*/ 79 h 166"/>
              <a:gd name="T42" fmla="*/ 156 w 267"/>
              <a:gd name="T43" fmla="*/ 71 h 166"/>
              <a:gd name="T44" fmla="*/ 133 w 267"/>
              <a:gd name="T45" fmla="*/ 45 h 166"/>
              <a:gd name="T46" fmla="*/ 111 w 267"/>
              <a:gd name="T47" fmla="*/ 71 h 166"/>
              <a:gd name="T48" fmla="*/ 235 w 267"/>
              <a:gd name="T49" fmla="*/ 130 h 166"/>
              <a:gd name="T50" fmla="*/ 222 w 267"/>
              <a:gd name="T51" fmla="*/ 97 h 166"/>
              <a:gd name="T52" fmla="*/ 193 w 267"/>
              <a:gd name="T53" fmla="*/ 120 h 166"/>
              <a:gd name="T54" fmla="*/ 207 w 267"/>
              <a:gd name="T55" fmla="*/ 121 h 166"/>
              <a:gd name="T56" fmla="*/ 215 w 267"/>
              <a:gd name="T57" fmla="*/ 104 h 166"/>
              <a:gd name="T58" fmla="*/ 207 w 267"/>
              <a:gd name="T59" fmla="*/ 141 h 166"/>
              <a:gd name="T60" fmla="*/ 176 w 267"/>
              <a:gd name="T61" fmla="*/ 123 h 166"/>
              <a:gd name="T62" fmla="*/ 155 w 267"/>
              <a:gd name="T63" fmla="*/ 111 h 166"/>
              <a:gd name="T64" fmla="*/ 153 w 267"/>
              <a:gd name="T65" fmla="*/ 90 h 166"/>
              <a:gd name="T66" fmla="*/ 204 w 267"/>
              <a:gd name="T67" fmla="*/ 78 h 166"/>
              <a:gd name="T68" fmla="*/ 171 w 267"/>
              <a:gd name="T69" fmla="*/ 47 h 166"/>
              <a:gd name="T70" fmla="*/ 161 w 267"/>
              <a:gd name="T71" fmla="*/ 25 h 166"/>
              <a:gd name="T72" fmla="*/ 133 w 267"/>
              <a:gd name="T73" fmla="*/ 0 h 166"/>
              <a:gd name="T74" fmla="*/ 105 w 267"/>
              <a:gd name="T75" fmla="*/ 25 h 166"/>
              <a:gd name="T76" fmla="*/ 96 w 267"/>
              <a:gd name="T77" fmla="*/ 46 h 166"/>
              <a:gd name="T78" fmla="*/ 63 w 267"/>
              <a:gd name="T79" fmla="*/ 78 h 166"/>
              <a:gd name="T80" fmla="*/ 114 w 267"/>
              <a:gd name="T81" fmla="*/ 90 h 166"/>
              <a:gd name="T82" fmla="*/ 112 w 267"/>
              <a:gd name="T83" fmla="*/ 111 h 166"/>
              <a:gd name="T84" fmla="*/ 90 w 267"/>
              <a:gd name="T85" fmla="*/ 123 h 166"/>
              <a:gd name="T86" fmla="*/ 60 w 267"/>
              <a:gd name="T87" fmla="*/ 141 h 166"/>
              <a:gd name="T88" fmla="*/ 52 w 267"/>
              <a:gd name="T89" fmla="*/ 104 h 166"/>
              <a:gd name="T90" fmla="*/ 60 w 267"/>
              <a:gd name="T91" fmla="*/ 121 h 166"/>
              <a:gd name="T92" fmla="*/ 74 w 267"/>
              <a:gd name="T93" fmla="*/ 120 h 166"/>
              <a:gd name="T94" fmla="*/ 45 w 267"/>
              <a:gd name="T95" fmla="*/ 97 h 166"/>
              <a:gd name="T96" fmla="*/ 32 w 267"/>
              <a:gd name="T97" fmla="*/ 130 h 166"/>
              <a:gd name="T98" fmla="*/ 0 w 267"/>
              <a:gd name="T99" fmla="*/ 152 h 166"/>
              <a:gd name="T100" fmla="*/ 14 w 267"/>
              <a:gd name="T101" fmla="*/ 149 h 166"/>
              <a:gd name="T102" fmla="*/ 40 w 267"/>
              <a:gd name="T103" fmla="*/ 142 h 166"/>
              <a:gd name="T104" fmla="*/ 98 w 267"/>
              <a:gd name="T105" fmla="*/ 131 h 166"/>
              <a:gd name="T106" fmla="*/ 112 w 267"/>
              <a:gd name="T107" fmla="*/ 128 h 166"/>
              <a:gd name="T108" fmla="*/ 133 w 267"/>
              <a:gd name="T109" fmla="*/ 150 h 166"/>
              <a:gd name="T110" fmla="*/ 155 w 267"/>
              <a:gd name="T111" fmla="*/ 128 h 166"/>
              <a:gd name="T112" fmla="*/ 169 w 267"/>
              <a:gd name="T113" fmla="*/ 131 h 166"/>
              <a:gd name="T114" fmla="*/ 227 w 267"/>
              <a:gd name="T115" fmla="*/ 142 h 166"/>
              <a:gd name="T116" fmla="*/ 253 w 267"/>
              <a:gd name="T117" fmla="*/ 149 h 166"/>
              <a:gd name="T118" fmla="*/ 267 w 267"/>
              <a:gd name="T119" fmla="*/ 152 h 166"/>
              <a:gd name="T120" fmla="*/ 235 w 267"/>
              <a:gd name="T121" fmla="*/ 13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7" h="166">
                <a:moveTo>
                  <a:pt x="133" y="133"/>
                </a:moveTo>
                <a:cubicBezTo>
                  <a:pt x="119" y="120"/>
                  <a:pt x="119" y="120"/>
                  <a:pt x="119" y="120"/>
                </a:cubicBezTo>
                <a:cubicBezTo>
                  <a:pt x="119" y="120"/>
                  <a:pt x="137" y="100"/>
                  <a:pt x="121" y="80"/>
                </a:cubicBezTo>
                <a:cubicBezTo>
                  <a:pt x="121" y="80"/>
                  <a:pt x="116" y="73"/>
                  <a:pt x="133" y="56"/>
                </a:cubicBezTo>
                <a:cubicBezTo>
                  <a:pt x="151" y="73"/>
                  <a:pt x="146" y="80"/>
                  <a:pt x="146" y="80"/>
                </a:cubicBezTo>
                <a:cubicBezTo>
                  <a:pt x="129" y="100"/>
                  <a:pt x="148" y="120"/>
                  <a:pt x="148" y="120"/>
                </a:cubicBezTo>
                <a:cubicBezTo>
                  <a:pt x="133" y="133"/>
                  <a:pt x="133" y="133"/>
                  <a:pt x="133" y="133"/>
                </a:cubicBezTo>
                <a:close/>
                <a:moveTo>
                  <a:pt x="111" y="71"/>
                </a:moveTo>
                <a:cubicBezTo>
                  <a:pt x="111" y="71"/>
                  <a:pt x="96" y="59"/>
                  <a:pt x="86" y="79"/>
                </a:cubicBezTo>
                <a:cubicBezTo>
                  <a:pt x="86" y="79"/>
                  <a:pt x="89" y="87"/>
                  <a:pt x="93" y="83"/>
                </a:cubicBezTo>
                <a:cubicBezTo>
                  <a:pt x="96" y="80"/>
                  <a:pt x="100" y="76"/>
                  <a:pt x="105" y="82"/>
                </a:cubicBezTo>
                <a:cubicBezTo>
                  <a:pt x="109" y="88"/>
                  <a:pt x="92" y="103"/>
                  <a:pt x="80" y="92"/>
                </a:cubicBezTo>
                <a:cubicBezTo>
                  <a:pt x="69" y="81"/>
                  <a:pt x="72" y="56"/>
                  <a:pt x="103" y="52"/>
                </a:cubicBezTo>
                <a:cubicBezTo>
                  <a:pt x="103" y="52"/>
                  <a:pt x="101" y="41"/>
                  <a:pt x="109" y="35"/>
                </a:cubicBezTo>
                <a:cubicBezTo>
                  <a:pt x="116" y="28"/>
                  <a:pt x="132" y="15"/>
                  <a:pt x="133" y="14"/>
                </a:cubicBezTo>
                <a:cubicBezTo>
                  <a:pt x="135" y="15"/>
                  <a:pt x="151" y="29"/>
                  <a:pt x="158" y="35"/>
                </a:cubicBezTo>
                <a:cubicBezTo>
                  <a:pt x="166" y="41"/>
                  <a:pt x="164" y="52"/>
                  <a:pt x="164" y="52"/>
                </a:cubicBezTo>
                <a:cubicBezTo>
                  <a:pt x="194" y="56"/>
                  <a:pt x="198" y="81"/>
                  <a:pt x="187" y="92"/>
                </a:cubicBezTo>
                <a:cubicBezTo>
                  <a:pt x="175" y="103"/>
                  <a:pt x="158" y="88"/>
                  <a:pt x="162" y="82"/>
                </a:cubicBezTo>
                <a:cubicBezTo>
                  <a:pt x="167" y="76"/>
                  <a:pt x="171" y="80"/>
                  <a:pt x="174" y="83"/>
                </a:cubicBezTo>
                <a:cubicBezTo>
                  <a:pt x="178" y="87"/>
                  <a:pt x="181" y="79"/>
                  <a:pt x="181" y="79"/>
                </a:cubicBezTo>
                <a:cubicBezTo>
                  <a:pt x="171" y="59"/>
                  <a:pt x="156" y="71"/>
                  <a:pt x="156" y="71"/>
                </a:cubicBezTo>
                <a:cubicBezTo>
                  <a:pt x="152" y="52"/>
                  <a:pt x="135" y="46"/>
                  <a:pt x="133" y="45"/>
                </a:cubicBezTo>
                <a:cubicBezTo>
                  <a:pt x="133" y="45"/>
                  <a:pt x="116" y="51"/>
                  <a:pt x="111" y="71"/>
                </a:cubicBezTo>
                <a:close/>
                <a:moveTo>
                  <a:pt x="235" y="130"/>
                </a:moveTo>
                <a:cubicBezTo>
                  <a:pt x="235" y="130"/>
                  <a:pt x="242" y="111"/>
                  <a:pt x="222" y="97"/>
                </a:cubicBezTo>
                <a:cubicBezTo>
                  <a:pt x="199" y="86"/>
                  <a:pt x="185" y="110"/>
                  <a:pt x="193" y="120"/>
                </a:cubicBezTo>
                <a:cubicBezTo>
                  <a:pt x="201" y="130"/>
                  <a:pt x="207" y="121"/>
                  <a:pt x="207" y="121"/>
                </a:cubicBezTo>
                <a:cubicBezTo>
                  <a:pt x="197" y="113"/>
                  <a:pt x="201" y="99"/>
                  <a:pt x="215" y="104"/>
                </a:cubicBezTo>
                <a:cubicBezTo>
                  <a:pt x="230" y="113"/>
                  <a:pt x="230" y="138"/>
                  <a:pt x="207" y="141"/>
                </a:cubicBezTo>
                <a:cubicBezTo>
                  <a:pt x="183" y="145"/>
                  <a:pt x="176" y="123"/>
                  <a:pt x="176" y="123"/>
                </a:cubicBezTo>
                <a:cubicBezTo>
                  <a:pt x="176" y="123"/>
                  <a:pt x="165" y="122"/>
                  <a:pt x="155" y="111"/>
                </a:cubicBezTo>
                <a:cubicBezTo>
                  <a:pt x="144" y="98"/>
                  <a:pt x="153" y="90"/>
                  <a:pt x="153" y="90"/>
                </a:cubicBezTo>
                <a:cubicBezTo>
                  <a:pt x="168" y="115"/>
                  <a:pt x="200" y="107"/>
                  <a:pt x="204" y="78"/>
                </a:cubicBezTo>
                <a:cubicBezTo>
                  <a:pt x="201" y="47"/>
                  <a:pt x="171" y="47"/>
                  <a:pt x="171" y="47"/>
                </a:cubicBezTo>
                <a:cubicBezTo>
                  <a:pt x="171" y="47"/>
                  <a:pt x="174" y="35"/>
                  <a:pt x="161" y="25"/>
                </a:cubicBezTo>
                <a:cubicBezTo>
                  <a:pt x="147" y="13"/>
                  <a:pt x="137" y="3"/>
                  <a:pt x="133" y="0"/>
                </a:cubicBezTo>
                <a:cubicBezTo>
                  <a:pt x="133" y="0"/>
                  <a:pt x="120" y="13"/>
                  <a:pt x="105" y="25"/>
                </a:cubicBezTo>
                <a:cubicBezTo>
                  <a:pt x="93" y="35"/>
                  <a:pt x="96" y="46"/>
                  <a:pt x="96" y="46"/>
                </a:cubicBezTo>
                <a:cubicBezTo>
                  <a:pt x="96" y="46"/>
                  <a:pt x="65" y="47"/>
                  <a:pt x="63" y="78"/>
                </a:cubicBezTo>
                <a:cubicBezTo>
                  <a:pt x="66" y="107"/>
                  <a:pt x="99" y="115"/>
                  <a:pt x="114" y="90"/>
                </a:cubicBezTo>
                <a:cubicBezTo>
                  <a:pt x="114" y="90"/>
                  <a:pt x="123" y="98"/>
                  <a:pt x="112" y="111"/>
                </a:cubicBezTo>
                <a:cubicBezTo>
                  <a:pt x="102" y="122"/>
                  <a:pt x="90" y="123"/>
                  <a:pt x="90" y="123"/>
                </a:cubicBezTo>
                <a:cubicBezTo>
                  <a:pt x="90" y="123"/>
                  <a:pt x="83" y="145"/>
                  <a:pt x="60" y="141"/>
                </a:cubicBezTo>
                <a:cubicBezTo>
                  <a:pt x="36" y="138"/>
                  <a:pt x="36" y="113"/>
                  <a:pt x="52" y="104"/>
                </a:cubicBezTo>
                <a:cubicBezTo>
                  <a:pt x="66" y="99"/>
                  <a:pt x="70" y="113"/>
                  <a:pt x="60" y="121"/>
                </a:cubicBezTo>
                <a:cubicBezTo>
                  <a:pt x="60" y="121"/>
                  <a:pt x="66" y="130"/>
                  <a:pt x="74" y="120"/>
                </a:cubicBezTo>
                <a:cubicBezTo>
                  <a:pt x="82" y="110"/>
                  <a:pt x="68" y="86"/>
                  <a:pt x="45" y="97"/>
                </a:cubicBezTo>
                <a:cubicBezTo>
                  <a:pt x="24" y="111"/>
                  <a:pt x="32" y="130"/>
                  <a:pt x="32" y="130"/>
                </a:cubicBezTo>
                <a:cubicBezTo>
                  <a:pt x="32" y="130"/>
                  <a:pt x="9" y="131"/>
                  <a:pt x="0" y="152"/>
                </a:cubicBezTo>
                <a:cubicBezTo>
                  <a:pt x="0" y="152"/>
                  <a:pt x="2" y="161"/>
                  <a:pt x="14" y="149"/>
                </a:cubicBezTo>
                <a:cubicBezTo>
                  <a:pt x="27" y="138"/>
                  <a:pt x="35" y="138"/>
                  <a:pt x="40" y="142"/>
                </a:cubicBezTo>
                <a:cubicBezTo>
                  <a:pt x="45" y="147"/>
                  <a:pt x="74" y="166"/>
                  <a:pt x="98" y="131"/>
                </a:cubicBezTo>
                <a:cubicBezTo>
                  <a:pt x="98" y="131"/>
                  <a:pt x="108" y="123"/>
                  <a:pt x="112" y="128"/>
                </a:cubicBezTo>
                <a:cubicBezTo>
                  <a:pt x="116" y="133"/>
                  <a:pt x="131" y="148"/>
                  <a:pt x="133" y="150"/>
                </a:cubicBezTo>
                <a:cubicBezTo>
                  <a:pt x="133" y="150"/>
                  <a:pt x="151" y="133"/>
                  <a:pt x="155" y="128"/>
                </a:cubicBezTo>
                <a:cubicBezTo>
                  <a:pt x="159" y="123"/>
                  <a:pt x="169" y="131"/>
                  <a:pt x="169" y="131"/>
                </a:cubicBezTo>
                <a:cubicBezTo>
                  <a:pt x="193" y="166"/>
                  <a:pt x="222" y="147"/>
                  <a:pt x="227" y="142"/>
                </a:cubicBezTo>
                <a:cubicBezTo>
                  <a:pt x="231" y="138"/>
                  <a:pt x="240" y="138"/>
                  <a:pt x="253" y="149"/>
                </a:cubicBezTo>
                <a:cubicBezTo>
                  <a:pt x="265" y="161"/>
                  <a:pt x="267" y="152"/>
                  <a:pt x="267" y="152"/>
                </a:cubicBezTo>
                <a:cubicBezTo>
                  <a:pt x="258" y="131"/>
                  <a:pt x="235" y="130"/>
                  <a:pt x="235" y="130"/>
                </a:cubicBezTo>
                <a:close/>
              </a:path>
            </a:pathLst>
          </a:custGeom>
          <a:solidFill>
            <a:srgbClr val="DAB86E">
              <a:alpha val="7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38"/>
          <p:cNvSpPr>
            <a:spLocks noEditPoints="1"/>
          </p:cNvSpPr>
          <p:nvPr/>
        </p:nvSpPr>
        <p:spPr bwMode="auto">
          <a:xfrm rot="10800000" flipV="1">
            <a:off x="3213356" y="5190808"/>
            <a:ext cx="3269533" cy="2027311"/>
          </a:xfrm>
          <a:custGeom>
            <a:avLst/>
            <a:gdLst>
              <a:gd name="T0" fmla="*/ 133 w 267"/>
              <a:gd name="T1" fmla="*/ 133 h 166"/>
              <a:gd name="T2" fmla="*/ 119 w 267"/>
              <a:gd name="T3" fmla="*/ 120 h 166"/>
              <a:gd name="T4" fmla="*/ 121 w 267"/>
              <a:gd name="T5" fmla="*/ 80 h 166"/>
              <a:gd name="T6" fmla="*/ 133 w 267"/>
              <a:gd name="T7" fmla="*/ 56 h 166"/>
              <a:gd name="T8" fmla="*/ 146 w 267"/>
              <a:gd name="T9" fmla="*/ 80 h 166"/>
              <a:gd name="T10" fmla="*/ 148 w 267"/>
              <a:gd name="T11" fmla="*/ 120 h 166"/>
              <a:gd name="T12" fmla="*/ 133 w 267"/>
              <a:gd name="T13" fmla="*/ 133 h 166"/>
              <a:gd name="T14" fmla="*/ 111 w 267"/>
              <a:gd name="T15" fmla="*/ 71 h 166"/>
              <a:gd name="T16" fmla="*/ 86 w 267"/>
              <a:gd name="T17" fmla="*/ 79 h 166"/>
              <a:gd name="T18" fmla="*/ 93 w 267"/>
              <a:gd name="T19" fmla="*/ 83 h 166"/>
              <a:gd name="T20" fmla="*/ 105 w 267"/>
              <a:gd name="T21" fmla="*/ 82 h 166"/>
              <a:gd name="T22" fmla="*/ 80 w 267"/>
              <a:gd name="T23" fmla="*/ 92 h 166"/>
              <a:gd name="T24" fmla="*/ 103 w 267"/>
              <a:gd name="T25" fmla="*/ 52 h 166"/>
              <a:gd name="T26" fmla="*/ 109 w 267"/>
              <a:gd name="T27" fmla="*/ 35 h 166"/>
              <a:gd name="T28" fmla="*/ 133 w 267"/>
              <a:gd name="T29" fmla="*/ 14 h 166"/>
              <a:gd name="T30" fmla="*/ 158 w 267"/>
              <a:gd name="T31" fmla="*/ 35 h 166"/>
              <a:gd name="T32" fmla="*/ 164 w 267"/>
              <a:gd name="T33" fmla="*/ 52 h 166"/>
              <a:gd name="T34" fmla="*/ 187 w 267"/>
              <a:gd name="T35" fmla="*/ 92 h 166"/>
              <a:gd name="T36" fmla="*/ 162 w 267"/>
              <a:gd name="T37" fmla="*/ 82 h 166"/>
              <a:gd name="T38" fmla="*/ 174 w 267"/>
              <a:gd name="T39" fmla="*/ 83 h 166"/>
              <a:gd name="T40" fmla="*/ 181 w 267"/>
              <a:gd name="T41" fmla="*/ 79 h 166"/>
              <a:gd name="T42" fmla="*/ 156 w 267"/>
              <a:gd name="T43" fmla="*/ 71 h 166"/>
              <a:gd name="T44" fmla="*/ 133 w 267"/>
              <a:gd name="T45" fmla="*/ 45 h 166"/>
              <a:gd name="T46" fmla="*/ 111 w 267"/>
              <a:gd name="T47" fmla="*/ 71 h 166"/>
              <a:gd name="T48" fmla="*/ 235 w 267"/>
              <a:gd name="T49" fmla="*/ 130 h 166"/>
              <a:gd name="T50" fmla="*/ 222 w 267"/>
              <a:gd name="T51" fmla="*/ 97 h 166"/>
              <a:gd name="T52" fmla="*/ 193 w 267"/>
              <a:gd name="T53" fmla="*/ 120 h 166"/>
              <a:gd name="T54" fmla="*/ 207 w 267"/>
              <a:gd name="T55" fmla="*/ 121 h 166"/>
              <a:gd name="T56" fmla="*/ 215 w 267"/>
              <a:gd name="T57" fmla="*/ 104 h 166"/>
              <a:gd name="T58" fmla="*/ 207 w 267"/>
              <a:gd name="T59" fmla="*/ 141 h 166"/>
              <a:gd name="T60" fmla="*/ 176 w 267"/>
              <a:gd name="T61" fmla="*/ 123 h 166"/>
              <a:gd name="T62" fmla="*/ 155 w 267"/>
              <a:gd name="T63" fmla="*/ 111 h 166"/>
              <a:gd name="T64" fmla="*/ 153 w 267"/>
              <a:gd name="T65" fmla="*/ 90 h 166"/>
              <a:gd name="T66" fmla="*/ 204 w 267"/>
              <a:gd name="T67" fmla="*/ 78 h 166"/>
              <a:gd name="T68" fmla="*/ 171 w 267"/>
              <a:gd name="T69" fmla="*/ 47 h 166"/>
              <a:gd name="T70" fmla="*/ 161 w 267"/>
              <a:gd name="T71" fmla="*/ 25 h 166"/>
              <a:gd name="T72" fmla="*/ 133 w 267"/>
              <a:gd name="T73" fmla="*/ 0 h 166"/>
              <a:gd name="T74" fmla="*/ 105 w 267"/>
              <a:gd name="T75" fmla="*/ 25 h 166"/>
              <a:gd name="T76" fmla="*/ 96 w 267"/>
              <a:gd name="T77" fmla="*/ 46 h 166"/>
              <a:gd name="T78" fmla="*/ 63 w 267"/>
              <a:gd name="T79" fmla="*/ 78 h 166"/>
              <a:gd name="T80" fmla="*/ 114 w 267"/>
              <a:gd name="T81" fmla="*/ 90 h 166"/>
              <a:gd name="T82" fmla="*/ 112 w 267"/>
              <a:gd name="T83" fmla="*/ 111 h 166"/>
              <a:gd name="T84" fmla="*/ 90 w 267"/>
              <a:gd name="T85" fmla="*/ 123 h 166"/>
              <a:gd name="T86" fmla="*/ 60 w 267"/>
              <a:gd name="T87" fmla="*/ 141 h 166"/>
              <a:gd name="T88" fmla="*/ 52 w 267"/>
              <a:gd name="T89" fmla="*/ 104 h 166"/>
              <a:gd name="T90" fmla="*/ 60 w 267"/>
              <a:gd name="T91" fmla="*/ 121 h 166"/>
              <a:gd name="T92" fmla="*/ 74 w 267"/>
              <a:gd name="T93" fmla="*/ 120 h 166"/>
              <a:gd name="T94" fmla="*/ 45 w 267"/>
              <a:gd name="T95" fmla="*/ 97 h 166"/>
              <a:gd name="T96" fmla="*/ 32 w 267"/>
              <a:gd name="T97" fmla="*/ 130 h 166"/>
              <a:gd name="T98" fmla="*/ 0 w 267"/>
              <a:gd name="T99" fmla="*/ 152 h 166"/>
              <a:gd name="T100" fmla="*/ 14 w 267"/>
              <a:gd name="T101" fmla="*/ 149 h 166"/>
              <a:gd name="T102" fmla="*/ 40 w 267"/>
              <a:gd name="T103" fmla="*/ 142 h 166"/>
              <a:gd name="T104" fmla="*/ 98 w 267"/>
              <a:gd name="T105" fmla="*/ 131 h 166"/>
              <a:gd name="T106" fmla="*/ 112 w 267"/>
              <a:gd name="T107" fmla="*/ 128 h 166"/>
              <a:gd name="T108" fmla="*/ 133 w 267"/>
              <a:gd name="T109" fmla="*/ 150 h 166"/>
              <a:gd name="T110" fmla="*/ 155 w 267"/>
              <a:gd name="T111" fmla="*/ 128 h 166"/>
              <a:gd name="T112" fmla="*/ 169 w 267"/>
              <a:gd name="T113" fmla="*/ 131 h 166"/>
              <a:gd name="T114" fmla="*/ 227 w 267"/>
              <a:gd name="T115" fmla="*/ 142 h 166"/>
              <a:gd name="T116" fmla="*/ 253 w 267"/>
              <a:gd name="T117" fmla="*/ 149 h 166"/>
              <a:gd name="T118" fmla="*/ 267 w 267"/>
              <a:gd name="T119" fmla="*/ 152 h 166"/>
              <a:gd name="T120" fmla="*/ 235 w 267"/>
              <a:gd name="T121" fmla="*/ 13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7" h="166">
                <a:moveTo>
                  <a:pt x="133" y="133"/>
                </a:moveTo>
                <a:cubicBezTo>
                  <a:pt x="119" y="120"/>
                  <a:pt x="119" y="120"/>
                  <a:pt x="119" y="120"/>
                </a:cubicBezTo>
                <a:cubicBezTo>
                  <a:pt x="119" y="120"/>
                  <a:pt x="137" y="100"/>
                  <a:pt x="121" y="80"/>
                </a:cubicBezTo>
                <a:cubicBezTo>
                  <a:pt x="121" y="80"/>
                  <a:pt x="116" y="73"/>
                  <a:pt x="133" y="56"/>
                </a:cubicBezTo>
                <a:cubicBezTo>
                  <a:pt x="151" y="73"/>
                  <a:pt x="146" y="80"/>
                  <a:pt x="146" y="80"/>
                </a:cubicBezTo>
                <a:cubicBezTo>
                  <a:pt x="129" y="100"/>
                  <a:pt x="148" y="120"/>
                  <a:pt x="148" y="120"/>
                </a:cubicBezTo>
                <a:cubicBezTo>
                  <a:pt x="133" y="133"/>
                  <a:pt x="133" y="133"/>
                  <a:pt x="133" y="133"/>
                </a:cubicBezTo>
                <a:close/>
                <a:moveTo>
                  <a:pt x="111" y="71"/>
                </a:moveTo>
                <a:cubicBezTo>
                  <a:pt x="111" y="71"/>
                  <a:pt x="96" y="59"/>
                  <a:pt x="86" y="79"/>
                </a:cubicBezTo>
                <a:cubicBezTo>
                  <a:pt x="86" y="79"/>
                  <a:pt x="89" y="87"/>
                  <a:pt x="93" y="83"/>
                </a:cubicBezTo>
                <a:cubicBezTo>
                  <a:pt x="96" y="80"/>
                  <a:pt x="100" y="76"/>
                  <a:pt x="105" y="82"/>
                </a:cubicBezTo>
                <a:cubicBezTo>
                  <a:pt x="109" y="88"/>
                  <a:pt x="92" y="103"/>
                  <a:pt x="80" y="92"/>
                </a:cubicBezTo>
                <a:cubicBezTo>
                  <a:pt x="69" y="81"/>
                  <a:pt x="72" y="56"/>
                  <a:pt x="103" y="52"/>
                </a:cubicBezTo>
                <a:cubicBezTo>
                  <a:pt x="103" y="52"/>
                  <a:pt x="101" y="41"/>
                  <a:pt x="109" y="35"/>
                </a:cubicBezTo>
                <a:cubicBezTo>
                  <a:pt x="116" y="28"/>
                  <a:pt x="132" y="15"/>
                  <a:pt x="133" y="14"/>
                </a:cubicBezTo>
                <a:cubicBezTo>
                  <a:pt x="135" y="15"/>
                  <a:pt x="151" y="29"/>
                  <a:pt x="158" y="35"/>
                </a:cubicBezTo>
                <a:cubicBezTo>
                  <a:pt x="166" y="41"/>
                  <a:pt x="164" y="52"/>
                  <a:pt x="164" y="52"/>
                </a:cubicBezTo>
                <a:cubicBezTo>
                  <a:pt x="194" y="56"/>
                  <a:pt x="198" y="81"/>
                  <a:pt x="187" y="92"/>
                </a:cubicBezTo>
                <a:cubicBezTo>
                  <a:pt x="175" y="103"/>
                  <a:pt x="158" y="88"/>
                  <a:pt x="162" y="82"/>
                </a:cubicBezTo>
                <a:cubicBezTo>
                  <a:pt x="167" y="76"/>
                  <a:pt x="171" y="80"/>
                  <a:pt x="174" y="83"/>
                </a:cubicBezTo>
                <a:cubicBezTo>
                  <a:pt x="178" y="87"/>
                  <a:pt x="181" y="79"/>
                  <a:pt x="181" y="79"/>
                </a:cubicBezTo>
                <a:cubicBezTo>
                  <a:pt x="171" y="59"/>
                  <a:pt x="156" y="71"/>
                  <a:pt x="156" y="71"/>
                </a:cubicBezTo>
                <a:cubicBezTo>
                  <a:pt x="152" y="52"/>
                  <a:pt x="135" y="46"/>
                  <a:pt x="133" y="45"/>
                </a:cubicBezTo>
                <a:cubicBezTo>
                  <a:pt x="133" y="45"/>
                  <a:pt x="116" y="51"/>
                  <a:pt x="111" y="71"/>
                </a:cubicBezTo>
                <a:close/>
                <a:moveTo>
                  <a:pt x="235" y="130"/>
                </a:moveTo>
                <a:cubicBezTo>
                  <a:pt x="235" y="130"/>
                  <a:pt x="242" y="111"/>
                  <a:pt x="222" y="97"/>
                </a:cubicBezTo>
                <a:cubicBezTo>
                  <a:pt x="199" y="86"/>
                  <a:pt x="185" y="110"/>
                  <a:pt x="193" y="120"/>
                </a:cubicBezTo>
                <a:cubicBezTo>
                  <a:pt x="201" y="130"/>
                  <a:pt x="207" y="121"/>
                  <a:pt x="207" y="121"/>
                </a:cubicBezTo>
                <a:cubicBezTo>
                  <a:pt x="197" y="113"/>
                  <a:pt x="201" y="99"/>
                  <a:pt x="215" y="104"/>
                </a:cubicBezTo>
                <a:cubicBezTo>
                  <a:pt x="230" y="113"/>
                  <a:pt x="230" y="138"/>
                  <a:pt x="207" y="141"/>
                </a:cubicBezTo>
                <a:cubicBezTo>
                  <a:pt x="183" y="145"/>
                  <a:pt x="176" y="123"/>
                  <a:pt x="176" y="123"/>
                </a:cubicBezTo>
                <a:cubicBezTo>
                  <a:pt x="176" y="123"/>
                  <a:pt x="165" y="122"/>
                  <a:pt x="155" y="111"/>
                </a:cubicBezTo>
                <a:cubicBezTo>
                  <a:pt x="144" y="98"/>
                  <a:pt x="153" y="90"/>
                  <a:pt x="153" y="90"/>
                </a:cubicBezTo>
                <a:cubicBezTo>
                  <a:pt x="168" y="115"/>
                  <a:pt x="200" y="107"/>
                  <a:pt x="204" y="78"/>
                </a:cubicBezTo>
                <a:cubicBezTo>
                  <a:pt x="201" y="47"/>
                  <a:pt x="171" y="47"/>
                  <a:pt x="171" y="47"/>
                </a:cubicBezTo>
                <a:cubicBezTo>
                  <a:pt x="171" y="47"/>
                  <a:pt x="174" y="35"/>
                  <a:pt x="161" y="25"/>
                </a:cubicBezTo>
                <a:cubicBezTo>
                  <a:pt x="147" y="13"/>
                  <a:pt x="137" y="3"/>
                  <a:pt x="133" y="0"/>
                </a:cubicBezTo>
                <a:cubicBezTo>
                  <a:pt x="133" y="0"/>
                  <a:pt x="120" y="13"/>
                  <a:pt x="105" y="25"/>
                </a:cubicBezTo>
                <a:cubicBezTo>
                  <a:pt x="93" y="35"/>
                  <a:pt x="96" y="46"/>
                  <a:pt x="96" y="46"/>
                </a:cubicBezTo>
                <a:cubicBezTo>
                  <a:pt x="96" y="46"/>
                  <a:pt x="65" y="47"/>
                  <a:pt x="63" y="78"/>
                </a:cubicBezTo>
                <a:cubicBezTo>
                  <a:pt x="66" y="107"/>
                  <a:pt x="99" y="115"/>
                  <a:pt x="114" y="90"/>
                </a:cubicBezTo>
                <a:cubicBezTo>
                  <a:pt x="114" y="90"/>
                  <a:pt x="123" y="98"/>
                  <a:pt x="112" y="111"/>
                </a:cubicBezTo>
                <a:cubicBezTo>
                  <a:pt x="102" y="122"/>
                  <a:pt x="90" y="123"/>
                  <a:pt x="90" y="123"/>
                </a:cubicBezTo>
                <a:cubicBezTo>
                  <a:pt x="90" y="123"/>
                  <a:pt x="83" y="145"/>
                  <a:pt x="60" y="141"/>
                </a:cubicBezTo>
                <a:cubicBezTo>
                  <a:pt x="36" y="138"/>
                  <a:pt x="36" y="113"/>
                  <a:pt x="52" y="104"/>
                </a:cubicBezTo>
                <a:cubicBezTo>
                  <a:pt x="66" y="99"/>
                  <a:pt x="70" y="113"/>
                  <a:pt x="60" y="121"/>
                </a:cubicBezTo>
                <a:cubicBezTo>
                  <a:pt x="60" y="121"/>
                  <a:pt x="66" y="130"/>
                  <a:pt x="74" y="120"/>
                </a:cubicBezTo>
                <a:cubicBezTo>
                  <a:pt x="82" y="110"/>
                  <a:pt x="68" y="86"/>
                  <a:pt x="45" y="97"/>
                </a:cubicBezTo>
                <a:cubicBezTo>
                  <a:pt x="24" y="111"/>
                  <a:pt x="32" y="130"/>
                  <a:pt x="32" y="130"/>
                </a:cubicBezTo>
                <a:cubicBezTo>
                  <a:pt x="32" y="130"/>
                  <a:pt x="9" y="131"/>
                  <a:pt x="0" y="152"/>
                </a:cubicBezTo>
                <a:cubicBezTo>
                  <a:pt x="0" y="152"/>
                  <a:pt x="2" y="161"/>
                  <a:pt x="14" y="149"/>
                </a:cubicBezTo>
                <a:cubicBezTo>
                  <a:pt x="27" y="138"/>
                  <a:pt x="35" y="138"/>
                  <a:pt x="40" y="142"/>
                </a:cubicBezTo>
                <a:cubicBezTo>
                  <a:pt x="45" y="147"/>
                  <a:pt x="74" y="166"/>
                  <a:pt x="98" y="131"/>
                </a:cubicBezTo>
                <a:cubicBezTo>
                  <a:pt x="98" y="131"/>
                  <a:pt x="108" y="123"/>
                  <a:pt x="112" y="128"/>
                </a:cubicBezTo>
                <a:cubicBezTo>
                  <a:pt x="116" y="133"/>
                  <a:pt x="131" y="148"/>
                  <a:pt x="133" y="150"/>
                </a:cubicBezTo>
                <a:cubicBezTo>
                  <a:pt x="133" y="150"/>
                  <a:pt x="151" y="133"/>
                  <a:pt x="155" y="128"/>
                </a:cubicBezTo>
                <a:cubicBezTo>
                  <a:pt x="159" y="123"/>
                  <a:pt x="169" y="131"/>
                  <a:pt x="169" y="131"/>
                </a:cubicBezTo>
                <a:cubicBezTo>
                  <a:pt x="193" y="166"/>
                  <a:pt x="222" y="147"/>
                  <a:pt x="227" y="142"/>
                </a:cubicBezTo>
                <a:cubicBezTo>
                  <a:pt x="231" y="138"/>
                  <a:pt x="240" y="138"/>
                  <a:pt x="253" y="149"/>
                </a:cubicBezTo>
                <a:cubicBezTo>
                  <a:pt x="265" y="161"/>
                  <a:pt x="267" y="152"/>
                  <a:pt x="267" y="152"/>
                </a:cubicBezTo>
                <a:cubicBezTo>
                  <a:pt x="258" y="131"/>
                  <a:pt x="235" y="130"/>
                  <a:pt x="235" y="130"/>
                </a:cubicBezTo>
                <a:close/>
              </a:path>
            </a:pathLst>
          </a:custGeom>
          <a:solidFill>
            <a:srgbClr val="DAB86E">
              <a:alpha val="7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85" y="179880"/>
            <a:ext cx="5560539" cy="6158467"/>
          </a:xfrm>
          <a:prstGeom prst="rect">
            <a:avLst/>
          </a:prstGeom>
          <a:ln>
            <a:solidFill>
              <a:srgbClr val="E0A54A"/>
            </a:solidFill>
          </a:ln>
        </p:spPr>
      </p:pic>
      <p:grpSp>
        <p:nvGrpSpPr>
          <p:cNvPr id="3" name="组 2"/>
          <p:cNvGrpSpPr/>
          <p:nvPr/>
        </p:nvGrpSpPr>
        <p:grpSpPr>
          <a:xfrm>
            <a:off x="310159" y="4782164"/>
            <a:ext cx="7552023" cy="1855427"/>
            <a:chOff x="310159" y="4782164"/>
            <a:chExt cx="7552023" cy="1855427"/>
          </a:xfrm>
        </p:grpSpPr>
        <p:sp>
          <p:nvSpPr>
            <p:cNvPr id="29" name="自由: 形状 10"/>
            <p:cNvSpPr/>
            <p:nvPr/>
          </p:nvSpPr>
          <p:spPr>
            <a:xfrm>
              <a:off x="310159" y="4782164"/>
              <a:ext cx="7552023" cy="1578768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0" name="Freeform 2082"/>
            <p:cNvSpPr>
              <a:spLocks noEditPoints="1"/>
            </p:cNvSpPr>
            <p:nvPr/>
          </p:nvSpPr>
          <p:spPr bwMode="auto">
            <a:xfrm>
              <a:off x="6922927" y="6054842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31" name="Freeform 2082"/>
            <p:cNvSpPr>
              <a:spLocks noEditPoints="1"/>
            </p:cNvSpPr>
            <p:nvPr/>
          </p:nvSpPr>
          <p:spPr bwMode="auto">
            <a:xfrm>
              <a:off x="6016949" y="6166516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32" name="Freeform 2082"/>
            <p:cNvSpPr>
              <a:spLocks noEditPoints="1"/>
            </p:cNvSpPr>
            <p:nvPr/>
          </p:nvSpPr>
          <p:spPr bwMode="auto">
            <a:xfrm>
              <a:off x="5136874" y="6338347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86890" y="4902856"/>
              <a:ext cx="74579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   当代</a:t>
              </a:r>
              <a:r>
                <a:rPr lang="zh-CN" altLang="en-US" sz="2000" dirty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大哲学家冯友兰先生于1947年在美国宾夕法尼亚大学受聘担任讲座教授，讲授中国哲学史，其英文讲稿后经整理写成《中国哲学简史》，于1948年由美国著名出版公司麦克米兰出版。此书一出，立即成为西方人了解和学习中国哲学的超级入门书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3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334" y="1892741"/>
            <a:ext cx="1936292" cy="1175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069" y="4676706"/>
            <a:ext cx="3760597" cy="2760438"/>
          </a:xfrm>
          <a:prstGeom prst="rect">
            <a:avLst/>
          </a:prstGeom>
        </p:spPr>
      </p:pic>
      <p:sp>
        <p:nvSpPr>
          <p:cNvPr id="71" name="任意多边形 70"/>
          <p:cNvSpPr/>
          <p:nvPr/>
        </p:nvSpPr>
        <p:spPr>
          <a:xfrm>
            <a:off x="9477999" y="-13854"/>
            <a:ext cx="2727856" cy="2469188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21296420">
            <a:off x="9997074" y="162105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著</a:t>
            </a:r>
            <a:endParaRPr lang="zh-CN" altLang="en-US" sz="60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82532" y="798017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述</a:t>
            </a:r>
            <a:endParaRPr lang="zh-CN" altLang="en-US" sz="88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0858" y="561937"/>
            <a:ext cx="216000" cy="216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413540" y="1182244"/>
            <a:ext cx="615553" cy="33401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endParaRPr lang="zh-CN" altLang="en-US" sz="2800" kern="30000" spc="6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21" name="Freeform 238"/>
          <p:cNvSpPr>
            <a:spLocks noEditPoints="1"/>
          </p:cNvSpPr>
          <p:nvPr/>
        </p:nvSpPr>
        <p:spPr bwMode="auto">
          <a:xfrm rot="10800000">
            <a:off x="3732394" y="-94981"/>
            <a:ext cx="3269533" cy="2027311"/>
          </a:xfrm>
          <a:custGeom>
            <a:avLst/>
            <a:gdLst>
              <a:gd name="T0" fmla="*/ 133 w 267"/>
              <a:gd name="T1" fmla="*/ 133 h 166"/>
              <a:gd name="T2" fmla="*/ 119 w 267"/>
              <a:gd name="T3" fmla="*/ 120 h 166"/>
              <a:gd name="T4" fmla="*/ 121 w 267"/>
              <a:gd name="T5" fmla="*/ 80 h 166"/>
              <a:gd name="T6" fmla="*/ 133 w 267"/>
              <a:gd name="T7" fmla="*/ 56 h 166"/>
              <a:gd name="T8" fmla="*/ 146 w 267"/>
              <a:gd name="T9" fmla="*/ 80 h 166"/>
              <a:gd name="T10" fmla="*/ 148 w 267"/>
              <a:gd name="T11" fmla="*/ 120 h 166"/>
              <a:gd name="T12" fmla="*/ 133 w 267"/>
              <a:gd name="T13" fmla="*/ 133 h 166"/>
              <a:gd name="T14" fmla="*/ 111 w 267"/>
              <a:gd name="T15" fmla="*/ 71 h 166"/>
              <a:gd name="T16" fmla="*/ 86 w 267"/>
              <a:gd name="T17" fmla="*/ 79 h 166"/>
              <a:gd name="T18" fmla="*/ 93 w 267"/>
              <a:gd name="T19" fmla="*/ 83 h 166"/>
              <a:gd name="T20" fmla="*/ 105 w 267"/>
              <a:gd name="T21" fmla="*/ 82 h 166"/>
              <a:gd name="T22" fmla="*/ 80 w 267"/>
              <a:gd name="T23" fmla="*/ 92 h 166"/>
              <a:gd name="T24" fmla="*/ 103 w 267"/>
              <a:gd name="T25" fmla="*/ 52 h 166"/>
              <a:gd name="T26" fmla="*/ 109 w 267"/>
              <a:gd name="T27" fmla="*/ 35 h 166"/>
              <a:gd name="T28" fmla="*/ 133 w 267"/>
              <a:gd name="T29" fmla="*/ 14 h 166"/>
              <a:gd name="T30" fmla="*/ 158 w 267"/>
              <a:gd name="T31" fmla="*/ 35 h 166"/>
              <a:gd name="T32" fmla="*/ 164 w 267"/>
              <a:gd name="T33" fmla="*/ 52 h 166"/>
              <a:gd name="T34" fmla="*/ 187 w 267"/>
              <a:gd name="T35" fmla="*/ 92 h 166"/>
              <a:gd name="T36" fmla="*/ 162 w 267"/>
              <a:gd name="T37" fmla="*/ 82 h 166"/>
              <a:gd name="T38" fmla="*/ 174 w 267"/>
              <a:gd name="T39" fmla="*/ 83 h 166"/>
              <a:gd name="T40" fmla="*/ 181 w 267"/>
              <a:gd name="T41" fmla="*/ 79 h 166"/>
              <a:gd name="T42" fmla="*/ 156 w 267"/>
              <a:gd name="T43" fmla="*/ 71 h 166"/>
              <a:gd name="T44" fmla="*/ 133 w 267"/>
              <a:gd name="T45" fmla="*/ 45 h 166"/>
              <a:gd name="T46" fmla="*/ 111 w 267"/>
              <a:gd name="T47" fmla="*/ 71 h 166"/>
              <a:gd name="T48" fmla="*/ 235 w 267"/>
              <a:gd name="T49" fmla="*/ 130 h 166"/>
              <a:gd name="T50" fmla="*/ 222 w 267"/>
              <a:gd name="T51" fmla="*/ 97 h 166"/>
              <a:gd name="T52" fmla="*/ 193 w 267"/>
              <a:gd name="T53" fmla="*/ 120 h 166"/>
              <a:gd name="T54" fmla="*/ 207 w 267"/>
              <a:gd name="T55" fmla="*/ 121 h 166"/>
              <a:gd name="T56" fmla="*/ 215 w 267"/>
              <a:gd name="T57" fmla="*/ 104 h 166"/>
              <a:gd name="T58" fmla="*/ 207 w 267"/>
              <a:gd name="T59" fmla="*/ 141 h 166"/>
              <a:gd name="T60" fmla="*/ 176 w 267"/>
              <a:gd name="T61" fmla="*/ 123 h 166"/>
              <a:gd name="T62" fmla="*/ 155 w 267"/>
              <a:gd name="T63" fmla="*/ 111 h 166"/>
              <a:gd name="T64" fmla="*/ 153 w 267"/>
              <a:gd name="T65" fmla="*/ 90 h 166"/>
              <a:gd name="T66" fmla="*/ 204 w 267"/>
              <a:gd name="T67" fmla="*/ 78 h 166"/>
              <a:gd name="T68" fmla="*/ 171 w 267"/>
              <a:gd name="T69" fmla="*/ 47 h 166"/>
              <a:gd name="T70" fmla="*/ 161 w 267"/>
              <a:gd name="T71" fmla="*/ 25 h 166"/>
              <a:gd name="T72" fmla="*/ 133 w 267"/>
              <a:gd name="T73" fmla="*/ 0 h 166"/>
              <a:gd name="T74" fmla="*/ 105 w 267"/>
              <a:gd name="T75" fmla="*/ 25 h 166"/>
              <a:gd name="T76" fmla="*/ 96 w 267"/>
              <a:gd name="T77" fmla="*/ 46 h 166"/>
              <a:gd name="T78" fmla="*/ 63 w 267"/>
              <a:gd name="T79" fmla="*/ 78 h 166"/>
              <a:gd name="T80" fmla="*/ 114 w 267"/>
              <a:gd name="T81" fmla="*/ 90 h 166"/>
              <a:gd name="T82" fmla="*/ 112 w 267"/>
              <a:gd name="T83" fmla="*/ 111 h 166"/>
              <a:gd name="T84" fmla="*/ 90 w 267"/>
              <a:gd name="T85" fmla="*/ 123 h 166"/>
              <a:gd name="T86" fmla="*/ 60 w 267"/>
              <a:gd name="T87" fmla="*/ 141 h 166"/>
              <a:gd name="T88" fmla="*/ 52 w 267"/>
              <a:gd name="T89" fmla="*/ 104 h 166"/>
              <a:gd name="T90" fmla="*/ 60 w 267"/>
              <a:gd name="T91" fmla="*/ 121 h 166"/>
              <a:gd name="T92" fmla="*/ 74 w 267"/>
              <a:gd name="T93" fmla="*/ 120 h 166"/>
              <a:gd name="T94" fmla="*/ 45 w 267"/>
              <a:gd name="T95" fmla="*/ 97 h 166"/>
              <a:gd name="T96" fmla="*/ 32 w 267"/>
              <a:gd name="T97" fmla="*/ 130 h 166"/>
              <a:gd name="T98" fmla="*/ 0 w 267"/>
              <a:gd name="T99" fmla="*/ 152 h 166"/>
              <a:gd name="T100" fmla="*/ 14 w 267"/>
              <a:gd name="T101" fmla="*/ 149 h 166"/>
              <a:gd name="T102" fmla="*/ 40 w 267"/>
              <a:gd name="T103" fmla="*/ 142 h 166"/>
              <a:gd name="T104" fmla="*/ 98 w 267"/>
              <a:gd name="T105" fmla="*/ 131 h 166"/>
              <a:gd name="T106" fmla="*/ 112 w 267"/>
              <a:gd name="T107" fmla="*/ 128 h 166"/>
              <a:gd name="T108" fmla="*/ 133 w 267"/>
              <a:gd name="T109" fmla="*/ 150 h 166"/>
              <a:gd name="T110" fmla="*/ 155 w 267"/>
              <a:gd name="T111" fmla="*/ 128 h 166"/>
              <a:gd name="T112" fmla="*/ 169 w 267"/>
              <a:gd name="T113" fmla="*/ 131 h 166"/>
              <a:gd name="T114" fmla="*/ 227 w 267"/>
              <a:gd name="T115" fmla="*/ 142 h 166"/>
              <a:gd name="T116" fmla="*/ 253 w 267"/>
              <a:gd name="T117" fmla="*/ 149 h 166"/>
              <a:gd name="T118" fmla="*/ 267 w 267"/>
              <a:gd name="T119" fmla="*/ 152 h 166"/>
              <a:gd name="T120" fmla="*/ 235 w 267"/>
              <a:gd name="T121" fmla="*/ 13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7" h="166">
                <a:moveTo>
                  <a:pt x="133" y="133"/>
                </a:moveTo>
                <a:cubicBezTo>
                  <a:pt x="119" y="120"/>
                  <a:pt x="119" y="120"/>
                  <a:pt x="119" y="120"/>
                </a:cubicBezTo>
                <a:cubicBezTo>
                  <a:pt x="119" y="120"/>
                  <a:pt x="137" y="100"/>
                  <a:pt x="121" y="80"/>
                </a:cubicBezTo>
                <a:cubicBezTo>
                  <a:pt x="121" y="80"/>
                  <a:pt x="116" y="73"/>
                  <a:pt x="133" y="56"/>
                </a:cubicBezTo>
                <a:cubicBezTo>
                  <a:pt x="151" y="73"/>
                  <a:pt x="146" y="80"/>
                  <a:pt x="146" y="80"/>
                </a:cubicBezTo>
                <a:cubicBezTo>
                  <a:pt x="129" y="100"/>
                  <a:pt x="148" y="120"/>
                  <a:pt x="148" y="120"/>
                </a:cubicBezTo>
                <a:cubicBezTo>
                  <a:pt x="133" y="133"/>
                  <a:pt x="133" y="133"/>
                  <a:pt x="133" y="133"/>
                </a:cubicBezTo>
                <a:close/>
                <a:moveTo>
                  <a:pt x="111" y="71"/>
                </a:moveTo>
                <a:cubicBezTo>
                  <a:pt x="111" y="71"/>
                  <a:pt x="96" y="59"/>
                  <a:pt x="86" y="79"/>
                </a:cubicBezTo>
                <a:cubicBezTo>
                  <a:pt x="86" y="79"/>
                  <a:pt x="89" y="87"/>
                  <a:pt x="93" y="83"/>
                </a:cubicBezTo>
                <a:cubicBezTo>
                  <a:pt x="96" y="80"/>
                  <a:pt x="100" y="76"/>
                  <a:pt x="105" y="82"/>
                </a:cubicBezTo>
                <a:cubicBezTo>
                  <a:pt x="109" y="88"/>
                  <a:pt x="92" y="103"/>
                  <a:pt x="80" y="92"/>
                </a:cubicBezTo>
                <a:cubicBezTo>
                  <a:pt x="69" y="81"/>
                  <a:pt x="72" y="56"/>
                  <a:pt x="103" y="52"/>
                </a:cubicBezTo>
                <a:cubicBezTo>
                  <a:pt x="103" y="52"/>
                  <a:pt x="101" y="41"/>
                  <a:pt x="109" y="35"/>
                </a:cubicBezTo>
                <a:cubicBezTo>
                  <a:pt x="116" y="28"/>
                  <a:pt x="132" y="15"/>
                  <a:pt x="133" y="14"/>
                </a:cubicBezTo>
                <a:cubicBezTo>
                  <a:pt x="135" y="15"/>
                  <a:pt x="151" y="29"/>
                  <a:pt x="158" y="35"/>
                </a:cubicBezTo>
                <a:cubicBezTo>
                  <a:pt x="166" y="41"/>
                  <a:pt x="164" y="52"/>
                  <a:pt x="164" y="52"/>
                </a:cubicBezTo>
                <a:cubicBezTo>
                  <a:pt x="194" y="56"/>
                  <a:pt x="198" y="81"/>
                  <a:pt x="187" y="92"/>
                </a:cubicBezTo>
                <a:cubicBezTo>
                  <a:pt x="175" y="103"/>
                  <a:pt x="158" y="88"/>
                  <a:pt x="162" y="82"/>
                </a:cubicBezTo>
                <a:cubicBezTo>
                  <a:pt x="167" y="76"/>
                  <a:pt x="171" y="80"/>
                  <a:pt x="174" y="83"/>
                </a:cubicBezTo>
                <a:cubicBezTo>
                  <a:pt x="178" y="87"/>
                  <a:pt x="181" y="79"/>
                  <a:pt x="181" y="79"/>
                </a:cubicBezTo>
                <a:cubicBezTo>
                  <a:pt x="171" y="59"/>
                  <a:pt x="156" y="71"/>
                  <a:pt x="156" y="71"/>
                </a:cubicBezTo>
                <a:cubicBezTo>
                  <a:pt x="152" y="52"/>
                  <a:pt x="135" y="46"/>
                  <a:pt x="133" y="45"/>
                </a:cubicBezTo>
                <a:cubicBezTo>
                  <a:pt x="133" y="45"/>
                  <a:pt x="116" y="51"/>
                  <a:pt x="111" y="71"/>
                </a:cubicBezTo>
                <a:close/>
                <a:moveTo>
                  <a:pt x="235" y="130"/>
                </a:moveTo>
                <a:cubicBezTo>
                  <a:pt x="235" y="130"/>
                  <a:pt x="242" y="111"/>
                  <a:pt x="222" y="97"/>
                </a:cubicBezTo>
                <a:cubicBezTo>
                  <a:pt x="199" y="86"/>
                  <a:pt x="185" y="110"/>
                  <a:pt x="193" y="120"/>
                </a:cubicBezTo>
                <a:cubicBezTo>
                  <a:pt x="201" y="130"/>
                  <a:pt x="207" y="121"/>
                  <a:pt x="207" y="121"/>
                </a:cubicBezTo>
                <a:cubicBezTo>
                  <a:pt x="197" y="113"/>
                  <a:pt x="201" y="99"/>
                  <a:pt x="215" y="104"/>
                </a:cubicBezTo>
                <a:cubicBezTo>
                  <a:pt x="230" y="113"/>
                  <a:pt x="230" y="138"/>
                  <a:pt x="207" y="141"/>
                </a:cubicBezTo>
                <a:cubicBezTo>
                  <a:pt x="183" y="145"/>
                  <a:pt x="176" y="123"/>
                  <a:pt x="176" y="123"/>
                </a:cubicBezTo>
                <a:cubicBezTo>
                  <a:pt x="176" y="123"/>
                  <a:pt x="165" y="122"/>
                  <a:pt x="155" y="111"/>
                </a:cubicBezTo>
                <a:cubicBezTo>
                  <a:pt x="144" y="98"/>
                  <a:pt x="153" y="90"/>
                  <a:pt x="153" y="90"/>
                </a:cubicBezTo>
                <a:cubicBezTo>
                  <a:pt x="168" y="115"/>
                  <a:pt x="200" y="107"/>
                  <a:pt x="204" y="78"/>
                </a:cubicBezTo>
                <a:cubicBezTo>
                  <a:pt x="201" y="47"/>
                  <a:pt x="171" y="47"/>
                  <a:pt x="171" y="47"/>
                </a:cubicBezTo>
                <a:cubicBezTo>
                  <a:pt x="171" y="47"/>
                  <a:pt x="174" y="35"/>
                  <a:pt x="161" y="25"/>
                </a:cubicBezTo>
                <a:cubicBezTo>
                  <a:pt x="147" y="13"/>
                  <a:pt x="137" y="3"/>
                  <a:pt x="133" y="0"/>
                </a:cubicBezTo>
                <a:cubicBezTo>
                  <a:pt x="133" y="0"/>
                  <a:pt x="120" y="13"/>
                  <a:pt x="105" y="25"/>
                </a:cubicBezTo>
                <a:cubicBezTo>
                  <a:pt x="93" y="35"/>
                  <a:pt x="96" y="46"/>
                  <a:pt x="96" y="46"/>
                </a:cubicBezTo>
                <a:cubicBezTo>
                  <a:pt x="96" y="46"/>
                  <a:pt x="65" y="47"/>
                  <a:pt x="63" y="78"/>
                </a:cubicBezTo>
                <a:cubicBezTo>
                  <a:pt x="66" y="107"/>
                  <a:pt x="99" y="115"/>
                  <a:pt x="114" y="90"/>
                </a:cubicBezTo>
                <a:cubicBezTo>
                  <a:pt x="114" y="90"/>
                  <a:pt x="123" y="98"/>
                  <a:pt x="112" y="111"/>
                </a:cubicBezTo>
                <a:cubicBezTo>
                  <a:pt x="102" y="122"/>
                  <a:pt x="90" y="123"/>
                  <a:pt x="90" y="123"/>
                </a:cubicBezTo>
                <a:cubicBezTo>
                  <a:pt x="90" y="123"/>
                  <a:pt x="83" y="145"/>
                  <a:pt x="60" y="141"/>
                </a:cubicBezTo>
                <a:cubicBezTo>
                  <a:pt x="36" y="138"/>
                  <a:pt x="36" y="113"/>
                  <a:pt x="52" y="104"/>
                </a:cubicBezTo>
                <a:cubicBezTo>
                  <a:pt x="66" y="99"/>
                  <a:pt x="70" y="113"/>
                  <a:pt x="60" y="121"/>
                </a:cubicBezTo>
                <a:cubicBezTo>
                  <a:pt x="60" y="121"/>
                  <a:pt x="66" y="130"/>
                  <a:pt x="74" y="120"/>
                </a:cubicBezTo>
                <a:cubicBezTo>
                  <a:pt x="82" y="110"/>
                  <a:pt x="68" y="86"/>
                  <a:pt x="45" y="97"/>
                </a:cubicBezTo>
                <a:cubicBezTo>
                  <a:pt x="24" y="111"/>
                  <a:pt x="32" y="130"/>
                  <a:pt x="32" y="130"/>
                </a:cubicBezTo>
                <a:cubicBezTo>
                  <a:pt x="32" y="130"/>
                  <a:pt x="9" y="131"/>
                  <a:pt x="0" y="152"/>
                </a:cubicBezTo>
                <a:cubicBezTo>
                  <a:pt x="0" y="152"/>
                  <a:pt x="2" y="161"/>
                  <a:pt x="14" y="149"/>
                </a:cubicBezTo>
                <a:cubicBezTo>
                  <a:pt x="27" y="138"/>
                  <a:pt x="35" y="138"/>
                  <a:pt x="40" y="142"/>
                </a:cubicBezTo>
                <a:cubicBezTo>
                  <a:pt x="45" y="147"/>
                  <a:pt x="74" y="166"/>
                  <a:pt x="98" y="131"/>
                </a:cubicBezTo>
                <a:cubicBezTo>
                  <a:pt x="98" y="131"/>
                  <a:pt x="108" y="123"/>
                  <a:pt x="112" y="128"/>
                </a:cubicBezTo>
                <a:cubicBezTo>
                  <a:pt x="116" y="133"/>
                  <a:pt x="131" y="148"/>
                  <a:pt x="133" y="150"/>
                </a:cubicBezTo>
                <a:cubicBezTo>
                  <a:pt x="133" y="150"/>
                  <a:pt x="151" y="133"/>
                  <a:pt x="155" y="128"/>
                </a:cubicBezTo>
                <a:cubicBezTo>
                  <a:pt x="159" y="123"/>
                  <a:pt x="169" y="131"/>
                  <a:pt x="169" y="131"/>
                </a:cubicBezTo>
                <a:cubicBezTo>
                  <a:pt x="193" y="166"/>
                  <a:pt x="222" y="147"/>
                  <a:pt x="227" y="142"/>
                </a:cubicBezTo>
                <a:cubicBezTo>
                  <a:pt x="231" y="138"/>
                  <a:pt x="240" y="138"/>
                  <a:pt x="253" y="149"/>
                </a:cubicBezTo>
                <a:cubicBezTo>
                  <a:pt x="265" y="161"/>
                  <a:pt x="267" y="152"/>
                  <a:pt x="267" y="152"/>
                </a:cubicBezTo>
                <a:cubicBezTo>
                  <a:pt x="258" y="131"/>
                  <a:pt x="235" y="130"/>
                  <a:pt x="235" y="130"/>
                </a:cubicBezTo>
                <a:close/>
              </a:path>
            </a:pathLst>
          </a:custGeom>
          <a:solidFill>
            <a:srgbClr val="DAB86E">
              <a:alpha val="7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38"/>
          <p:cNvSpPr>
            <a:spLocks noEditPoints="1"/>
          </p:cNvSpPr>
          <p:nvPr/>
        </p:nvSpPr>
        <p:spPr bwMode="auto">
          <a:xfrm rot="10800000" flipV="1">
            <a:off x="3213356" y="5190808"/>
            <a:ext cx="3269533" cy="2027311"/>
          </a:xfrm>
          <a:custGeom>
            <a:avLst/>
            <a:gdLst>
              <a:gd name="T0" fmla="*/ 133 w 267"/>
              <a:gd name="T1" fmla="*/ 133 h 166"/>
              <a:gd name="T2" fmla="*/ 119 w 267"/>
              <a:gd name="T3" fmla="*/ 120 h 166"/>
              <a:gd name="T4" fmla="*/ 121 w 267"/>
              <a:gd name="T5" fmla="*/ 80 h 166"/>
              <a:gd name="T6" fmla="*/ 133 w 267"/>
              <a:gd name="T7" fmla="*/ 56 h 166"/>
              <a:gd name="T8" fmla="*/ 146 w 267"/>
              <a:gd name="T9" fmla="*/ 80 h 166"/>
              <a:gd name="T10" fmla="*/ 148 w 267"/>
              <a:gd name="T11" fmla="*/ 120 h 166"/>
              <a:gd name="T12" fmla="*/ 133 w 267"/>
              <a:gd name="T13" fmla="*/ 133 h 166"/>
              <a:gd name="T14" fmla="*/ 111 w 267"/>
              <a:gd name="T15" fmla="*/ 71 h 166"/>
              <a:gd name="T16" fmla="*/ 86 w 267"/>
              <a:gd name="T17" fmla="*/ 79 h 166"/>
              <a:gd name="T18" fmla="*/ 93 w 267"/>
              <a:gd name="T19" fmla="*/ 83 h 166"/>
              <a:gd name="T20" fmla="*/ 105 w 267"/>
              <a:gd name="T21" fmla="*/ 82 h 166"/>
              <a:gd name="T22" fmla="*/ 80 w 267"/>
              <a:gd name="T23" fmla="*/ 92 h 166"/>
              <a:gd name="T24" fmla="*/ 103 w 267"/>
              <a:gd name="T25" fmla="*/ 52 h 166"/>
              <a:gd name="T26" fmla="*/ 109 w 267"/>
              <a:gd name="T27" fmla="*/ 35 h 166"/>
              <a:gd name="T28" fmla="*/ 133 w 267"/>
              <a:gd name="T29" fmla="*/ 14 h 166"/>
              <a:gd name="T30" fmla="*/ 158 w 267"/>
              <a:gd name="T31" fmla="*/ 35 h 166"/>
              <a:gd name="T32" fmla="*/ 164 w 267"/>
              <a:gd name="T33" fmla="*/ 52 h 166"/>
              <a:gd name="T34" fmla="*/ 187 w 267"/>
              <a:gd name="T35" fmla="*/ 92 h 166"/>
              <a:gd name="T36" fmla="*/ 162 w 267"/>
              <a:gd name="T37" fmla="*/ 82 h 166"/>
              <a:gd name="T38" fmla="*/ 174 w 267"/>
              <a:gd name="T39" fmla="*/ 83 h 166"/>
              <a:gd name="T40" fmla="*/ 181 w 267"/>
              <a:gd name="T41" fmla="*/ 79 h 166"/>
              <a:gd name="T42" fmla="*/ 156 w 267"/>
              <a:gd name="T43" fmla="*/ 71 h 166"/>
              <a:gd name="T44" fmla="*/ 133 w 267"/>
              <a:gd name="T45" fmla="*/ 45 h 166"/>
              <a:gd name="T46" fmla="*/ 111 w 267"/>
              <a:gd name="T47" fmla="*/ 71 h 166"/>
              <a:gd name="T48" fmla="*/ 235 w 267"/>
              <a:gd name="T49" fmla="*/ 130 h 166"/>
              <a:gd name="T50" fmla="*/ 222 w 267"/>
              <a:gd name="T51" fmla="*/ 97 h 166"/>
              <a:gd name="T52" fmla="*/ 193 w 267"/>
              <a:gd name="T53" fmla="*/ 120 h 166"/>
              <a:gd name="T54" fmla="*/ 207 w 267"/>
              <a:gd name="T55" fmla="*/ 121 h 166"/>
              <a:gd name="T56" fmla="*/ 215 w 267"/>
              <a:gd name="T57" fmla="*/ 104 h 166"/>
              <a:gd name="T58" fmla="*/ 207 w 267"/>
              <a:gd name="T59" fmla="*/ 141 h 166"/>
              <a:gd name="T60" fmla="*/ 176 w 267"/>
              <a:gd name="T61" fmla="*/ 123 h 166"/>
              <a:gd name="T62" fmla="*/ 155 w 267"/>
              <a:gd name="T63" fmla="*/ 111 h 166"/>
              <a:gd name="T64" fmla="*/ 153 w 267"/>
              <a:gd name="T65" fmla="*/ 90 h 166"/>
              <a:gd name="T66" fmla="*/ 204 w 267"/>
              <a:gd name="T67" fmla="*/ 78 h 166"/>
              <a:gd name="T68" fmla="*/ 171 w 267"/>
              <a:gd name="T69" fmla="*/ 47 h 166"/>
              <a:gd name="T70" fmla="*/ 161 w 267"/>
              <a:gd name="T71" fmla="*/ 25 h 166"/>
              <a:gd name="T72" fmla="*/ 133 w 267"/>
              <a:gd name="T73" fmla="*/ 0 h 166"/>
              <a:gd name="T74" fmla="*/ 105 w 267"/>
              <a:gd name="T75" fmla="*/ 25 h 166"/>
              <a:gd name="T76" fmla="*/ 96 w 267"/>
              <a:gd name="T77" fmla="*/ 46 h 166"/>
              <a:gd name="T78" fmla="*/ 63 w 267"/>
              <a:gd name="T79" fmla="*/ 78 h 166"/>
              <a:gd name="T80" fmla="*/ 114 w 267"/>
              <a:gd name="T81" fmla="*/ 90 h 166"/>
              <a:gd name="T82" fmla="*/ 112 w 267"/>
              <a:gd name="T83" fmla="*/ 111 h 166"/>
              <a:gd name="T84" fmla="*/ 90 w 267"/>
              <a:gd name="T85" fmla="*/ 123 h 166"/>
              <a:gd name="T86" fmla="*/ 60 w 267"/>
              <a:gd name="T87" fmla="*/ 141 h 166"/>
              <a:gd name="T88" fmla="*/ 52 w 267"/>
              <a:gd name="T89" fmla="*/ 104 h 166"/>
              <a:gd name="T90" fmla="*/ 60 w 267"/>
              <a:gd name="T91" fmla="*/ 121 h 166"/>
              <a:gd name="T92" fmla="*/ 74 w 267"/>
              <a:gd name="T93" fmla="*/ 120 h 166"/>
              <a:gd name="T94" fmla="*/ 45 w 267"/>
              <a:gd name="T95" fmla="*/ 97 h 166"/>
              <a:gd name="T96" fmla="*/ 32 w 267"/>
              <a:gd name="T97" fmla="*/ 130 h 166"/>
              <a:gd name="T98" fmla="*/ 0 w 267"/>
              <a:gd name="T99" fmla="*/ 152 h 166"/>
              <a:gd name="T100" fmla="*/ 14 w 267"/>
              <a:gd name="T101" fmla="*/ 149 h 166"/>
              <a:gd name="T102" fmla="*/ 40 w 267"/>
              <a:gd name="T103" fmla="*/ 142 h 166"/>
              <a:gd name="T104" fmla="*/ 98 w 267"/>
              <a:gd name="T105" fmla="*/ 131 h 166"/>
              <a:gd name="T106" fmla="*/ 112 w 267"/>
              <a:gd name="T107" fmla="*/ 128 h 166"/>
              <a:gd name="T108" fmla="*/ 133 w 267"/>
              <a:gd name="T109" fmla="*/ 150 h 166"/>
              <a:gd name="T110" fmla="*/ 155 w 267"/>
              <a:gd name="T111" fmla="*/ 128 h 166"/>
              <a:gd name="T112" fmla="*/ 169 w 267"/>
              <a:gd name="T113" fmla="*/ 131 h 166"/>
              <a:gd name="T114" fmla="*/ 227 w 267"/>
              <a:gd name="T115" fmla="*/ 142 h 166"/>
              <a:gd name="T116" fmla="*/ 253 w 267"/>
              <a:gd name="T117" fmla="*/ 149 h 166"/>
              <a:gd name="T118" fmla="*/ 267 w 267"/>
              <a:gd name="T119" fmla="*/ 152 h 166"/>
              <a:gd name="T120" fmla="*/ 235 w 267"/>
              <a:gd name="T121" fmla="*/ 13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7" h="166">
                <a:moveTo>
                  <a:pt x="133" y="133"/>
                </a:moveTo>
                <a:cubicBezTo>
                  <a:pt x="119" y="120"/>
                  <a:pt x="119" y="120"/>
                  <a:pt x="119" y="120"/>
                </a:cubicBezTo>
                <a:cubicBezTo>
                  <a:pt x="119" y="120"/>
                  <a:pt x="137" y="100"/>
                  <a:pt x="121" y="80"/>
                </a:cubicBezTo>
                <a:cubicBezTo>
                  <a:pt x="121" y="80"/>
                  <a:pt x="116" y="73"/>
                  <a:pt x="133" y="56"/>
                </a:cubicBezTo>
                <a:cubicBezTo>
                  <a:pt x="151" y="73"/>
                  <a:pt x="146" y="80"/>
                  <a:pt x="146" y="80"/>
                </a:cubicBezTo>
                <a:cubicBezTo>
                  <a:pt x="129" y="100"/>
                  <a:pt x="148" y="120"/>
                  <a:pt x="148" y="120"/>
                </a:cubicBezTo>
                <a:cubicBezTo>
                  <a:pt x="133" y="133"/>
                  <a:pt x="133" y="133"/>
                  <a:pt x="133" y="133"/>
                </a:cubicBezTo>
                <a:close/>
                <a:moveTo>
                  <a:pt x="111" y="71"/>
                </a:moveTo>
                <a:cubicBezTo>
                  <a:pt x="111" y="71"/>
                  <a:pt x="96" y="59"/>
                  <a:pt x="86" y="79"/>
                </a:cubicBezTo>
                <a:cubicBezTo>
                  <a:pt x="86" y="79"/>
                  <a:pt x="89" y="87"/>
                  <a:pt x="93" y="83"/>
                </a:cubicBezTo>
                <a:cubicBezTo>
                  <a:pt x="96" y="80"/>
                  <a:pt x="100" y="76"/>
                  <a:pt x="105" y="82"/>
                </a:cubicBezTo>
                <a:cubicBezTo>
                  <a:pt x="109" y="88"/>
                  <a:pt x="92" y="103"/>
                  <a:pt x="80" y="92"/>
                </a:cubicBezTo>
                <a:cubicBezTo>
                  <a:pt x="69" y="81"/>
                  <a:pt x="72" y="56"/>
                  <a:pt x="103" y="52"/>
                </a:cubicBezTo>
                <a:cubicBezTo>
                  <a:pt x="103" y="52"/>
                  <a:pt x="101" y="41"/>
                  <a:pt x="109" y="35"/>
                </a:cubicBezTo>
                <a:cubicBezTo>
                  <a:pt x="116" y="28"/>
                  <a:pt x="132" y="15"/>
                  <a:pt x="133" y="14"/>
                </a:cubicBezTo>
                <a:cubicBezTo>
                  <a:pt x="135" y="15"/>
                  <a:pt x="151" y="29"/>
                  <a:pt x="158" y="35"/>
                </a:cubicBezTo>
                <a:cubicBezTo>
                  <a:pt x="166" y="41"/>
                  <a:pt x="164" y="52"/>
                  <a:pt x="164" y="52"/>
                </a:cubicBezTo>
                <a:cubicBezTo>
                  <a:pt x="194" y="56"/>
                  <a:pt x="198" y="81"/>
                  <a:pt x="187" y="92"/>
                </a:cubicBezTo>
                <a:cubicBezTo>
                  <a:pt x="175" y="103"/>
                  <a:pt x="158" y="88"/>
                  <a:pt x="162" y="82"/>
                </a:cubicBezTo>
                <a:cubicBezTo>
                  <a:pt x="167" y="76"/>
                  <a:pt x="171" y="80"/>
                  <a:pt x="174" y="83"/>
                </a:cubicBezTo>
                <a:cubicBezTo>
                  <a:pt x="178" y="87"/>
                  <a:pt x="181" y="79"/>
                  <a:pt x="181" y="79"/>
                </a:cubicBezTo>
                <a:cubicBezTo>
                  <a:pt x="171" y="59"/>
                  <a:pt x="156" y="71"/>
                  <a:pt x="156" y="71"/>
                </a:cubicBezTo>
                <a:cubicBezTo>
                  <a:pt x="152" y="52"/>
                  <a:pt x="135" y="46"/>
                  <a:pt x="133" y="45"/>
                </a:cubicBezTo>
                <a:cubicBezTo>
                  <a:pt x="133" y="45"/>
                  <a:pt x="116" y="51"/>
                  <a:pt x="111" y="71"/>
                </a:cubicBezTo>
                <a:close/>
                <a:moveTo>
                  <a:pt x="235" y="130"/>
                </a:moveTo>
                <a:cubicBezTo>
                  <a:pt x="235" y="130"/>
                  <a:pt x="242" y="111"/>
                  <a:pt x="222" y="97"/>
                </a:cubicBezTo>
                <a:cubicBezTo>
                  <a:pt x="199" y="86"/>
                  <a:pt x="185" y="110"/>
                  <a:pt x="193" y="120"/>
                </a:cubicBezTo>
                <a:cubicBezTo>
                  <a:pt x="201" y="130"/>
                  <a:pt x="207" y="121"/>
                  <a:pt x="207" y="121"/>
                </a:cubicBezTo>
                <a:cubicBezTo>
                  <a:pt x="197" y="113"/>
                  <a:pt x="201" y="99"/>
                  <a:pt x="215" y="104"/>
                </a:cubicBezTo>
                <a:cubicBezTo>
                  <a:pt x="230" y="113"/>
                  <a:pt x="230" y="138"/>
                  <a:pt x="207" y="141"/>
                </a:cubicBezTo>
                <a:cubicBezTo>
                  <a:pt x="183" y="145"/>
                  <a:pt x="176" y="123"/>
                  <a:pt x="176" y="123"/>
                </a:cubicBezTo>
                <a:cubicBezTo>
                  <a:pt x="176" y="123"/>
                  <a:pt x="165" y="122"/>
                  <a:pt x="155" y="111"/>
                </a:cubicBezTo>
                <a:cubicBezTo>
                  <a:pt x="144" y="98"/>
                  <a:pt x="153" y="90"/>
                  <a:pt x="153" y="90"/>
                </a:cubicBezTo>
                <a:cubicBezTo>
                  <a:pt x="168" y="115"/>
                  <a:pt x="200" y="107"/>
                  <a:pt x="204" y="78"/>
                </a:cubicBezTo>
                <a:cubicBezTo>
                  <a:pt x="201" y="47"/>
                  <a:pt x="171" y="47"/>
                  <a:pt x="171" y="47"/>
                </a:cubicBezTo>
                <a:cubicBezTo>
                  <a:pt x="171" y="47"/>
                  <a:pt x="174" y="35"/>
                  <a:pt x="161" y="25"/>
                </a:cubicBezTo>
                <a:cubicBezTo>
                  <a:pt x="147" y="13"/>
                  <a:pt x="137" y="3"/>
                  <a:pt x="133" y="0"/>
                </a:cubicBezTo>
                <a:cubicBezTo>
                  <a:pt x="133" y="0"/>
                  <a:pt x="120" y="13"/>
                  <a:pt x="105" y="25"/>
                </a:cubicBezTo>
                <a:cubicBezTo>
                  <a:pt x="93" y="35"/>
                  <a:pt x="96" y="46"/>
                  <a:pt x="96" y="46"/>
                </a:cubicBezTo>
                <a:cubicBezTo>
                  <a:pt x="96" y="46"/>
                  <a:pt x="65" y="47"/>
                  <a:pt x="63" y="78"/>
                </a:cubicBezTo>
                <a:cubicBezTo>
                  <a:pt x="66" y="107"/>
                  <a:pt x="99" y="115"/>
                  <a:pt x="114" y="90"/>
                </a:cubicBezTo>
                <a:cubicBezTo>
                  <a:pt x="114" y="90"/>
                  <a:pt x="123" y="98"/>
                  <a:pt x="112" y="111"/>
                </a:cubicBezTo>
                <a:cubicBezTo>
                  <a:pt x="102" y="122"/>
                  <a:pt x="90" y="123"/>
                  <a:pt x="90" y="123"/>
                </a:cubicBezTo>
                <a:cubicBezTo>
                  <a:pt x="90" y="123"/>
                  <a:pt x="83" y="145"/>
                  <a:pt x="60" y="141"/>
                </a:cubicBezTo>
                <a:cubicBezTo>
                  <a:pt x="36" y="138"/>
                  <a:pt x="36" y="113"/>
                  <a:pt x="52" y="104"/>
                </a:cubicBezTo>
                <a:cubicBezTo>
                  <a:pt x="66" y="99"/>
                  <a:pt x="70" y="113"/>
                  <a:pt x="60" y="121"/>
                </a:cubicBezTo>
                <a:cubicBezTo>
                  <a:pt x="60" y="121"/>
                  <a:pt x="66" y="130"/>
                  <a:pt x="74" y="120"/>
                </a:cubicBezTo>
                <a:cubicBezTo>
                  <a:pt x="82" y="110"/>
                  <a:pt x="68" y="86"/>
                  <a:pt x="45" y="97"/>
                </a:cubicBezTo>
                <a:cubicBezTo>
                  <a:pt x="24" y="111"/>
                  <a:pt x="32" y="130"/>
                  <a:pt x="32" y="130"/>
                </a:cubicBezTo>
                <a:cubicBezTo>
                  <a:pt x="32" y="130"/>
                  <a:pt x="9" y="131"/>
                  <a:pt x="0" y="152"/>
                </a:cubicBezTo>
                <a:cubicBezTo>
                  <a:pt x="0" y="152"/>
                  <a:pt x="2" y="161"/>
                  <a:pt x="14" y="149"/>
                </a:cubicBezTo>
                <a:cubicBezTo>
                  <a:pt x="27" y="138"/>
                  <a:pt x="35" y="138"/>
                  <a:pt x="40" y="142"/>
                </a:cubicBezTo>
                <a:cubicBezTo>
                  <a:pt x="45" y="147"/>
                  <a:pt x="74" y="166"/>
                  <a:pt x="98" y="131"/>
                </a:cubicBezTo>
                <a:cubicBezTo>
                  <a:pt x="98" y="131"/>
                  <a:pt x="108" y="123"/>
                  <a:pt x="112" y="128"/>
                </a:cubicBezTo>
                <a:cubicBezTo>
                  <a:pt x="116" y="133"/>
                  <a:pt x="131" y="148"/>
                  <a:pt x="133" y="150"/>
                </a:cubicBezTo>
                <a:cubicBezTo>
                  <a:pt x="133" y="150"/>
                  <a:pt x="151" y="133"/>
                  <a:pt x="155" y="128"/>
                </a:cubicBezTo>
                <a:cubicBezTo>
                  <a:pt x="159" y="123"/>
                  <a:pt x="169" y="131"/>
                  <a:pt x="169" y="131"/>
                </a:cubicBezTo>
                <a:cubicBezTo>
                  <a:pt x="193" y="166"/>
                  <a:pt x="222" y="147"/>
                  <a:pt x="227" y="142"/>
                </a:cubicBezTo>
                <a:cubicBezTo>
                  <a:pt x="231" y="138"/>
                  <a:pt x="240" y="138"/>
                  <a:pt x="253" y="149"/>
                </a:cubicBezTo>
                <a:cubicBezTo>
                  <a:pt x="265" y="161"/>
                  <a:pt x="267" y="152"/>
                  <a:pt x="267" y="152"/>
                </a:cubicBezTo>
                <a:cubicBezTo>
                  <a:pt x="258" y="131"/>
                  <a:pt x="235" y="130"/>
                  <a:pt x="235" y="130"/>
                </a:cubicBezTo>
                <a:close/>
              </a:path>
            </a:pathLst>
          </a:custGeom>
          <a:solidFill>
            <a:srgbClr val="DAB86E">
              <a:alpha val="7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6" y="584778"/>
            <a:ext cx="2852585" cy="4225704"/>
          </a:xfrm>
          <a:prstGeom prst="rect">
            <a:avLst/>
          </a:prstGeom>
          <a:ln>
            <a:solidFill>
              <a:srgbClr val="E0A54A"/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53" y="613116"/>
            <a:ext cx="2866014" cy="4197366"/>
          </a:xfrm>
          <a:prstGeom prst="rect">
            <a:avLst/>
          </a:prstGeom>
          <a:ln>
            <a:solidFill>
              <a:srgbClr val="E0A54A"/>
            </a:solidFill>
          </a:ln>
        </p:spPr>
      </p:pic>
      <p:grpSp>
        <p:nvGrpSpPr>
          <p:cNvPr id="3" name="组 2"/>
          <p:cNvGrpSpPr/>
          <p:nvPr/>
        </p:nvGrpSpPr>
        <p:grpSpPr>
          <a:xfrm>
            <a:off x="310159" y="4782164"/>
            <a:ext cx="7552023" cy="1855427"/>
            <a:chOff x="310159" y="4782164"/>
            <a:chExt cx="7552023" cy="1855427"/>
          </a:xfrm>
        </p:grpSpPr>
        <p:sp>
          <p:nvSpPr>
            <p:cNvPr id="29" name="自由: 形状 10"/>
            <p:cNvSpPr/>
            <p:nvPr/>
          </p:nvSpPr>
          <p:spPr>
            <a:xfrm>
              <a:off x="310159" y="4782164"/>
              <a:ext cx="7552023" cy="1578768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0" name="Freeform 2082"/>
            <p:cNvSpPr>
              <a:spLocks noEditPoints="1"/>
            </p:cNvSpPr>
            <p:nvPr/>
          </p:nvSpPr>
          <p:spPr bwMode="auto">
            <a:xfrm>
              <a:off x="6922927" y="6054842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31" name="Freeform 2082"/>
            <p:cNvSpPr>
              <a:spLocks noEditPoints="1"/>
            </p:cNvSpPr>
            <p:nvPr/>
          </p:nvSpPr>
          <p:spPr bwMode="auto">
            <a:xfrm>
              <a:off x="6016949" y="6166516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32" name="Freeform 2082"/>
            <p:cNvSpPr>
              <a:spLocks noEditPoints="1"/>
            </p:cNvSpPr>
            <p:nvPr/>
          </p:nvSpPr>
          <p:spPr bwMode="auto">
            <a:xfrm>
              <a:off x="5136874" y="6338347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86890" y="4902856"/>
              <a:ext cx="74579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当代大哲学家冯友兰先生于1947年在美国宾夕法尼亚大学受聘担任讲座教授，讲授中国哲学史，其英文讲稿后经整理写成《中国哲学简史》，于1948年由美国著名出版公司麦克米兰出版。此书一出，立即成为西方人了解和学习中国哲学的超级入门书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92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334" y="1892741"/>
            <a:ext cx="1936292" cy="1175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069" y="4676706"/>
            <a:ext cx="3760597" cy="2760438"/>
          </a:xfrm>
          <a:prstGeom prst="rect">
            <a:avLst/>
          </a:prstGeom>
        </p:spPr>
      </p:pic>
      <p:sp>
        <p:nvSpPr>
          <p:cNvPr id="71" name="任意多边形 70"/>
          <p:cNvSpPr/>
          <p:nvPr/>
        </p:nvSpPr>
        <p:spPr>
          <a:xfrm>
            <a:off x="9477999" y="-13854"/>
            <a:ext cx="2727856" cy="2469188"/>
          </a:xfrm>
          <a:custGeom>
            <a:avLst/>
            <a:gdLst>
              <a:gd name="connsiteX0" fmla="*/ 85566 w 3098026"/>
              <a:gd name="connsiteY0" fmla="*/ 0 h 2858839"/>
              <a:gd name="connsiteX1" fmla="*/ 3098026 w 3098026"/>
              <a:gd name="connsiteY1" fmla="*/ 0 h 2858839"/>
              <a:gd name="connsiteX2" fmla="*/ 3098026 w 3098026"/>
              <a:gd name="connsiteY2" fmla="*/ 2691556 h 2858839"/>
              <a:gd name="connsiteX3" fmla="*/ 3024088 w 3098026"/>
              <a:gd name="connsiteY3" fmla="*/ 2722289 h 2858839"/>
              <a:gd name="connsiteX4" fmla="*/ 2250344 w 3098026"/>
              <a:gd name="connsiteY4" fmla="*/ 2858839 h 2858839"/>
              <a:gd name="connsiteX5" fmla="*/ 0 w 3098026"/>
              <a:gd name="connsiteY5" fmla="*/ 608494 h 2858839"/>
              <a:gd name="connsiteX6" fmla="*/ 45719 w 3098026"/>
              <a:gd name="connsiteY6" fmla="*/ 154971 h 28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8026" h="2858839">
                <a:moveTo>
                  <a:pt x="85566" y="0"/>
                </a:moveTo>
                <a:lnTo>
                  <a:pt x="3098026" y="0"/>
                </a:lnTo>
                <a:lnTo>
                  <a:pt x="3098026" y="2691556"/>
                </a:lnTo>
                <a:lnTo>
                  <a:pt x="3024088" y="2722289"/>
                </a:lnTo>
                <a:cubicBezTo>
                  <a:pt x="2782822" y="2810628"/>
                  <a:pt x="2522214" y="2858839"/>
                  <a:pt x="2250344" y="2858839"/>
                </a:cubicBezTo>
                <a:cubicBezTo>
                  <a:pt x="1007513" y="2858839"/>
                  <a:pt x="0" y="1851326"/>
                  <a:pt x="0" y="608494"/>
                </a:cubicBezTo>
                <a:cubicBezTo>
                  <a:pt x="0" y="453140"/>
                  <a:pt x="15743" y="301463"/>
                  <a:pt x="45719" y="1549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715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21296420">
            <a:off x="9997074" y="162105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著</a:t>
            </a:r>
            <a:endParaRPr lang="zh-CN" altLang="en-US" sz="60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82532" y="798017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 smtClean="0">
                <a:latin typeface="博洋草体二" panose="02000600000000000000" pitchFamily="2" charset="-122"/>
                <a:ea typeface="博洋草体二" panose="02000600000000000000" pitchFamily="2" charset="-122"/>
                <a:cs typeface="博洋草体二" panose="02000600000000000000" pitchFamily="2" charset="-122"/>
              </a:rPr>
              <a:t>述</a:t>
            </a:r>
            <a:endParaRPr lang="zh-CN" altLang="en-US" sz="8800" dirty="0">
              <a:latin typeface="博洋草体二" panose="02000600000000000000" pitchFamily="2" charset="-122"/>
              <a:ea typeface="博洋草体二" panose="02000600000000000000" pitchFamily="2" charset="-122"/>
              <a:cs typeface="博洋草体二" panose="020006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0858" y="561937"/>
            <a:ext cx="216000" cy="216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671344" y="2958897"/>
            <a:ext cx="2589125" cy="389910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413540" y="1182244"/>
            <a:ext cx="615553" cy="33401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中国哲学简史</a:t>
            </a:r>
            <a:r>
              <a:rPr lang="en-US" altLang="zh-CN" sz="2800" kern="30000" spc="600" dirty="0" smtClean="0">
                <a:solidFill>
                  <a:srgbClr val="FFC000"/>
                </a:solidFill>
                <a:latin typeface="KaiTi" charset="-122"/>
                <a:ea typeface="KaiTi" charset="-122"/>
                <a:cs typeface="KaiTi" charset="-122"/>
              </a:rPr>
              <a:t>》</a:t>
            </a:r>
            <a:endParaRPr lang="zh-CN" altLang="en-US" sz="2800" kern="30000" spc="600" dirty="0">
              <a:solidFill>
                <a:srgbClr val="FFC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21" name="Freeform 238"/>
          <p:cNvSpPr>
            <a:spLocks noEditPoints="1"/>
          </p:cNvSpPr>
          <p:nvPr/>
        </p:nvSpPr>
        <p:spPr bwMode="auto">
          <a:xfrm rot="10800000">
            <a:off x="3732394" y="-94981"/>
            <a:ext cx="3269533" cy="2027311"/>
          </a:xfrm>
          <a:custGeom>
            <a:avLst/>
            <a:gdLst>
              <a:gd name="T0" fmla="*/ 133 w 267"/>
              <a:gd name="T1" fmla="*/ 133 h 166"/>
              <a:gd name="T2" fmla="*/ 119 w 267"/>
              <a:gd name="T3" fmla="*/ 120 h 166"/>
              <a:gd name="T4" fmla="*/ 121 w 267"/>
              <a:gd name="T5" fmla="*/ 80 h 166"/>
              <a:gd name="T6" fmla="*/ 133 w 267"/>
              <a:gd name="T7" fmla="*/ 56 h 166"/>
              <a:gd name="T8" fmla="*/ 146 w 267"/>
              <a:gd name="T9" fmla="*/ 80 h 166"/>
              <a:gd name="T10" fmla="*/ 148 w 267"/>
              <a:gd name="T11" fmla="*/ 120 h 166"/>
              <a:gd name="T12" fmla="*/ 133 w 267"/>
              <a:gd name="T13" fmla="*/ 133 h 166"/>
              <a:gd name="T14" fmla="*/ 111 w 267"/>
              <a:gd name="T15" fmla="*/ 71 h 166"/>
              <a:gd name="T16" fmla="*/ 86 w 267"/>
              <a:gd name="T17" fmla="*/ 79 h 166"/>
              <a:gd name="T18" fmla="*/ 93 w 267"/>
              <a:gd name="T19" fmla="*/ 83 h 166"/>
              <a:gd name="T20" fmla="*/ 105 w 267"/>
              <a:gd name="T21" fmla="*/ 82 h 166"/>
              <a:gd name="T22" fmla="*/ 80 w 267"/>
              <a:gd name="T23" fmla="*/ 92 h 166"/>
              <a:gd name="T24" fmla="*/ 103 w 267"/>
              <a:gd name="T25" fmla="*/ 52 h 166"/>
              <a:gd name="T26" fmla="*/ 109 w 267"/>
              <a:gd name="T27" fmla="*/ 35 h 166"/>
              <a:gd name="T28" fmla="*/ 133 w 267"/>
              <a:gd name="T29" fmla="*/ 14 h 166"/>
              <a:gd name="T30" fmla="*/ 158 w 267"/>
              <a:gd name="T31" fmla="*/ 35 h 166"/>
              <a:gd name="T32" fmla="*/ 164 w 267"/>
              <a:gd name="T33" fmla="*/ 52 h 166"/>
              <a:gd name="T34" fmla="*/ 187 w 267"/>
              <a:gd name="T35" fmla="*/ 92 h 166"/>
              <a:gd name="T36" fmla="*/ 162 w 267"/>
              <a:gd name="T37" fmla="*/ 82 h 166"/>
              <a:gd name="T38" fmla="*/ 174 w 267"/>
              <a:gd name="T39" fmla="*/ 83 h 166"/>
              <a:gd name="T40" fmla="*/ 181 w 267"/>
              <a:gd name="T41" fmla="*/ 79 h 166"/>
              <a:gd name="T42" fmla="*/ 156 w 267"/>
              <a:gd name="T43" fmla="*/ 71 h 166"/>
              <a:gd name="T44" fmla="*/ 133 w 267"/>
              <a:gd name="T45" fmla="*/ 45 h 166"/>
              <a:gd name="T46" fmla="*/ 111 w 267"/>
              <a:gd name="T47" fmla="*/ 71 h 166"/>
              <a:gd name="T48" fmla="*/ 235 w 267"/>
              <a:gd name="T49" fmla="*/ 130 h 166"/>
              <a:gd name="T50" fmla="*/ 222 w 267"/>
              <a:gd name="T51" fmla="*/ 97 h 166"/>
              <a:gd name="T52" fmla="*/ 193 w 267"/>
              <a:gd name="T53" fmla="*/ 120 h 166"/>
              <a:gd name="T54" fmla="*/ 207 w 267"/>
              <a:gd name="T55" fmla="*/ 121 h 166"/>
              <a:gd name="T56" fmla="*/ 215 w 267"/>
              <a:gd name="T57" fmla="*/ 104 h 166"/>
              <a:gd name="T58" fmla="*/ 207 w 267"/>
              <a:gd name="T59" fmla="*/ 141 h 166"/>
              <a:gd name="T60" fmla="*/ 176 w 267"/>
              <a:gd name="T61" fmla="*/ 123 h 166"/>
              <a:gd name="T62" fmla="*/ 155 w 267"/>
              <a:gd name="T63" fmla="*/ 111 h 166"/>
              <a:gd name="T64" fmla="*/ 153 w 267"/>
              <a:gd name="T65" fmla="*/ 90 h 166"/>
              <a:gd name="T66" fmla="*/ 204 w 267"/>
              <a:gd name="T67" fmla="*/ 78 h 166"/>
              <a:gd name="T68" fmla="*/ 171 w 267"/>
              <a:gd name="T69" fmla="*/ 47 h 166"/>
              <a:gd name="T70" fmla="*/ 161 w 267"/>
              <a:gd name="T71" fmla="*/ 25 h 166"/>
              <a:gd name="T72" fmla="*/ 133 w 267"/>
              <a:gd name="T73" fmla="*/ 0 h 166"/>
              <a:gd name="T74" fmla="*/ 105 w 267"/>
              <a:gd name="T75" fmla="*/ 25 h 166"/>
              <a:gd name="T76" fmla="*/ 96 w 267"/>
              <a:gd name="T77" fmla="*/ 46 h 166"/>
              <a:gd name="T78" fmla="*/ 63 w 267"/>
              <a:gd name="T79" fmla="*/ 78 h 166"/>
              <a:gd name="T80" fmla="*/ 114 w 267"/>
              <a:gd name="T81" fmla="*/ 90 h 166"/>
              <a:gd name="T82" fmla="*/ 112 w 267"/>
              <a:gd name="T83" fmla="*/ 111 h 166"/>
              <a:gd name="T84" fmla="*/ 90 w 267"/>
              <a:gd name="T85" fmla="*/ 123 h 166"/>
              <a:gd name="T86" fmla="*/ 60 w 267"/>
              <a:gd name="T87" fmla="*/ 141 h 166"/>
              <a:gd name="T88" fmla="*/ 52 w 267"/>
              <a:gd name="T89" fmla="*/ 104 h 166"/>
              <a:gd name="T90" fmla="*/ 60 w 267"/>
              <a:gd name="T91" fmla="*/ 121 h 166"/>
              <a:gd name="T92" fmla="*/ 74 w 267"/>
              <a:gd name="T93" fmla="*/ 120 h 166"/>
              <a:gd name="T94" fmla="*/ 45 w 267"/>
              <a:gd name="T95" fmla="*/ 97 h 166"/>
              <a:gd name="T96" fmla="*/ 32 w 267"/>
              <a:gd name="T97" fmla="*/ 130 h 166"/>
              <a:gd name="T98" fmla="*/ 0 w 267"/>
              <a:gd name="T99" fmla="*/ 152 h 166"/>
              <a:gd name="T100" fmla="*/ 14 w 267"/>
              <a:gd name="T101" fmla="*/ 149 h 166"/>
              <a:gd name="T102" fmla="*/ 40 w 267"/>
              <a:gd name="T103" fmla="*/ 142 h 166"/>
              <a:gd name="T104" fmla="*/ 98 w 267"/>
              <a:gd name="T105" fmla="*/ 131 h 166"/>
              <a:gd name="T106" fmla="*/ 112 w 267"/>
              <a:gd name="T107" fmla="*/ 128 h 166"/>
              <a:gd name="T108" fmla="*/ 133 w 267"/>
              <a:gd name="T109" fmla="*/ 150 h 166"/>
              <a:gd name="T110" fmla="*/ 155 w 267"/>
              <a:gd name="T111" fmla="*/ 128 h 166"/>
              <a:gd name="T112" fmla="*/ 169 w 267"/>
              <a:gd name="T113" fmla="*/ 131 h 166"/>
              <a:gd name="T114" fmla="*/ 227 w 267"/>
              <a:gd name="T115" fmla="*/ 142 h 166"/>
              <a:gd name="T116" fmla="*/ 253 w 267"/>
              <a:gd name="T117" fmla="*/ 149 h 166"/>
              <a:gd name="T118" fmla="*/ 267 w 267"/>
              <a:gd name="T119" fmla="*/ 152 h 166"/>
              <a:gd name="T120" fmla="*/ 235 w 267"/>
              <a:gd name="T121" fmla="*/ 13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7" h="166">
                <a:moveTo>
                  <a:pt x="133" y="133"/>
                </a:moveTo>
                <a:cubicBezTo>
                  <a:pt x="119" y="120"/>
                  <a:pt x="119" y="120"/>
                  <a:pt x="119" y="120"/>
                </a:cubicBezTo>
                <a:cubicBezTo>
                  <a:pt x="119" y="120"/>
                  <a:pt x="137" y="100"/>
                  <a:pt x="121" y="80"/>
                </a:cubicBezTo>
                <a:cubicBezTo>
                  <a:pt x="121" y="80"/>
                  <a:pt x="116" y="73"/>
                  <a:pt x="133" y="56"/>
                </a:cubicBezTo>
                <a:cubicBezTo>
                  <a:pt x="151" y="73"/>
                  <a:pt x="146" y="80"/>
                  <a:pt x="146" y="80"/>
                </a:cubicBezTo>
                <a:cubicBezTo>
                  <a:pt x="129" y="100"/>
                  <a:pt x="148" y="120"/>
                  <a:pt x="148" y="120"/>
                </a:cubicBezTo>
                <a:cubicBezTo>
                  <a:pt x="133" y="133"/>
                  <a:pt x="133" y="133"/>
                  <a:pt x="133" y="133"/>
                </a:cubicBezTo>
                <a:close/>
                <a:moveTo>
                  <a:pt x="111" y="71"/>
                </a:moveTo>
                <a:cubicBezTo>
                  <a:pt x="111" y="71"/>
                  <a:pt x="96" y="59"/>
                  <a:pt x="86" y="79"/>
                </a:cubicBezTo>
                <a:cubicBezTo>
                  <a:pt x="86" y="79"/>
                  <a:pt x="89" y="87"/>
                  <a:pt x="93" y="83"/>
                </a:cubicBezTo>
                <a:cubicBezTo>
                  <a:pt x="96" y="80"/>
                  <a:pt x="100" y="76"/>
                  <a:pt x="105" y="82"/>
                </a:cubicBezTo>
                <a:cubicBezTo>
                  <a:pt x="109" y="88"/>
                  <a:pt x="92" y="103"/>
                  <a:pt x="80" y="92"/>
                </a:cubicBezTo>
                <a:cubicBezTo>
                  <a:pt x="69" y="81"/>
                  <a:pt x="72" y="56"/>
                  <a:pt x="103" y="52"/>
                </a:cubicBezTo>
                <a:cubicBezTo>
                  <a:pt x="103" y="52"/>
                  <a:pt x="101" y="41"/>
                  <a:pt x="109" y="35"/>
                </a:cubicBezTo>
                <a:cubicBezTo>
                  <a:pt x="116" y="28"/>
                  <a:pt x="132" y="15"/>
                  <a:pt x="133" y="14"/>
                </a:cubicBezTo>
                <a:cubicBezTo>
                  <a:pt x="135" y="15"/>
                  <a:pt x="151" y="29"/>
                  <a:pt x="158" y="35"/>
                </a:cubicBezTo>
                <a:cubicBezTo>
                  <a:pt x="166" y="41"/>
                  <a:pt x="164" y="52"/>
                  <a:pt x="164" y="52"/>
                </a:cubicBezTo>
                <a:cubicBezTo>
                  <a:pt x="194" y="56"/>
                  <a:pt x="198" y="81"/>
                  <a:pt x="187" y="92"/>
                </a:cubicBezTo>
                <a:cubicBezTo>
                  <a:pt x="175" y="103"/>
                  <a:pt x="158" y="88"/>
                  <a:pt x="162" y="82"/>
                </a:cubicBezTo>
                <a:cubicBezTo>
                  <a:pt x="167" y="76"/>
                  <a:pt x="171" y="80"/>
                  <a:pt x="174" y="83"/>
                </a:cubicBezTo>
                <a:cubicBezTo>
                  <a:pt x="178" y="87"/>
                  <a:pt x="181" y="79"/>
                  <a:pt x="181" y="79"/>
                </a:cubicBezTo>
                <a:cubicBezTo>
                  <a:pt x="171" y="59"/>
                  <a:pt x="156" y="71"/>
                  <a:pt x="156" y="71"/>
                </a:cubicBezTo>
                <a:cubicBezTo>
                  <a:pt x="152" y="52"/>
                  <a:pt x="135" y="46"/>
                  <a:pt x="133" y="45"/>
                </a:cubicBezTo>
                <a:cubicBezTo>
                  <a:pt x="133" y="45"/>
                  <a:pt x="116" y="51"/>
                  <a:pt x="111" y="71"/>
                </a:cubicBezTo>
                <a:close/>
                <a:moveTo>
                  <a:pt x="235" y="130"/>
                </a:moveTo>
                <a:cubicBezTo>
                  <a:pt x="235" y="130"/>
                  <a:pt x="242" y="111"/>
                  <a:pt x="222" y="97"/>
                </a:cubicBezTo>
                <a:cubicBezTo>
                  <a:pt x="199" y="86"/>
                  <a:pt x="185" y="110"/>
                  <a:pt x="193" y="120"/>
                </a:cubicBezTo>
                <a:cubicBezTo>
                  <a:pt x="201" y="130"/>
                  <a:pt x="207" y="121"/>
                  <a:pt x="207" y="121"/>
                </a:cubicBezTo>
                <a:cubicBezTo>
                  <a:pt x="197" y="113"/>
                  <a:pt x="201" y="99"/>
                  <a:pt x="215" y="104"/>
                </a:cubicBezTo>
                <a:cubicBezTo>
                  <a:pt x="230" y="113"/>
                  <a:pt x="230" y="138"/>
                  <a:pt x="207" y="141"/>
                </a:cubicBezTo>
                <a:cubicBezTo>
                  <a:pt x="183" y="145"/>
                  <a:pt x="176" y="123"/>
                  <a:pt x="176" y="123"/>
                </a:cubicBezTo>
                <a:cubicBezTo>
                  <a:pt x="176" y="123"/>
                  <a:pt x="165" y="122"/>
                  <a:pt x="155" y="111"/>
                </a:cubicBezTo>
                <a:cubicBezTo>
                  <a:pt x="144" y="98"/>
                  <a:pt x="153" y="90"/>
                  <a:pt x="153" y="90"/>
                </a:cubicBezTo>
                <a:cubicBezTo>
                  <a:pt x="168" y="115"/>
                  <a:pt x="200" y="107"/>
                  <a:pt x="204" y="78"/>
                </a:cubicBezTo>
                <a:cubicBezTo>
                  <a:pt x="201" y="47"/>
                  <a:pt x="171" y="47"/>
                  <a:pt x="171" y="47"/>
                </a:cubicBezTo>
                <a:cubicBezTo>
                  <a:pt x="171" y="47"/>
                  <a:pt x="174" y="35"/>
                  <a:pt x="161" y="25"/>
                </a:cubicBezTo>
                <a:cubicBezTo>
                  <a:pt x="147" y="13"/>
                  <a:pt x="137" y="3"/>
                  <a:pt x="133" y="0"/>
                </a:cubicBezTo>
                <a:cubicBezTo>
                  <a:pt x="133" y="0"/>
                  <a:pt x="120" y="13"/>
                  <a:pt x="105" y="25"/>
                </a:cubicBezTo>
                <a:cubicBezTo>
                  <a:pt x="93" y="35"/>
                  <a:pt x="96" y="46"/>
                  <a:pt x="96" y="46"/>
                </a:cubicBezTo>
                <a:cubicBezTo>
                  <a:pt x="96" y="46"/>
                  <a:pt x="65" y="47"/>
                  <a:pt x="63" y="78"/>
                </a:cubicBezTo>
                <a:cubicBezTo>
                  <a:pt x="66" y="107"/>
                  <a:pt x="99" y="115"/>
                  <a:pt x="114" y="90"/>
                </a:cubicBezTo>
                <a:cubicBezTo>
                  <a:pt x="114" y="90"/>
                  <a:pt x="123" y="98"/>
                  <a:pt x="112" y="111"/>
                </a:cubicBezTo>
                <a:cubicBezTo>
                  <a:pt x="102" y="122"/>
                  <a:pt x="90" y="123"/>
                  <a:pt x="90" y="123"/>
                </a:cubicBezTo>
                <a:cubicBezTo>
                  <a:pt x="90" y="123"/>
                  <a:pt x="83" y="145"/>
                  <a:pt x="60" y="141"/>
                </a:cubicBezTo>
                <a:cubicBezTo>
                  <a:pt x="36" y="138"/>
                  <a:pt x="36" y="113"/>
                  <a:pt x="52" y="104"/>
                </a:cubicBezTo>
                <a:cubicBezTo>
                  <a:pt x="66" y="99"/>
                  <a:pt x="70" y="113"/>
                  <a:pt x="60" y="121"/>
                </a:cubicBezTo>
                <a:cubicBezTo>
                  <a:pt x="60" y="121"/>
                  <a:pt x="66" y="130"/>
                  <a:pt x="74" y="120"/>
                </a:cubicBezTo>
                <a:cubicBezTo>
                  <a:pt x="82" y="110"/>
                  <a:pt x="68" y="86"/>
                  <a:pt x="45" y="97"/>
                </a:cubicBezTo>
                <a:cubicBezTo>
                  <a:pt x="24" y="111"/>
                  <a:pt x="32" y="130"/>
                  <a:pt x="32" y="130"/>
                </a:cubicBezTo>
                <a:cubicBezTo>
                  <a:pt x="32" y="130"/>
                  <a:pt x="9" y="131"/>
                  <a:pt x="0" y="152"/>
                </a:cubicBezTo>
                <a:cubicBezTo>
                  <a:pt x="0" y="152"/>
                  <a:pt x="2" y="161"/>
                  <a:pt x="14" y="149"/>
                </a:cubicBezTo>
                <a:cubicBezTo>
                  <a:pt x="27" y="138"/>
                  <a:pt x="35" y="138"/>
                  <a:pt x="40" y="142"/>
                </a:cubicBezTo>
                <a:cubicBezTo>
                  <a:pt x="45" y="147"/>
                  <a:pt x="74" y="166"/>
                  <a:pt x="98" y="131"/>
                </a:cubicBezTo>
                <a:cubicBezTo>
                  <a:pt x="98" y="131"/>
                  <a:pt x="108" y="123"/>
                  <a:pt x="112" y="128"/>
                </a:cubicBezTo>
                <a:cubicBezTo>
                  <a:pt x="116" y="133"/>
                  <a:pt x="131" y="148"/>
                  <a:pt x="133" y="150"/>
                </a:cubicBezTo>
                <a:cubicBezTo>
                  <a:pt x="133" y="150"/>
                  <a:pt x="151" y="133"/>
                  <a:pt x="155" y="128"/>
                </a:cubicBezTo>
                <a:cubicBezTo>
                  <a:pt x="159" y="123"/>
                  <a:pt x="169" y="131"/>
                  <a:pt x="169" y="131"/>
                </a:cubicBezTo>
                <a:cubicBezTo>
                  <a:pt x="193" y="166"/>
                  <a:pt x="222" y="147"/>
                  <a:pt x="227" y="142"/>
                </a:cubicBezTo>
                <a:cubicBezTo>
                  <a:pt x="231" y="138"/>
                  <a:pt x="240" y="138"/>
                  <a:pt x="253" y="149"/>
                </a:cubicBezTo>
                <a:cubicBezTo>
                  <a:pt x="265" y="161"/>
                  <a:pt x="267" y="152"/>
                  <a:pt x="267" y="152"/>
                </a:cubicBezTo>
                <a:cubicBezTo>
                  <a:pt x="258" y="131"/>
                  <a:pt x="235" y="130"/>
                  <a:pt x="235" y="130"/>
                </a:cubicBezTo>
                <a:close/>
              </a:path>
            </a:pathLst>
          </a:custGeom>
          <a:solidFill>
            <a:srgbClr val="DAB86E">
              <a:alpha val="7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38"/>
          <p:cNvSpPr>
            <a:spLocks noEditPoints="1"/>
          </p:cNvSpPr>
          <p:nvPr/>
        </p:nvSpPr>
        <p:spPr bwMode="auto">
          <a:xfrm rot="10800000" flipV="1">
            <a:off x="3213356" y="5190808"/>
            <a:ext cx="3269533" cy="2027311"/>
          </a:xfrm>
          <a:custGeom>
            <a:avLst/>
            <a:gdLst>
              <a:gd name="T0" fmla="*/ 133 w 267"/>
              <a:gd name="T1" fmla="*/ 133 h 166"/>
              <a:gd name="T2" fmla="*/ 119 w 267"/>
              <a:gd name="T3" fmla="*/ 120 h 166"/>
              <a:gd name="T4" fmla="*/ 121 w 267"/>
              <a:gd name="T5" fmla="*/ 80 h 166"/>
              <a:gd name="T6" fmla="*/ 133 w 267"/>
              <a:gd name="T7" fmla="*/ 56 h 166"/>
              <a:gd name="T8" fmla="*/ 146 w 267"/>
              <a:gd name="T9" fmla="*/ 80 h 166"/>
              <a:gd name="T10" fmla="*/ 148 w 267"/>
              <a:gd name="T11" fmla="*/ 120 h 166"/>
              <a:gd name="T12" fmla="*/ 133 w 267"/>
              <a:gd name="T13" fmla="*/ 133 h 166"/>
              <a:gd name="T14" fmla="*/ 111 w 267"/>
              <a:gd name="T15" fmla="*/ 71 h 166"/>
              <a:gd name="T16" fmla="*/ 86 w 267"/>
              <a:gd name="T17" fmla="*/ 79 h 166"/>
              <a:gd name="T18" fmla="*/ 93 w 267"/>
              <a:gd name="T19" fmla="*/ 83 h 166"/>
              <a:gd name="T20" fmla="*/ 105 w 267"/>
              <a:gd name="T21" fmla="*/ 82 h 166"/>
              <a:gd name="T22" fmla="*/ 80 w 267"/>
              <a:gd name="T23" fmla="*/ 92 h 166"/>
              <a:gd name="T24" fmla="*/ 103 w 267"/>
              <a:gd name="T25" fmla="*/ 52 h 166"/>
              <a:gd name="T26" fmla="*/ 109 w 267"/>
              <a:gd name="T27" fmla="*/ 35 h 166"/>
              <a:gd name="T28" fmla="*/ 133 w 267"/>
              <a:gd name="T29" fmla="*/ 14 h 166"/>
              <a:gd name="T30" fmla="*/ 158 w 267"/>
              <a:gd name="T31" fmla="*/ 35 h 166"/>
              <a:gd name="T32" fmla="*/ 164 w 267"/>
              <a:gd name="T33" fmla="*/ 52 h 166"/>
              <a:gd name="T34" fmla="*/ 187 w 267"/>
              <a:gd name="T35" fmla="*/ 92 h 166"/>
              <a:gd name="T36" fmla="*/ 162 w 267"/>
              <a:gd name="T37" fmla="*/ 82 h 166"/>
              <a:gd name="T38" fmla="*/ 174 w 267"/>
              <a:gd name="T39" fmla="*/ 83 h 166"/>
              <a:gd name="T40" fmla="*/ 181 w 267"/>
              <a:gd name="T41" fmla="*/ 79 h 166"/>
              <a:gd name="T42" fmla="*/ 156 w 267"/>
              <a:gd name="T43" fmla="*/ 71 h 166"/>
              <a:gd name="T44" fmla="*/ 133 w 267"/>
              <a:gd name="T45" fmla="*/ 45 h 166"/>
              <a:gd name="T46" fmla="*/ 111 w 267"/>
              <a:gd name="T47" fmla="*/ 71 h 166"/>
              <a:gd name="T48" fmla="*/ 235 w 267"/>
              <a:gd name="T49" fmla="*/ 130 h 166"/>
              <a:gd name="T50" fmla="*/ 222 w 267"/>
              <a:gd name="T51" fmla="*/ 97 h 166"/>
              <a:gd name="T52" fmla="*/ 193 w 267"/>
              <a:gd name="T53" fmla="*/ 120 h 166"/>
              <a:gd name="T54" fmla="*/ 207 w 267"/>
              <a:gd name="T55" fmla="*/ 121 h 166"/>
              <a:gd name="T56" fmla="*/ 215 w 267"/>
              <a:gd name="T57" fmla="*/ 104 h 166"/>
              <a:gd name="T58" fmla="*/ 207 w 267"/>
              <a:gd name="T59" fmla="*/ 141 h 166"/>
              <a:gd name="T60" fmla="*/ 176 w 267"/>
              <a:gd name="T61" fmla="*/ 123 h 166"/>
              <a:gd name="T62" fmla="*/ 155 w 267"/>
              <a:gd name="T63" fmla="*/ 111 h 166"/>
              <a:gd name="T64" fmla="*/ 153 w 267"/>
              <a:gd name="T65" fmla="*/ 90 h 166"/>
              <a:gd name="T66" fmla="*/ 204 w 267"/>
              <a:gd name="T67" fmla="*/ 78 h 166"/>
              <a:gd name="T68" fmla="*/ 171 w 267"/>
              <a:gd name="T69" fmla="*/ 47 h 166"/>
              <a:gd name="T70" fmla="*/ 161 w 267"/>
              <a:gd name="T71" fmla="*/ 25 h 166"/>
              <a:gd name="T72" fmla="*/ 133 w 267"/>
              <a:gd name="T73" fmla="*/ 0 h 166"/>
              <a:gd name="T74" fmla="*/ 105 w 267"/>
              <a:gd name="T75" fmla="*/ 25 h 166"/>
              <a:gd name="T76" fmla="*/ 96 w 267"/>
              <a:gd name="T77" fmla="*/ 46 h 166"/>
              <a:gd name="T78" fmla="*/ 63 w 267"/>
              <a:gd name="T79" fmla="*/ 78 h 166"/>
              <a:gd name="T80" fmla="*/ 114 w 267"/>
              <a:gd name="T81" fmla="*/ 90 h 166"/>
              <a:gd name="T82" fmla="*/ 112 w 267"/>
              <a:gd name="T83" fmla="*/ 111 h 166"/>
              <a:gd name="T84" fmla="*/ 90 w 267"/>
              <a:gd name="T85" fmla="*/ 123 h 166"/>
              <a:gd name="T86" fmla="*/ 60 w 267"/>
              <a:gd name="T87" fmla="*/ 141 h 166"/>
              <a:gd name="T88" fmla="*/ 52 w 267"/>
              <a:gd name="T89" fmla="*/ 104 h 166"/>
              <a:gd name="T90" fmla="*/ 60 w 267"/>
              <a:gd name="T91" fmla="*/ 121 h 166"/>
              <a:gd name="T92" fmla="*/ 74 w 267"/>
              <a:gd name="T93" fmla="*/ 120 h 166"/>
              <a:gd name="T94" fmla="*/ 45 w 267"/>
              <a:gd name="T95" fmla="*/ 97 h 166"/>
              <a:gd name="T96" fmla="*/ 32 w 267"/>
              <a:gd name="T97" fmla="*/ 130 h 166"/>
              <a:gd name="T98" fmla="*/ 0 w 267"/>
              <a:gd name="T99" fmla="*/ 152 h 166"/>
              <a:gd name="T100" fmla="*/ 14 w 267"/>
              <a:gd name="T101" fmla="*/ 149 h 166"/>
              <a:gd name="T102" fmla="*/ 40 w 267"/>
              <a:gd name="T103" fmla="*/ 142 h 166"/>
              <a:gd name="T104" fmla="*/ 98 w 267"/>
              <a:gd name="T105" fmla="*/ 131 h 166"/>
              <a:gd name="T106" fmla="*/ 112 w 267"/>
              <a:gd name="T107" fmla="*/ 128 h 166"/>
              <a:gd name="T108" fmla="*/ 133 w 267"/>
              <a:gd name="T109" fmla="*/ 150 h 166"/>
              <a:gd name="T110" fmla="*/ 155 w 267"/>
              <a:gd name="T111" fmla="*/ 128 h 166"/>
              <a:gd name="T112" fmla="*/ 169 w 267"/>
              <a:gd name="T113" fmla="*/ 131 h 166"/>
              <a:gd name="T114" fmla="*/ 227 w 267"/>
              <a:gd name="T115" fmla="*/ 142 h 166"/>
              <a:gd name="T116" fmla="*/ 253 w 267"/>
              <a:gd name="T117" fmla="*/ 149 h 166"/>
              <a:gd name="T118" fmla="*/ 267 w 267"/>
              <a:gd name="T119" fmla="*/ 152 h 166"/>
              <a:gd name="T120" fmla="*/ 235 w 267"/>
              <a:gd name="T121" fmla="*/ 13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7" h="166">
                <a:moveTo>
                  <a:pt x="133" y="133"/>
                </a:moveTo>
                <a:cubicBezTo>
                  <a:pt x="119" y="120"/>
                  <a:pt x="119" y="120"/>
                  <a:pt x="119" y="120"/>
                </a:cubicBezTo>
                <a:cubicBezTo>
                  <a:pt x="119" y="120"/>
                  <a:pt x="137" y="100"/>
                  <a:pt x="121" y="80"/>
                </a:cubicBezTo>
                <a:cubicBezTo>
                  <a:pt x="121" y="80"/>
                  <a:pt x="116" y="73"/>
                  <a:pt x="133" y="56"/>
                </a:cubicBezTo>
                <a:cubicBezTo>
                  <a:pt x="151" y="73"/>
                  <a:pt x="146" y="80"/>
                  <a:pt x="146" y="80"/>
                </a:cubicBezTo>
                <a:cubicBezTo>
                  <a:pt x="129" y="100"/>
                  <a:pt x="148" y="120"/>
                  <a:pt x="148" y="120"/>
                </a:cubicBezTo>
                <a:cubicBezTo>
                  <a:pt x="133" y="133"/>
                  <a:pt x="133" y="133"/>
                  <a:pt x="133" y="133"/>
                </a:cubicBezTo>
                <a:close/>
                <a:moveTo>
                  <a:pt x="111" y="71"/>
                </a:moveTo>
                <a:cubicBezTo>
                  <a:pt x="111" y="71"/>
                  <a:pt x="96" y="59"/>
                  <a:pt x="86" y="79"/>
                </a:cubicBezTo>
                <a:cubicBezTo>
                  <a:pt x="86" y="79"/>
                  <a:pt x="89" y="87"/>
                  <a:pt x="93" y="83"/>
                </a:cubicBezTo>
                <a:cubicBezTo>
                  <a:pt x="96" y="80"/>
                  <a:pt x="100" y="76"/>
                  <a:pt x="105" y="82"/>
                </a:cubicBezTo>
                <a:cubicBezTo>
                  <a:pt x="109" y="88"/>
                  <a:pt x="92" y="103"/>
                  <a:pt x="80" y="92"/>
                </a:cubicBezTo>
                <a:cubicBezTo>
                  <a:pt x="69" y="81"/>
                  <a:pt x="72" y="56"/>
                  <a:pt x="103" y="52"/>
                </a:cubicBezTo>
                <a:cubicBezTo>
                  <a:pt x="103" y="52"/>
                  <a:pt x="101" y="41"/>
                  <a:pt x="109" y="35"/>
                </a:cubicBezTo>
                <a:cubicBezTo>
                  <a:pt x="116" y="28"/>
                  <a:pt x="132" y="15"/>
                  <a:pt x="133" y="14"/>
                </a:cubicBezTo>
                <a:cubicBezTo>
                  <a:pt x="135" y="15"/>
                  <a:pt x="151" y="29"/>
                  <a:pt x="158" y="35"/>
                </a:cubicBezTo>
                <a:cubicBezTo>
                  <a:pt x="166" y="41"/>
                  <a:pt x="164" y="52"/>
                  <a:pt x="164" y="52"/>
                </a:cubicBezTo>
                <a:cubicBezTo>
                  <a:pt x="194" y="56"/>
                  <a:pt x="198" y="81"/>
                  <a:pt x="187" y="92"/>
                </a:cubicBezTo>
                <a:cubicBezTo>
                  <a:pt x="175" y="103"/>
                  <a:pt x="158" y="88"/>
                  <a:pt x="162" y="82"/>
                </a:cubicBezTo>
                <a:cubicBezTo>
                  <a:pt x="167" y="76"/>
                  <a:pt x="171" y="80"/>
                  <a:pt x="174" y="83"/>
                </a:cubicBezTo>
                <a:cubicBezTo>
                  <a:pt x="178" y="87"/>
                  <a:pt x="181" y="79"/>
                  <a:pt x="181" y="79"/>
                </a:cubicBezTo>
                <a:cubicBezTo>
                  <a:pt x="171" y="59"/>
                  <a:pt x="156" y="71"/>
                  <a:pt x="156" y="71"/>
                </a:cubicBezTo>
                <a:cubicBezTo>
                  <a:pt x="152" y="52"/>
                  <a:pt x="135" y="46"/>
                  <a:pt x="133" y="45"/>
                </a:cubicBezTo>
                <a:cubicBezTo>
                  <a:pt x="133" y="45"/>
                  <a:pt x="116" y="51"/>
                  <a:pt x="111" y="71"/>
                </a:cubicBezTo>
                <a:close/>
                <a:moveTo>
                  <a:pt x="235" y="130"/>
                </a:moveTo>
                <a:cubicBezTo>
                  <a:pt x="235" y="130"/>
                  <a:pt x="242" y="111"/>
                  <a:pt x="222" y="97"/>
                </a:cubicBezTo>
                <a:cubicBezTo>
                  <a:pt x="199" y="86"/>
                  <a:pt x="185" y="110"/>
                  <a:pt x="193" y="120"/>
                </a:cubicBezTo>
                <a:cubicBezTo>
                  <a:pt x="201" y="130"/>
                  <a:pt x="207" y="121"/>
                  <a:pt x="207" y="121"/>
                </a:cubicBezTo>
                <a:cubicBezTo>
                  <a:pt x="197" y="113"/>
                  <a:pt x="201" y="99"/>
                  <a:pt x="215" y="104"/>
                </a:cubicBezTo>
                <a:cubicBezTo>
                  <a:pt x="230" y="113"/>
                  <a:pt x="230" y="138"/>
                  <a:pt x="207" y="141"/>
                </a:cubicBezTo>
                <a:cubicBezTo>
                  <a:pt x="183" y="145"/>
                  <a:pt x="176" y="123"/>
                  <a:pt x="176" y="123"/>
                </a:cubicBezTo>
                <a:cubicBezTo>
                  <a:pt x="176" y="123"/>
                  <a:pt x="165" y="122"/>
                  <a:pt x="155" y="111"/>
                </a:cubicBezTo>
                <a:cubicBezTo>
                  <a:pt x="144" y="98"/>
                  <a:pt x="153" y="90"/>
                  <a:pt x="153" y="90"/>
                </a:cubicBezTo>
                <a:cubicBezTo>
                  <a:pt x="168" y="115"/>
                  <a:pt x="200" y="107"/>
                  <a:pt x="204" y="78"/>
                </a:cubicBezTo>
                <a:cubicBezTo>
                  <a:pt x="201" y="47"/>
                  <a:pt x="171" y="47"/>
                  <a:pt x="171" y="47"/>
                </a:cubicBezTo>
                <a:cubicBezTo>
                  <a:pt x="171" y="47"/>
                  <a:pt x="174" y="35"/>
                  <a:pt x="161" y="25"/>
                </a:cubicBezTo>
                <a:cubicBezTo>
                  <a:pt x="147" y="13"/>
                  <a:pt x="137" y="3"/>
                  <a:pt x="133" y="0"/>
                </a:cubicBezTo>
                <a:cubicBezTo>
                  <a:pt x="133" y="0"/>
                  <a:pt x="120" y="13"/>
                  <a:pt x="105" y="25"/>
                </a:cubicBezTo>
                <a:cubicBezTo>
                  <a:pt x="93" y="35"/>
                  <a:pt x="96" y="46"/>
                  <a:pt x="96" y="46"/>
                </a:cubicBezTo>
                <a:cubicBezTo>
                  <a:pt x="96" y="46"/>
                  <a:pt x="65" y="47"/>
                  <a:pt x="63" y="78"/>
                </a:cubicBezTo>
                <a:cubicBezTo>
                  <a:pt x="66" y="107"/>
                  <a:pt x="99" y="115"/>
                  <a:pt x="114" y="90"/>
                </a:cubicBezTo>
                <a:cubicBezTo>
                  <a:pt x="114" y="90"/>
                  <a:pt x="123" y="98"/>
                  <a:pt x="112" y="111"/>
                </a:cubicBezTo>
                <a:cubicBezTo>
                  <a:pt x="102" y="122"/>
                  <a:pt x="90" y="123"/>
                  <a:pt x="90" y="123"/>
                </a:cubicBezTo>
                <a:cubicBezTo>
                  <a:pt x="90" y="123"/>
                  <a:pt x="83" y="145"/>
                  <a:pt x="60" y="141"/>
                </a:cubicBezTo>
                <a:cubicBezTo>
                  <a:pt x="36" y="138"/>
                  <a:pt x="36" y="113"/>
                  <a:pt x="52" y="104"/>
                </a:cubicBezTo>
                <a:cubicBezTo>
                  <a:pt x="66" y="99"/>
                  <a:pt x="70" y="113"/>
                  <a:pt x="60" y="121"/>
                </a:cubicBezTo>
                <a:cubicBezTo>
                  <a:pt x="60" y="121"/>
                  <a:pt x="66" y="130"/>
                  <a:pt x="74" y="120"/>
                </a:cubicBezTo>
                <a:cubicBezTo>
                  <a:pt x="82" y="110"/>
                  <a:pt x="68" y="86"/>
                  <a:pt x="45" y="97"/>
                </a:cubicBezTo>
                <a:cubicBezTo>
                  <a:pt x="24" y="111"/>
                  <a:pt x="32" y="130"/>
                  <a:pt x="32" y="130"/>
                </a:cubicBezTo>
                <a:cubicBezTo>
                  <a:pt x="32" y="130"/>
                  <a:pt x="9" y="131"/>
                  <a:pt x="0" y="152"/>
                </a:cubicBezTo>
                <a:cubicBezTo>
                  <a:pt x="0" y="152"/>
                  <a:pt x="2" y="161"/>
                  <a:pt x="14" y="149"/>
                </a:cubicBezTo>
                <a:cubicBezTo>
                  <a:pt x="27" y="138"/>
                  <a:pt x="35" y="138"/>
                  <a:pt x="40" y="142"/>
                </a:cubicBezTo>
                <a:cubicBezTo>
                  <a:pt x="45" y="147"/>
                  <a:pt x="74" y="166"/>
                  <a:pt x="98" y="131"/>
                </a:cubicBezTo>
                <a:cubicBezTo>
                  <a:pt x="98" y="131"/>
                  <a:pt x="108" y="123"/>
                  <a:pt x="112" y="128"/>
                </a:cubicBezTo>
                <a:cubicBezTo>
                  <a:pt x="116" y="133"/>
                  <a:pt x="131" y="148"/>
                  <a:pt x="133" y="150"/>
                </a:cubicBezTo>
                <a:cubicBezTo>
                  <a:pt x="133" y="150"/>
                  <a:pt x="151" y="133"/>
                  <a:pt x="155" y="128"/>
                </a:cubicBezTo>
                <a:cubicBezTo>
                  <a:pt x="159" y="123"/>
                  <a:pt x="169" y="131"/>
                  <a:pt x="169" y="131"/>
                </a:cubicBezTo>
                <a:cubicBezTo>
                  <a:pt x="193" y="166"/>
                  <a:pt x="222" y="147"/>
                  <a:pt x="227" y="142"/>
                </a:cubicBezTo>
                <a:cubicBezTo>
                  <a:pt x="231" y="138"/>
                  <a:pt x="240" y="138"/>
                  <a:pt x="253" y="149"/>
                </a:cubicBezTo>
                <a:cubicBezTo>
                  <a:pt x="265" y="161"/>
                  <a:pt x="267" y="152"/>
                  <a:pt x="267" y="152"/>
                </a:cubicBezTo>
                <a:cubicBezTo>
                  <a:pt x="258" y="131"/>
                  <a:pt x="235" y="130"/>
                  <a:pt x="235" y="130"/>
                </a:cubicBezTo>
                <a:close/>
              </a:path>
            </a:pathLst>
          </a:custGeom>
          <a:solidFill>
            <a:srgbClr val="DAB86E">
              <a:alpha val="7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9" y="1182245"/>
            <a:ext cx="2249671" cy="3340197"/>
          </a:xfrm>
          <a:prstGeom prst="rect">
            <a:avLst/>
          </a:prstGeom>
          <a:ln>
            <a:solidFill>
              <a:srgbClr val="E0A54A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75" y="1182245"/>
            <a:ext cx="2254819" cy="3340198"/>
          </a:xfrm>
          <a:prstGeom prst="rect">
            <a:avLst/>
          </a:prstGeom>
          <a:ln>
            <a:solidFill>
              <a:srgbClr val="E0A54A"/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32" y="1182244"/>
            <a:ext cx="2305050" cy="3375817"/>
          </a:xfrm>
          <a:prstGeom prst="rect">
            <a:avLst/>
          </a:prstGeom>
          <a:ln>
            <a:solidFill>
              <a:srgbClr val="E0A54A"/>
            </a:solidFill>
          </a:ln>
        </p:spPr>
      </p:pic>
      <p:grpSp>
        <p:nvGrpSpPr>
          <p:cNvPr id="3" name="组 2"/>
          <p:cNvGrpSpPr/>
          <p:nvPr/>
        </p:nvGrpSpPr>
        <p:grpSpPr>
          <a:xfrm>
            <a:off x="310159" y="4782164"/>
            <a:ext cx="7552023" cy="1855427"/>
            <a:chOff x="310159" y="4782164"/>
            <a:chExt cx="7552023" cy="1855427"/>
          </a:xfrm>
        </p:grpSpPr>
        <p:sp>
          <p:nvSpPr>
            <p:cNvPr id="29" name="自由: 形状 10"/>
            <p:cNvSpPr/>
            <p:nvPr/>
          </p:nvSpPr>
          <p:spPr>
            <a:xfrm>
              <a:off x="310159" y="4782164"/>
              <a:ext cx="7552023" cy="1578768"/>
            </a:xfrm>
            <a:custGeom>
              <a:avLst/>
              <a:gdLst>
                <a:gd name="connsiteX0" fmla="*/ 0 w 2074076"/>
                <a:gd name="connsiteY0" fmla="*/ 0 h 1133130"/>
                <a:gd name="connsiteX1" fmla="*/ 2074076 w 2074076"/>
                <a:gd name="connsiteY1" fmla="*/ 0 h 1133130"/>
                <a:gd name="connsiteX2" fmla="*/ 2074076 w 2074076"/>
                <a:gd name="connsiteY2" fmla="*/ 891830 h 1133130"/>
                <a:gd name="connsiteX3" fmla="*/ 1252557 w 2074076"/>
                <a:gd name="connsiteY3" fmla="*/ 891830 h 1133130"/>
                <a:gd name="connsiteX4" fmla="*/ 1252557 w 2074076"/>
                <a:gd name="connsiteY4" fmla="*/ 1133130 h 1133130"/>
                <a:gd name="connsiteX5" fmla="*/ 0 w 2074076"/>
                <a:gd name="connsiteY5" fmla="*/ 113313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6" fmla="*/ 1343997 w 2074076"/>
                <a:gd name="connsiteY6" fmla="*/ 983270 h 1133130"/>
                <a:gd name="connsiteX0" fmla="*/ 1252557 w 2074076"/>
                <a:gd name="connsiteY0" fmla="*/ 891830 h 1133130"/>
                <a:gd name="connsiteX1" fmla="*/ 1252557 w 2074076"/>
                <a:gd name="connsiteY1" fmla="*/ 1133130 h 1133130"/>
                <a:gd name="connsiteX2" fmla="*/ 0 w 2074076"/>
                <a:gd name="connsiteY2" fmla="*/ 1133130 h 1133130"/>
                <a:gd name="connsiteX3" fmla="*/ 0 w 2074076"/>
                <a:gd name="connsiteY3" fmla="*/ 0 h 1133130"/>
                <a:gd name="connsiteX4" fmla="*/ 2074076 w 2074076"/>
                <a:gd name="connsiteY4" fmla="*/ 0 h 1133130"/>
                <a:gd name="connsiteX5" fmla="*/ 2074076 w 2074076"/>
                <a:gd name="connsiteY5" fmla="*/ 891830 h 1133130"/>
                <a:gd name="connsiteX0" fmla="*/ 1252557 w 2074076"/>
                <a:gd name="connsiteY0" fmla="*/ 1133130 h 1133130"/>
                <a:gd name="connsiteX1" fmla="*/ 0 w 2074076"/>
                <a:gd name="connsiteY1" fmla="*/ 1133130 h 1133130"/>
                <a:gd name="connsiteX2" fmla="*/ 0 w 2074076"/>
                <a:gd name="connsiteY2" fmla="*/ 0 h 1133130"/>
                <a:gd name="connsiteX3" fmla="*/ 2074076 w 2074076"/>
                <a:gd name="connsiteY3" fmla="*/ 0 h 1133130"/>
                <a:gd name="connsiteX4" fmla="*/ 2074076 w 2074076"/>
                <a:gd name="connsiteY4" fmla="*/ 891830 h 1133130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891830 h 1135413"/>
                <a:gd name="connsiteX0" fmla="*/ 1318265 w 2074076"/>
                <a:gd name="connsiteY0" fmla="*/ 1135413 h 1135413"/>
                <a:gd name="connsiteX1" fmla="*/ 0 w 2074076"/>
                <a:gd name="connsiteY1" fmla="*/ 1133130 h 1135413"/>
                <a:gd name="connsiteX2" fmla="*/ 0 w 2074076"/>
                <a:gd name="connsiteY2" fmla="*/ 0 h 1135413"/>
                <a:gd name="connsiteX3" fmla="*/ 2074076 w 2074076"/>
                <a:gd name="connsiteY3" fmla="*/ 0 h 1135413"/>
                <a:gd name="connsiteX4" fmla="*/ 2074076 w 2074076"/>
                <a:gd name="connsiteY4" fmla="*/ 985449 h 113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076" h="1135413">
                  <a:moveTo>
                    <a:pt x="1318265" y="1135413"/>
                  </a:moveTo>
                  <a:lnTo>
                    <a:pt x="0" y="1133130"/>
                  </a:lnTo>
                  <a:lnTo>
                    <a:pt x="0" y="0"/>
                  </a:lnTo>
                  <a:lnTo>
                    <a:pt x="2074076" y="0"/>
                  </a:lnTo>
                  <a:lnTo>
                    <a:pt x="2074076" y="985449"/>
                  </a:lnTo>
                </a:path>
              </a:pathLst>
            </a:custGeom>
            <a:noFill/>
            <a:ln>
              <a:solidFill>
                <a:srgbClr val="E0A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0" name="Freeform 2082"/>
            <p:cNvSpPr>
              <a:spLocks noEditPoints="1"/>
            </p:cNvSpPr>
            <p:nvPr/>
          </p:nvSpPr>
          <p:spPr bwMode="auto">
            <a:xfrm>
              <a:off x="6922927" y="6054842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31" name="Freeform 2082"/>
            <p:cNvSpPr>
              <a:spLocks noEditPoints="1"/>
            </p:cNvSpPr>
            <p:nvPr/>
          </p:nvSpPr>
          <p:spPr bwMode="auto">
            <a:xfrm>
              <a:off x="6016949" y="6166516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32" name="Freeform 2082"/>
            <p:cNvSpPr>
              <a:spLocks noEditPoints="1"/>
            </p:cNvSpPr>
            <p:nvPr/>
          </p:nvSpPr>
          <p:spPr bwMode="auto">
            <a:xfrm>
              <a:off x="5136874" y="6338347"/>
              <a:ext cx="921918" cy="299244"/>
            </a:xfrm>
            <a:custGeom>
              <a:avLst/>
              <a:gdLst>
                <a:gd name="T0" fmla="*/ 236 w 669"/>
                <a:gd name="T1" fmla="*/ 110 h 229"/>
                <a:gd name="T2" fmla="*/ 169 w 669"/>
                <a:gd name="T3" fmla="*/ 82 h 229"/>
                <a:gd name="T4" fmla="*/ 158 w 669"/>
                <a:gd name="T5" fmla="*/ 134 h 229"/>
                <a:gd name="T6" fmla="*/ 187 w 669"/>
                <a:gd name="T7" fmla="*/ 126 h 229"/>
                <a:gd name="T8" fmla="*/ 169 w 669"/>
                <a:gd name="T9" fmla="*/ 118 h 229"/>
                <a:gd name="T10" fmla="*/ 175 w 669"/>
                <a:gd name="T11" fmla="*/ 96 h 229"/>
                <a:gd name="T12" fmla="*/ 218 w 669"/>
                <a:gd name="T13" fmla="*/ 106 h 229"/>
                <a:gd name="T14" fmla="*/ 183 w 669"/>
                <a:gd name="T15" fmla="*/ 153 h 229"/>
                <a:gd name="T16" fmla="*/ 136 w 669"/>
                <a:gd name="T17" fmla="*/ 131 h 229"/>
                <a:gd name="T18" fmla="*/ 95 w 669"/>
                <a:gd name="T19" fmla="*/ 135 h 229"/>
                <a:gd name="T20" fmla="*/ 37 w 669"/>
                <a:gd name="T21" fmla="*/ 155 h 229"/>
                <a:gd name="T22" fmla="*/ 0 w 669"/>
                <a:gd name="T23" fmla="*/ 142 h 229"/>
                <a:gd name="T24" fmla="*/ 24 w 669"/>
                <a:gd name="T25" fmla="*/ 163 h 229"/>
                <a:gd name="T26" fmla="*/ 105 w 669"/>
                <a:gd name="T27" fmla="*/ 144 h 229"/>
                <a:gd name="T28" fmla="*/ 157 w 669"/>
                <a:gd name="T29" fmla="*/ 162 h 229"/>
                <a:gd name="T30" fmla="*/ 236 w 669"/>
                <a:gd name="T31" fmla="*/ 110 h 229"/>
                <a:gd name="T32" fmla="*/ 640 w 669"/>
                <a:gd name="T33" fmla="*/ 88 h 229"/>
                <a:gd name="T34" fmla="*/ 624 w 669"/>
                <a:gd name="T35" fmla="*/ 22 h 229"/>
                <a:gd name="T36" fmla="*/ 556 w 669"/>
                <a:gd name="T37" fmla="*/ 30 h 229"/>
                <a:gd name="T38" fmla="*/ 470 w 669"/>
                <a:gd name="T39" fmla="*/ 32 h 229"/>
                <a:gd name="T40" fmla="*/ 472 w 669"/>
                <a:gd name="T41" fmla="*/ 97 h 229"/>
                <a:gd name="T42" fmla="*/ 487 w 669"/>
                <a:gd name="T43" fmla="*/ 149 h 229"/>
                <a:gd name="T44" fmla="*/ 555 w 669"/>
                <a:gd name="T45" fmla="*/ 115 h 229"/>
                <a:gd name="T46" fmla="*/ 527 w 669"/>
                <a:gd name="T47" fmla="*/ 89 h 229"/>
                <a:gd name="T48" fmla="*/ 532 w 669"/>
                <a:gd name="T49" fmla="*/ 99 h 229"/>
                <a:gd name="T50" fmla="*/ 504 w 669"/>
                <a:gd name="T51" fmla="*/ 123 h 229"/>
                <a:gd name="T52" fmla="*/ 507 w 669"/>
                <a:gd name="T53" fmla="*/ 62 h 229"/>
                <a:gd name="T54" fmla="*/ 600 w 669"/>
                <a:gd name="T55" fmla="*/ 82 h 229"/>
                <a:gd name="T56" fmla="*/ 565 w 669"/>
                <a:gd name="T57" fmla="*/ 167 h 229"/>
                <a:gd name="T58" fmla="*/ 444 w 669"/>
                <a:gd name="T59" fmla="*/ 142 h 229"/>
                <a:gd name="T60" fmla="*/ 258 w 669"/>
                <a:gd name="T61" fmla="*/ 148 h 229"/>
                <a:gd name="T62" fmla="*/ 129 w 669"/>
                <a:gd name="T63" fmla="*/ 163 h 229"/>
                <a:gd name="T64" fmla="*/ 266 w 669"/>
                <a:gd name="T65" fmla="*/ 168 h 229"/>
                <a:gd name="T66" fmla="*/ 393 w 669"/>
                <a:gd name="T67" fmla="*/ 163 h 229"/>
                <a:gd name="T68" fmla="*/ 440 w 669"/>
                <a:gd name="T69" fmla="*/ 197 h 229"/>
                <a:gd name="T70" fmla="*/ 551 w 669"/>
                <a:gd name="T71" fmla="*/ 227 h 229"/>
                <a:gd name="T72" fmla="*/ 661 w 669"/>
                <a:gd name="T73" fmla="*/ 144 h 229"/>
                <a:gd name="T74" fmla="*/ 640 w 669"/>
                <a:gd name="T75" fmla="*/ 8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9" h="229">
                  <a:moveTo>
                    <a:pt x="236" y="110"/>
                  </a:moveTo>
                  <a:cubicBezTo>
                    <a:pt x="232" y="84"/>
                    <a:pt x="195" y="63"/>
                    <a:pt x="169" y="82"/>
                  </a:cubicBezTo>
                  <a:cubicBezTo>
                    <a:pt x="142" y="100"/>
                    <a:pt x="152" y="129"/>
                    <a:pt x="158" y="134"/>
                  </a:cubicBezTo>
                  <a:cubicBezTo>
                    <a:pt x="167" y="142"/>
                    <a:pt x="187" y="142"/>
                    <a:pt x="187" y="126"/>
                  </a:cubicBezTo>
                  <a:cubicBezTo>
                    <a:pt x="184" y="112"/>
                    <a:pt x="169" y="118"/>
                    <a:pt x="169" y="118"/>
                  </a:cubicBezTo>
                  <a:cubicBezTo>
                    <a:pt x="169" y="118"/>
                    <a:pt x="159" y="110"/>
                    <a:pt x="175" y="96"/>
                  </a:cubicBezTo>
                  <a:cubicBezTo>
                    <a:pt x="192" y="83"/>
                    <a:pt x="213" y="94"/>
                    <a:pt x="218" y="106"/>
                  </a:cubicBezTo>
                  <a:cubicBezTo>
                    <a:pt x="223" y="121"/>
                    <a:pt x="223" y="145"/>
                    <a:pt x="183" y="153"/>
                  </a:cubicBezTo>
                  <a:cubicBezTo>
                    <a:pt x="141" y="154"/>
                    <a:pt x="136" y="131"/>
                    <a:pt x="136" y="131"/>
                  </a:cubicBezTo>
                  <a:cubicBezTo>
                    <a:pt x="125" y="143"/>
                    <a:pt x="114" y="133"/>
                    <a:pt x="95" y="135"/>
                  </a:cubicBezTo>
                  <a:cubicBezTo>
                    <a:pt x="79" y="135"/>
                    <a:pt x="53" y="150"/>
                    <a:pt x="37" y="155"/>
                  </a:cubicBezTo>
                  <a:cubicBezTo>
                    <a:pt x="20" y="160"/>
                    <a:pt x="0" y="142"/>
                    <a:pt x="0" y="142"/>
                  </a:cubicBezTo>
                  <a:cubicBezTo>
                    <a:pt x="0" y="142"/>
                    <a:pt x="5" y="158"/>
                    <a:pt x="24" y="163"/>
                  </a:cubicBezTo>
                  <a:cubicBezTo>
                    <a:pt x="47" y="170"/>
                    <a:pt x="87" y="145"/>
                    <a:pt x="105" y="144"/>
                  </a:cubicBezTo>
                  <a:cubicBezTo>
                    <a:pt x="123" y="144"/>
                    <a:pt x="157" y="162"/>
                    <a:pt x="157" y="162"/>
                  </a:cubicBezTo>
                  <a:cubicBezTo>
                    <a:pt x="215" y="180"/>
                    <a:pt x="241" y="139"/>
                    <a:pt x="236" y="110"/>
                  </a:cubicBezTo>
                  <a:close/>
                  <a:moveTo>
                    <a:pt x="640" y="88"/>
                  </a:moveTo>
                  <a:cubicBezTo>
                    <a:pt x="640" y="88"/>
                    <a:pt x="658" y="49"/>
                    <a:pt x="624" y="22"/>
                  </a:cubicBezTo>
                  <a:cubicBezTo>
                    <a:pt x="582" y="0"/>
                    <a:pt x="555" y="30"/>
                    <a:pt x="556" y="30"/>
                  </a:cubicBezTo>
                  <a:cubicBezTo>
                    <a:pt x="542" y="23"/>
                    <a:pt x="503" y="3"/>
                    <a:pt x="470" y="32"/>
                  </a:cubicBezTo>
                  <a:cubicBezTo>
                    <a:pt x="441" y="63"/>
                    <a:pt x="472" y="97"/>
                    <a:pt x="472" y="97"/>
                  </a:cubicBezTo>
                  <a:cubicBezTo>
                    <a:pt x="472" y="97"/>
                    <a:pt x="456" y="130"/>
                    <a:pt x="487" y="149"/>
                  </a:cubicBezTo>
                  <a:cubicBezTo>
                    <a:pt x="522" y="169"/>
                    <a:pt x="553" y="147"/>
                    <a:pt x="555" y="115"/>
                  </a:cubicBezTo>
                  <a:cubicBezTo>
                    <a:pt x="556" y="98"/>
                    <a:pt x="528" y="89"/>
                    <a:pt x="527" y="89"/>
                  </a:cubicBezTo>
                  <a:cubicBezTo>
                    <a:pt x="528" y="89"/>
                    <a:pt x="532" y="99"/>
                    <a:pt x="532" y="99"/>
                  </a:cubicBezTo>
                  <a:cubicBezTo>
                    <a:pt x="541" y="118"/>
                    <a:pt x="522" y="138"/>
                    <a:pt x="504" y="123"/>
                  </a:cubicBezTo>
                  <a:cubicBezTo>
                    <a:pt x="487" y="108"/>
                    <a:pt x="489" y="83"/>
                    <a:pt x="507" y="62"/>
                  </a:cubicBezTo>
                  <a:cubicBezTo>
                    <a:pt x="524" y="42"/>
                    <a:pt x="582" y="39"/>
                    <a:pt x="600" y="82"/>
                  </a:cubicBezTo>
                  <a:cubicBezTo>
                    <a:pt x="619" y="124"/>
                    <a:pt x="594" y="159"/>
                    <a:pt x="565" y="167"/>
                  </a:cubicBezTo>
                  <a:cubicBezTo>
                    <a:pt x="535" y="174"/>
                    <a:pt x="514" y="181"/>
                    <a:pt x="444" y="142"/>
                  </a:cubicBezTo>
                  <a:cubicBezTo>
                    <a:pt x="375" y="103"/>
                    <a:pt x="336" y="93"/>
                    <a:pt x="258" y="148"/>
                  </a:cubicBezTo>
                  <a:cubicBezTo>
                    <a:pt x="186" y="200"/>
                    <a:pt x="129" y="163"/>
                    <a:pt x="129" y="163"/>
                  </a:cubicBezTo>
                  <a:cubicBezTo>
                    <a:pt x="142" y="171"/>
                    <a:pt x="188" y="209"/>
                    <a:pt x="266" y="168"/>
                  </a:cubicBezTo>
                  <a:cubicBezTo>
                    <a:pt x="345" y="127"/>
                    <a:pt x="393" y="163"/>
                    <a:pt x="393" y="163"/>
                  </a:cubicBezTo>
                  <a:cubicBezTo>
                    <a:pt x="440" y="197"/>
                    <a:pt x="440" y="197"/>
                    <a:pt x="440" y="197"/>
                  </a:cubicBezTo>
                  <a:cubicBezTo>
                    <a:pt x="459" y="213"/>
                    <a:pt x="499" y="228"/>
                    <a:pt x="551" y="227"/>
                  </a:cubicBezTo>
                  <a:cubicBezTo>
                    <a:pt x="606" y="229"/>
                    <a:pt x="655" y="174"/>
                    <a:pt x="661" y="144"/>
                  </a:cubicBezTo>
                  <a:cubicBezTo>
                    <a:pt x="669" y="113"/>
                    <a:pt x="640" y="88"/>
                    <a:pt x="640" y="88"/>
                  </a:cubicBezTo>
                  <a:close/>
                </a:path>
              </a:pathLst>
            </a:custGeom>
            <a:solidFill>
              <a:srgbClr val="E0A54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8FAFC"/>
                </a:solidFill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86890" y="4902856"/>
              <a:ext cx="74579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rgbClr val="FFC000"/>
                  </a:solidFill>
                  <a:latin typeface="KaiTi" charset="-122"/>
                  <a:ea typeface="KaiTi" charset="-122"/>
                  <a:cs typeface="KaiTi" charset="-122"/>
                </a:rPr>
                <a:t>当代大哲学家冯友兰先生于1947年在美国宾夕法尼亚大学受聘担任讲座教授，讲授中国哲学史，其英文讲稿后经整理写成《中国哲学简史》，于1948年由美国著名出版公司麦克米兰出版。此书一出，立即成为西方人了解和学习中国哲学的超级入门书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6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四季商务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3615</TotalTime>
  <Words>7274</Words>
  <Application>Microsoft Macintosh PowerPoint</Application>
  <PresentationFormat>宽屏</PresentationFormat>
  <Paragraphs>478</Paragraphs>
  <Slides>61</Slides>
  <Notes>58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80" baseType="lpstr">
      <vt:lpstr>Baoli SC</vt:lpstr>
      <vt:lpstr>Calibri</vt:lpstr>
      <vt:lpstr>FangSong</vt:lpstr>
      <vt:lpstr>KaiTi</vt:lpstr>
      <vt:lpstr>Source Sans Pro</vt:lpstr>
      <vt:lpstr>Times New Roman</vt:lpstr>
      <vt:lpstr>TypeLand 康熙字典體試用版</vt:lpstr>
      <vt:lpstr>博洋草体二</vt:lpstr>
      <vt:lpstr>方正仿宋简体</vt:lpstr>
      <vt:lpstr>方正清刻本悦宋简体</vt:lpstr>
      <vt:lpstr>汉仪全唐诗简</vt:lpstr>
      <vt:lpstr>黑体</vt:lpstr>
      <vt:lpstr>华文楷体</vt:lpstr>
      <vt:lpstr>华文隶书</vt:lpstr>
      <vt:lpstr>沙孟海书法字体</vt:lpstr>
      <vt:lpstr>宋体</vt:lpstr>
      <vt:lpstr>微软雅黑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中国风四季商务ppt模板</dc:title>
  <dc:creator>arlene</dc:creator>
  <cp:lastModifiedBy>Microsoft Office 用户</cp:lastModifiedBy>
  <cp:revision>206</cp:revision>
  <dcterms:created xsi:type="dcterms:W3CDTF">2016-04-29T16:59:00Z</dcterms:created>
  <dcterms:modified xsi:type="dcterms:W3CDTF">2019-01-09T02:43:49Z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