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1934" r:id="rId2"/>
    <p:sldId id="1977" r:id="rId3"/>
    <p:sldId id="1996" r:id="rId4"/>
    <p:sldId id="1978" r:id="rId5"/>
    <p:sldId id="1896" r:id="rId6"/>
    <p:sldId id="1980" r:id="rId7"/>
    <p:sldId id="1997" r:id="rId8"/>
    <p:sldId id="1981" r:id="rId9"/>
    <p:sldId id="1995" r:id="rId10"/>
    <p:sldId id="1785" r:id="rId11"/>
    <p:sldId id="2008" r:id="rId12"/>
    <p:sldId id="1983" r:id="rId13"/>
    <p:sldId id="1941" r:id="rId14"/>
    <p:sldId id="2009" r:id="rId15"/>
    <p:sldId id="1936" r:id="rId16"/>
    <p:sldId id="2007" r:id="rId17"/>
  </p:sldIdLst>
  <p:sldSz cx="12192000" cy="6858000"/>
  <p:notesSz cx="6794500" cy="99314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12826836@qq.com"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B5FD1"/>
    <a:srgbClr val="DB0707"/>
    <a:srgbClr val="46C3D2"/>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1" autoAdjust="0"/>
    <p:restoredTop sz="94660"/>
  </p:normalViewPr>
  <p:slideViewPr>
    <p:cSldViewPr snapToGrid="0">
      <p:cViewPr varScale="1">
        <p:scale>
          <a:sx n="110" d="100"/>
          <a:sy n="110" d="100"/>
        </p:scale>
        <p:origin x="480" y="10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A71E92BE-D61D-4AE8-B4AD-D47127165FB7}" type="datetimeFigureOut">
              <a:rPr lang="zh-CN" altLang="en-US" smtClean="0"/>
              <a:t>2020/12/23</a:t>
            </a:fld>
            <a:endParaRPr lang="zh-CN" altLang="en-US"/>
          </a:p>
        </p:txBody>
      </p:sp>
      <p:sp>
        <p:nvSpPr>
          <p:cNvPr id="4" name="页脚占位符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A876515C-62D4-4D38-9EDB-8D7554378111}" type="slidenum">
              <a:rPr lang="zh-CN" altLang="en-US" smtClean="0"/>
              <a:t>‹#›</a:t>
            </a:fld>
            <a:endParaRPr lang="zh-CN" altLang="en-US"/>
          </a:p>
        </p:txBody>
      </p:sp>
    </p:spTree>
    <p:extLst>
      <p:ext uri="{BB962C8B-B14F-4D97-AF65-F5344CB8AC3E}">
        <p14:creationId xmlns:p14="http://schemas.microsoft.com/office/powerpoint/2010/main" val="2816502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91D4A891-F9A3-44B5-B733-09602E748DCB}" type="datetimeFigureOut">
              <a:rPr lang="zh-CN" altLang="en-US" smtClean="0"/>
              <a:t>2020/12/23</a:t>
            </a:fld>
            <a:endParaRPr lang="zh-CN" altLang="en-US"/>
          </a:p>
        </p:txBody>
      </p:sp>
      <p:sp>
        <p:nvSpPr>
          <p:cNvPr id="4" name="幻灯片图像占位符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68F1ADB-5708-424B-B98F-4FE8806552F9}" type="slidenum">
              <a:rPr lang="zh-CN" altLang="en-US" smtClean="0"/>
              <a:t>‹#›</a:t>
            </a:fld>
            <a:endParaRPr lang="zh-CN" altLang="en-US"/>
          </a:p>
        </p:txBody>
      </p:sp>
    </p:spTree>
    <p:extLst>
      <p:ext uri="{BB962C8B-B14F-4D97-AF65-F5344CB8AC3E}">
        <p14:creationId xmlns:p14="http://schemas.microsoft.com/office/powerpoint/2010/main" val="33388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extLst>
      <p:ext uri="{BB962C8B-B14F-4D97-AF65-F5344CB8AC3E}">
        <p14:creationId xmlns:p14="http://schemas.microsoft.com/office/powerpoint/2010/main" val="289603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t>3</a:t>
            </a:fld>
            <a:endParaRPr lang="zh-CN" altLang="en-US"/>
          </a:p>
        </p:txBody>
      </p:sp>
    </p:spTree>
    <p:extLst>
      <p:ext uri="{BB962C8B-B14F-4D97-AF65-F5344CB8AC3E}">
        <p14:creationId xmlns:p14="http://schemas.microsoft.com/office/powerpoint/2010/main" val="203058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t>7</a:t>
            </a:fld>
            <a:endParaRPr lang="zh-CN" altLang="en-US"/>
          </a:p>
        </p:txBody>
      </p:sp>
    </p:spTree>
    <p:extLst>
      <p:ext uri="{BB962C8B-B14F-4D97-AF65-F5344CB8AC3E}">
        <p14:creationId xmlns:p14="http://schemas.microsoft.com/office/powerpoint/2010/main" val="252834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8F1ADB-5708-424B-B98F-4FE880655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0226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p:sp>
      <p:sp>
        <p:nvSpPr>
          <p:cNvPr id="20482" name="备注占位符 2"/>
          <p:cNvSpPr>
            <a:spLocks noGrp="1"/>
          </p:cNvSpPr>
          <p:nvPr>
            <p:ph type="body"/>
          </p:nvPr>
        </p:nvSpPr>
        <p:spPr/>
        <p:txBody>
          <a:bodyPr lIns="91440" tIns="45720" rIns="91440" bIns="45720" anchor="t"/>
          <a:lstStyle/>
          <a:p>
            <a:pPr lvl="0"/>
            <a:endParaRPr lang="zh-CN" altLang="en-US"/>
          </a:p>
        </p:txBody>
      </p:sp>
      <p:sp>
        <p:nvSpPr>
          <p:cNvPr id="20483" name="灯片编号占位符 3"/>
          <p:cNvSpPr>
            <a:spLocks noGrp="1"/>
          </p:cNvSpPr>
          <p:nvPr>
            <p:ph type="sldNum" sz="quarter"/>
          </p:nvPr>
        </p:nvSpPr>
        <p:spPr>
          <a:xfrm>
            <a:off x="3848645" y="9433107"/>
            <a:ext cx="2944283" cy="498294"/>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t>12</a:t>
            </a:fld>
            <a:endParaRPr lang="zh-CN" altLang="en-US" sz="120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73857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8F1ADB-5708-424B-B98F-4FE880655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5409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7299A6B-0115-4F4D-82E6-9E49BB5B72E3}" type="datetimeFigureOut">
              <a:rPr lang="zh-CN" altLang="en-US" smtClean="0"/>
              <a:t>2020/12/23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D6D833F-A95A-44FC-B0D7-486FA268457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7299A6B-0115-4F4D-82E6-9E49BB5B72E3}" type="datetimeFigureOut">
              <a:rPr lang="zh-CN" altLang="en-US" smtClean="0"/>
              <a:t>2020/12/23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D6D833F-A95A-44FC-B0D7-486FA268457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8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2" name="Picture Placeholder 2"/>
          <p:cNvSpPr>
            <a:spLocks noGrp="1"/>
          </p:cNvSpPr>
          <p:nvPr>
            <p:ph type="pic" sz="quarter" idx="11" hasCustomPrompt="1"/>
          </p:nvPr>
        </p:nvSpPr>
        <p:spPr>
          <a:xfrm>
            <a:off x="1898781" y="1974152"/>
            <a:ext cx="2476399" cy="2349437"/>
          </a:xfrm>
          <a:prstGeom prst="round2SameRect">
            <a:avLst>
              <a:gd name="adj1" fmla="val 1266"/>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3" name="Picture Placeholder 2"/>
          <p:cNvSpPr>
            <a:spLocks noGrp="1"/>
          </p:cNvSpPr>
          <p:nvPr>
            <p:ph type="pic" sz="quarter" idx="12" hasCustomPrompt="1"/>
          </p:nvPr>
        </p:nvSpPr>
        <p:spPr>
          <a:xfrm>
            <a:off x="4862961" y="1974152"/>
            <a:ext cx="2476399" cy="2349437"/>
          </a:xfrm>
          <a:prstGeom prst="round2SameRect">
            <a:avLst>
              <a:gd name="adj1" fmla="val 1266"/>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4" name="Picture Placeholder 2"/>
          <p:cNvSpPr>
            <a:spLocks noGrp="1"/>
          </p:cNvSpPr>
          <p:nvPr>
            <p:ph type="pic" sz="quarter" idx="13" hasCustomPrompt="1"/>
          </p:nvPr>
        </p:nvSpPr>
        <p:spPr>
          <a:xfrm>
            <a:off x="7827141" y="1974152"/>
            <a:ext cx="2476399" cy="2349437"/>
          </a:xfrm>
          <a:prstGeom prst="round2SameRect">
            <a:avLst>
              <a:gd name="adj1" fmla="val 1266"/>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2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en-US" altLang="en-US"/>
          </a:p>
        </p:txBody>
      </p:sp>
      <p:sp>
        <p:nvSpPr>
          <p:cNvPr id="5" name="页脚占位符 4"/>
          <p:cNvSpPr>
            <a:spLocks noGrp="1"/>
          </p:cNvSpPr>
          <p:nvPr>
            <p:ph type="ftr" sz="quarter" idx="11"/>
          </p:nvPr>
        </p:nvSpPr>
        <p:spPr/>
        <p:txBody>
          <a:bodyPr/>
          <a:lstStyle>
            <a:lvl1pPr>
              <a:defRPr/>
            </a:lvl1pPr>
          </a:lstStyle>
          <a:p>
            <a:pPr>
              <a:defRPr/>
            </a:pPr>
            <a:endParaRPr lang="en-US" altLang="en-US"/>
          </a:p>
        </p:txBody>
      </p:sp>
      <p:sp>
        <p:nvSpPr>
          <p:cNvPr id="6" name="灯片编号占位符 5"/>
          <p:cNvSpPr>
            <a:spLocks noGrp="1"/>
          </p:cNvSpPr>
          <p:nvPr>
            <p:ph type="sldNum" sz="quarter" idx="12"/>
          </p:nvPr>
        </p:nvSpPr>
        <p:spPr/>
        <p:txBody>
          <a:bodyPr/>
          <a:lstStyle>
            <a:lvl1pPr>
              <a:defRPr/>
            </a:lvl1pPr>
          </a:lstStyle>
          <a:p>
            <a:pPr>
              <a:defRPr/>
            </a:pPr>
            <a:fld id="{FE476785-41F7-41AC-8C7D-0D44EF1863FC}" type="slidenum">
              <a:rPr lang="en-US" altLang="en-US"/>
              <a:t>‹#›</a:t>
            </a:fld>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634058"/>
            <a:ext cx="7756296" cy="5480992"/>
          </a:xfrm>
          <a:prstGeom prst="rect">
            <a:avLst/>
          </a:prstGeom>
        </p:spPr>
      </p:pic>
      <p:grpSp>
        <p:nvGrpSpPr>
          <p:cNvPr id="7" name="组合 6"/>
          <p:cNvGrpSpPr/>
          <p:nvPr userDrawn="1"/>
        </p:nvGrpSpPr>
        <p:grpSpPr>
          <a:xfrm>
            <a:off x="0" y="6473880"/>
            <a:ext cx="12192000" cy="413147"/>
            <a:chOff x="0" y="6444852"/>
            <a:chExt cx="12192000" cy="413147"/>
          </a:xfrm>
        </p:grpSpPr>
        <p:pic>
          <p:nvPicPr>
            <p:cNvPr id="8" name="图片 7"/>
            <p:cNvPicPr>
              <a:picLocks noChangeAspect="1"/>
            </p:cNvPicPr>
            <p:nvPr/>
          </p:nvPicPr>
          <p:blipFill>
            <a:blip r:embed="rId3"/>
            <a:stretch>
              <a:fillRect/>
            </a:stretch>
          </p:blipFill>
          <p:spPr>
            <a:xfrm>
              <a:off x="0" y="6444852"/>
              <a:ext cx="6610350" cy="413147"/>
            </a:xfrm>
            <a:prstGeom prst="rect">
              <a:avLst/>
            </a:prstGeom>
          </p:spPr>
        </p:pic>
        <p:pic>
          <p:nvPicPr>
            <p:cNvPr id="9" name="图片 8"/>
            <p:cNvPicPr>
              <a:picLocks noChangeAspect="1"/>
            </p:cNvPicPr>
            <p:nvPr/>
          </p:nvPicPr>
          <p:blipFill rotWithShape="1">
            <a:blip r:embed="rId3"/>
            <a:srcRect r="13256"/>
            <a:stretch>
              <a:fillRect/>
            </a:stretch>
          </p:blipFill>
          <p:spPr>
            <a:xfrm>
              <a:off x="6457950" y="6444852"/>
              <a:ext cx="5734050" cy="4131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6" name="Rounded Rectangle 15"/>
          <p:cNvSpPr/>
          <p:nvPr/>
        </p:nvSpPr>
        <p:spPr>
          <a:xfrm>
            <a:off x="143339" y="116632"/>
            <a:ext cx="11905323" cy="6147008"/>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sz="1800"/>
            </a:p>
          </p:txBody>
        </p:sp>
        <p:sp>
          <p:nvSpPr>
            <p:cNvPr id="12"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sz="1800"/>
            </a:p>
          </p:txBody>
        </p:sp>
        <p:sp>
          <p:nvSpPr>
            <p:cNvPr id="13"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sz="1800"/>
            </a:p>
          </p:txBody>
        </p:sp>
        <p:sp>
          <p:nvSpPr>
            <p:cNvPr id="14"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sz="1800"/>
            </a:p>
          </p:txBody>
        </p:sp>
        <p:sp useBgFill="1">
          <p:nvSpPr>
            <p:cNvPr id="15"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8C31007-74DC-4928-B262-46D7ABCA0936}" type="datetimeFigureOut">
              <a:rPr lang="zh-CN" altLang="en-US" smtClean="0"/>
              <a:t>2020/12/23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BFD837E-B0B9-4ABB-8DB7-B5B8D4BEA76A}" type="slidenum">
              <a:rPr lang="zh-CN" altLang="en-US" smtClean="0"/>
              <a:t>‹#›</a:t>
            </a:fld>
            <a:endParaRPr lang="zh-CN" altLang="en-US"/>
          </a:p>
        </p:txBody>
      </p:sp>
      <p:pic>
        <p:nvPicPr>
          <p:cNvPr id="17" name="Picture 2" descr="http://jky.czedu.cn/images/jyky/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47564" y="6138512"/>
            <a:ext cx="1199456" cy="719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7299A6B-0115-4F4D-82E6-9E49BB5B72E3}" type="datetimeFigureOut">
              <a:rPr lang="zh-CN" altLang="en-US" smtClean="0"/>
              <a:t>2020/12/23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D6D833F-A95A-44FC-B0D7-486FA268457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7299A6B-0115-4F4D-82E6-9E49BB5B72E3}" type="datetimeFigureOut">
              <a:rPr lang="zh-CN" altLang="en-US" smtClean="0"/>
              <a:t>2020/12/23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D6D833F-A95A-44FC-B0D7-486FA268457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7299A6B-0115-4F4D-82E6-9E49BB5B72E3}" type="datetimeFigureOut">
              <a:rPr lang="zh-CN" altLang="en-US" smtClean="0"/>
              <a:t>2020/12/23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D6D833F-A95A-44FC-B0D7-486FA268457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7299A6B-0115-4F4D-82E6-9E49BB5B72E3}" type="datetimeFigureOut">
              <a:rPr lang="zh-CN" altLang="en-US" smtClean="0"/>
              <a:t>2020/12/23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D6D833F-A95A-44FC-B0D7-486FA268457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7299A6B-0115-4F4D-82E6-9E49BB5B72E3}" type="datetimeFigureOut">
              <a:rPr lang="zh-CN" altLang="en-US" smtClean="0"/>
              <a:t>2020/12/23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D6D833F-A95A-44FC-B0D7-486FA268457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7299A6B-0115-4F4D-82E6-9E49BB5B72E3}" type="datetimeFigureOut">
              <a:rPr lang="zh-CN" altLang="en-US" smtClean="0"/>
              <a:t>2020/12/23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D6D833F-A95A-44FC-B0D7-486FA268457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7299A6B-0115-4F4D-82E6-9E49BB5B72E3}" type="datetimeFigureOut">
              <a:rPr lang="zh-CN" altLang="en-US" smtClean="0"/>
              <a:t>2020/12/23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D6D833F-A95A-44FC-B0D7-486FA268457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t="5435" b="19587"/>
          <a:stretch>
            <a:fillRect/>
          </a:stretch>
        </p:blipFill>
        <p:spPr>
          <a:xfrm>
            <a:off x="0" y="1151"/>
            <a:ext cx="12192000" cy="6856017"/>
          </a:xfrm>
          <a:prstGeom prst="rect">
            <a:avLst/>
          </a:prstGeom>
        </p:spPr>
      </p:pic>
      <p:sp>
        <p:nvSpPr>
          <p:cNvPr id="11" name="文本框 2"/>
          <p:cNvSpPr txBox="1"/>
          <p:nvPr/>
        </p:nvSpPr>
        <p:spPr>
          <a:xfrm>
            <a:off x="1545404" y="1796351"/>
            <a:ext cx="9013272" cy="1106805"/>
          </a:xfrm>
          <a:prstGeom prst="rect">
            <a:avLst/>
          </a:prstGeom>
          <a:noFill/>
        </p:spPr>
        <p:txBody>
          <a:bodyPr wrap="square" rtlCol="0">
            <a:spAutoFit/>
          </a:bodyPr>
          <a:lstStyle/>
          <a:p>
            <a:pPr algn="ctr"/>
            <a:r>
              <a:rPr lang="zh-CN" altLang="en-US" sz="6595" b="1" dirty="0" smtClean="0">
                <a:solidFill>
                  <a:srgbClr val="0070C0"/>
                </a:solidFill>
                <a:latin typeface="微软雅黑" panose="020B0503020204020204" charset="-122"/>
                <a:ea typeface="微软雅黑" panose="020B0503020204020204" charset="-122"/>
              </a:rPr>
              <a:t>课堂转型的</a:t>
            </a:r>
            <a:r>
              <a:rPr lang="zh-CN" altLang="en-US" sz="6595" b="1" dirty="0" smtClean="0">
                <a:solidFill>
                  <a:srgbClr val="0070C0"/>
                </a:solidFill>
                <a:latin typeface="微软雅黑" panose="020B0503020204020204" charset="-122"/>
                <a:ea typeface="微软雅黑" panose="020B0503020204020204" charset="-122"/>
                <a:sym typeface="+mn-ea"/>
              </a:rPr>
              <a:t>实践</a:t>
            </a:r>
            <a:r>
              <a:rPr lang="zh-CN" altLang="en-US" sz="6595" b="1" dirty="0" smtClean="0">
                <a:solidFill>
                  <a:srgbClr val="0070C0"/>
                </a:solidFill>
                <a:latin typeface="微软雅黑" panose="020B0503020204020204" charset="-122"/>
                <a:ea typeface="微软雅黑" panose="020B0503020204020204" charset="-122"/>
              </a:rPr>
              <a:t>与思考</a:t>
            </a:r>
            <a:endParaRPr lang="en-US" altLang="zh-CN" sz="6595" b="1" dirty="0">
              <a:solidFill>
                <a:srgbClr val="0070C0"/>
              </a:solidFill>
              <a:latin typeface="微软雅黑" panose="020B0503020204020204" charset="-122"/>
              <a:ea typeface="微软雅黑" panose="020B0503020204020204" charset="-122"/>
            </a:endParaRPr>
          </a:p>
        </p:txBody>
      </p:sp>
      <p:sp>
        <p:nvSpPr>
          <p:cNvPr id="18" name="TextBox 17"/>
          <p:cNvSpPr txBox="1"/>
          <p:nvPr/>
        </p:nvSpPr>
        <p:spPr>
          <a:xfrm>
            <a:off x="3361119" y="3954548"/>
            <a:ext cx="5381840" cy="584471"/>
          </a:xfrm>
          <a:prstGeom prst="rect">
            <a:avLst/>
          </a:prstGeom>
          <a:noFill/>
          <a:ln>
            <a:noFill/>
          </a:ln>
          <a:effectLst/>
        </p:spPr>
        <p:txBody>
          <a:bodyPr vert="horz" wrap="square" lIns="91392" tIns="45696" rIns="91392" bIns="45696" numCol="1" anchor="ctr" anchorCtr="0" compatLnSpc="1"/>
          <a:lstStyle>
            <a:defPPr>
              <a:defRPr lang="zh-CN"/>
            </a:defPPr>
            <a:lvl1pPr indent="0" fontAlgn="base">
              <a:spcBef>
                <a:spcPct val="20000"/>
              </a:spcBef>
              <a:spcAft>
                <a:spcPct val="0"/>
              </a:spcAft>
              <a:buFontTx/>
              <a:buNone/>
              <a:defRPr sz="3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vl2pPr marL="742950" indent="-285750" eaLnBrk="0" fontAlgn="base" hangingPunct="0">
              <a:spcBef>
                <a:spcPct val="20000"/>
              </a:spcBef>
              <a:spcAft>
                <a:spcPct val="0"/>
              </a:spcAft>
              <a:buChar char="–"/>
              <a:defRPr sz="2000">
                <a:solidFill>
                  <a:schemeClr val="accent2"/>
                </a:solidFill>
                <a:ea typeface="仿宋_GB2312" pitchFamily="49" charset="-122"/>
              </a:defRPr>
            </a:lvl2pPr>
            <a:lvl3pPr marL="1143000" indent="-228600" eaLnBrk="0" fontAlgn="base" hangingPunct="0">
              <a:spcBef>
                <a:spcPct val="20000"/>
              </a:spcBef>
              <a:spcAft>
                <a:spcPct val="0"/>
              </a:spcAft>
              <a:buChar char="•"/>
              <a:defRPr sz="2400">
                <a:ea typeface="宋体" panose="02010600030101010101" pitchFamily="2" charset="-122"/>
              </a:defRPr>
            </a:lvl3pPr>
            <a:lvl4pPr marL="1600200" indent="-228600" eaLnBrk="0" fontAlgn="base" hangingPunct="0">
              <a:spcBef>
                <a:spcPct val="20000"/>
              </a:spcBef>
              <a:spcAft>
                <a:spcPct val="0"/>
              </a:spcAft>
              <a:buChar char="–"/>
              <a:defRPr sz="2000">
                <a:ea typeface="宋体" panose="02010600030101010101" pitchFamily="2" charset="-122"/>
              </a:defRPr>
            </a:lvl4pPr>
            <a:lvl5pPr marL="2057400" indent="-228600" eaLnBrk="0" fontAlgn="base" hangingPunct="0">
              <a:spcBef>
                <a:spcPct val="20000"/>
              </a:spcBef>
              <a:spcAft>
                <a:spcPct val="0"/>
              </a:spcAft>
              <a:buChar char="»"/>
              <a:defRPr sz="2000">
                <a:ea typeface="宋体" panose="02010600030101010101" pitchFamily="2" charset="-122"/>
              </a:defRPr>
            </a:lvl5pPr>
            <a:lvl6pPr marL="2514600" indent="-228600" eaLnBrk="0" fontAlgn="base" hangingPunct="0">
              <a:spcBef>
                <a:spcPct val="20000"/>
              </a:spcBef>
              <a:spcAft>
                <a:spcPct val="0"/>
              </a:spcAft>
              <a:buChar char="»"/>
              <a:defRPr sz="2000">
                <a:ea typeface="宋体" panose="02010600030101010101" pitchFamily="2" charset="-122"/>
              </a:defRPr>
            </a:lvl6pPr>
            <a:lvl7pPr marL="2971800" indent="-228600" eaLnBrk="0" fontAlgn="base" hangingPunct="0">
              <a:spcBef>
                <a:spcPct val="20000"/>
              </a:spcBef>
              <a:spcAft>
                <a:spcPct val="0"/>
              </a:spcAft>
              <a:buChar char="»"/>
              <a:defRPr sz="2000">
                <a:ea typeface="宋体" panose="02010600030101010101" pitchFamily="2" charset="-122"/>
              </a:defRPr>
            </a:lvl7pPr>
            <a:lvl8pPr marL="3429000" indent="-228600" eaLnBrk="0" fontAlgn="base" hangingPunct="0">
              <a:spcBef>
                <a:spcPct val="20000"/>
              </a:spcBef>
              <a:spcAft>
                <a:spcPct val="0"/>
              </a:spcAft>
              <a:buChar char="»"/>
              <a:defRPr sz="2000">
                <a:ea typeface="宋体" panose="02010600030101010101" pitchFamily="2" charset="-122"/>
              </a:defRPr>
            </a:lvl8pPr>
            <a:lvl9pPr marL="3886200" indent="-228600" eaLnBrk="0" fontAlgn="base" hangingPunct="0">
              <a:spcBef>
                <a:spcPct val="20000"/>
              </a:spcBef>
              <a:spcAft>
                <a:spcPct val="0"/>
              </a:spcAft>
              <a:buChar char="»"/>
              <a:defRPr sz="2000">
                <a:ea typeface="宋体" panose="02010600030101010101" pitchFamily="2" charset="-122"/>
              </a:defRPr>
            </a:lvl9pPr>
          </a:lstStyle>
          <a:p>
            <a:pPr algn="ctr"/>
            <a:r>
              <a:rPr lang="zh-CN" altLang="en-US" sz="2400" b="1" dirty="0" smtClean="0">
                <a:solidFill>
                  <a:schemeClr val="tx1">
                    <a:lumMod val="85000"/>
                    <a:lumOff val="15000"/>
                  </a:schemeClr>
                </a:solidFill>
              </a:rPr>
              <a:t>常州市教育科学研究院   丁静</a:t>
            </a:r>
          </a:p>
        </p:txBody>
      </p:sp>
      <p:sp>
        <p:nvSpPr>
          <p:cNvPr id="7" name="TextBox 17"/>
          <p:cNvSpPr txBox="1"/>
          <p:nvPr/>
        </p:nvSpPr>
        <p:spPr>
          <a:xfrm>
            <a:off x="1477010" y="3136900"/>
            <a:ext cx="9012555" cy="584200"/>
          </a:xfrm>
          <a:prstGeom prst="rect">
            <a:avLst/>
          </a:prstGeom>
          <a:noFill/>
          <a:ln>
            <a:noFill/>
          </a:ln>
          <a:effectLst/>
        </p:spPr>
        <p:txBody>
          <a:bodyPr vert="horz" wrap="square" lIns="91392" tIns="45696" rIns="91392" bIns="45696" numCol="1" anchor="ctr" anchorCtr="0" compatLnSpc="1"/>
          <a:lstStyle>
            <a:defPPr>
              <a:defRPr lang="zh-CN"/>
            </a:defPPr>
            <a:lvl1pPr indent="0" fontAlgn="base">
              <a:spcBef>
                <a:spcPct val="20000"/>
              </a:spcBef>
              <a:spcAft>
                <a:spcPct val="0"/>
              </a:spcAft>
              <a:buFontTx/>
              <a:buNone/>
              <a:defRPr sz="3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vl2pPr marL="742950" indent="-285750" eaLnBrk="0" fontAlgn="base" hangingPunct="0">
              <a:spcBef>
                <a:spcPct val="20000"/>
              </a:spcBef>
              <a:spcAft>
                <a:spcPct val="0"/>
              </a:spcAft>
              <a:buChar char="–"/>
              <a:defRPr sz="2000">
                <a:solidFill>
                  <a:schemeClr val="accent2"/>
                </a:solidFill>
                <a:ea typeface="仿宋_GB2312" pitchFamily="49" charset="-122"/>
              </a:defRPr>
            </a:lvl2pPr>
            <a:lvl3pPr marL="1143000" indent="-228600" eaLnBrk="0" fontAlgn="base" hangingPunct="0">
              <a:spcBef>
                <a:spcPct val="20000"/>
              </a:spcBef>
              <a:spcAft>
                <a:spcPct val="0"/>
              </a:spcAft>
              <a:buChar char="•"/>
              <a:defRPr sz="2400">
                <a:ea typeface="宋体" panose="02010600030101010101" pitchFamily="2" charset="-122"/>
              </a:defRPr>
            </a:lvl3pPr>
            <a:lvl4pPr marL="1600200" indent="-228600" eaLnBrk="0" fontAlgn="base" hangingPunct="0">
              <a:spcBef>
                <a:spcPct val="20000"/>
              </a:spcBef>
              <a:spcAft>
                <a:spcPct val="0"/>
              </a:spcAft>
              <a:buChar char="–"/>
              <a:defRPr sz="2000">
                <a:ea typeface="宋体" panose="02010600030101010101" pitchFamily="2" charset="-122"/>
              </a:defRPr>
            </a:lvl4pPr>
            <a:lvl5pPr marL="2057400" indent="-228600" eaLnBrk="0" fontAlgn="base" hangingPunct="0">
              <a:spcBef>
                <a:spcPct val="20000"/>
              </a:spcBef>
              <a:spcAft>
                <a:spcPct val="0"/>
              </a:spcAft>
              <a:buChar char="»"/>
              <a:defRPr sz="2000">
                <a:ea typeface="宋体" panose="02010600030101010101" pitchFamily="2" charset="-122"/>
              </a:defRPr>
            </a:lvl5pPr>
            <a:lvl6pPr marL="2514600" indent="-228600" eaLnBrk="0" fontAlgn="base" hangingPunct="0">
              <a:spcBef>
                <a:spcPct val="20000"/>
              </a:spcBef>
              <a:spcAft>
                <a:spcPct val="0"/>
              </a:spcAft>
              <a:buChar char="»"/>
              <a:defRPr sz="2000">
                <a:ea typeface="宋体" panose="02010600030101010101" pitchFamily="2" charset="-122"/>
              </a:defRPr>
            </a:lvl6pPr>
            <a:lvl7pPr marL="2971800" indent="-228600" eaLnBrk="0" fontAlgn="base" hangingPunct="0">
              <a:spcBef>
                <a:spcPct val="20000"/>
              </a:spcBef>
              <a:spcAft>
                <a:spcPct val="0"/>
              </a:spcAft>
              <a:buChar char="»"/>
              <a:defRPr sz="2000">
                <a:ea typeface="宋体" panose="02010600030101010101" pitchFamily="2" charset="-122"/>
              </a:defRPr>
            </a:lvl7pPr>
            <a:lvl8pPr marL="3429000" indent="-228600" eaLnBrk="0" fontAlgn="base" hangingPunct="0">
              <a:spcBef>
                <a:spcPct val="20000"/>
              </a:spcBef>
              <a:spcAft>
                <a:spcPct val="0"/>
              </a:spcAft>
              <a:buChar char="»"/>
              <a:defRPr sz="2000">
                <a:ea typeface="宋体" panose="02010600030101010101" pitchFamily="2" charset="-122"/>
              </a:defRPr>
            </a:lvl8pPr>
            <a:lvl9pPr marL="3886200" indent="-228600" eaLnBrk="0" fontAlgn="base" hangingPunct="0">
              <a:spcBef>
                <a:spcPct val="20000"/>
              </a:spcBef>
              <a:spcAft>
                <a:spcPct val="0"/>
              </a:spcAft>
              <a:buChar char="»"/>
              <a:defRPr sz="2000">
                <a:ea typeface="宋体" panose="02010600030101010101" pitchFamily="2" charset="-122"/>
              </a:defRPr>
            </a:lvl9pPr>
          </a:lstStyle>
          <a:p>
            <a:pPr algn="ctr"/>
            <a:r>
              <a:rPr lang="en-US" altLang="zh-CN" sz="2800" b="1" dirty="0" smtClean="0">
                <a:solidFill>
                  <a:schemeClr val="tx1">
                    <a:lumMod val="85000"/>
                    <a:lumOff val="15000"/>
                  </a:schemeClr>
                </a:solidFill>
              </a:rPr>
              <a:t>——</a:t>
            </a:r>
            <a:r>
              <a:rPr lang="zh-CN" altLang="en-US" sz="2800" b="1" dirty="0" smtClean="0">
                <a:solidFill>
                  <a:schemeClr val="tx1">
                    <a:lumMod val="85000"/>
                    <a:lumOff val="15000"/>
                  </a:schemeClr>
                </a:solidFill>
              </a:rPr>
              <a:t>以高中新课标、新教材、新高考下的课堂改革为例</a:t>
            </a:r>
            <a:endParaRPr lang="zh-CN" altLang="en-US" sz="2800" b="1"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p:stCondLst>
                              <p:cond delay="949"/>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1949"/>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bldLvl="0" animBg="1"/>
      <p:bldP spid="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267825" y="5876925"/>
            <a:ext cx="2924175" cy="981075"/>
          </a:xfrm>
          <a:prstGeom prst="rect">
            <a:avLst/>
          </a:prstGeom>
          <a:effectLst>
            <a:outerShdw blurRad="50800" dist="50800" sx="1000" sy="1000" algn="ctr" rotWithShape="0">
              <a:srgbClr val="000000"/>
            </a:outerShdw>
            <a:softEdge rad="254000"/>
          </a:effectLst>
        </p:spPr>
      </p:pic>
      <p:sp>
        <p:nvSpPr>
          <p:cNvPr id="4" name="文本框 3"/>
          <p:cNvSpPr txBox="1"/>
          <p:nvPr/>
        </p:nvSpPr>
        <p:spPr>
          <a:xfrm>
            <a:off x="524510" y="580390"/>
            <a:ext cx="8230870" cy="645160"/>
          </a:xfrm>
          <a:prstGeom prst="rect">
            <a:avLst/>
          </a:prstGeom>
          <a:noFill/>
        </p:spPr>
        <p:txBody>
          <a:bodyPr wrap="square" rtlCol="0">
            <a:spAutoFit/>
          </a:bodyPr>
          <a:lstStyle/>
          <a:p>
            <a:r>
              <a:rPr lang="zh-CN" altLang="en-US" sz="3600" b="1">
                <a:solidFill>
                  <a:srgbClr val="0000FF"/>
                </a:solidFill>
                <a:latin typeface="微软雅黑" panose="020B0503020204020204" charset="-122"/>
                <a:ea typeface="微软雅黑" panose="020B0503020204020204" charset="-122"/>
              </a:rPr>
              <a:t>高三期中考试后，来自学生灵魂的拷问：</a:t>
            </a:r>
          </a:p>
        </p:txBody>
      </p:sp>
      <p:sp>
        <p:nvSpPr>
          <p:cNvPr id="5" name="文本框 4"/>
          <p:cNvSpPr txBox="1"/>
          <p:nvPr/>
        </p:nvSpPr>
        <p:spPr>
          <a:xfrm>
            <a:off x="661670" y="2151380"/>
            <a:ext cx="10868660" cy="2799715"/>
          </a:xfrm>
          <a:prstGeom prst="rect">
            <a:avLst/>
          </a:prstGeom>
          <a:noFill/>
        </p:spPr>
        <p:txBody>
          <a:bodyPr wrap="square" rtlCol="0">
            <a:spAutoFit/>
          </a:bodyPr>
          <a:lstStyle/>
          <a:p>
            <a:r>
              <a:rPr lang="zh-CN" altLang="en-US" sz="4400" b="1">
                <a:latin typeface="微软雅黑" panose="020B0503020204020204" charset="-122"/>
                <a:ea typeface="微软雅黑" panose="020B0503020204020204" charset="-122"/>
              </a:rPr>
              <a:t>老师，试卷上的情境及考法我们怎么都没见过？不都说高考是指挥棒么，考试这样考，你为什么不这样教？为什么不给我们做这种类型的题？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63345" y="1798320"/>
            <a:ext cx="10202545" cy="3169285"/>
          </a:xfrm>
          <a:prstGeom prst="rect">
            <a:avLst/>
          </a:prstGeom>
          <a:noFill/>
        </p:spPr>
        <p:txBody>
          <a:bodyPr wrap="square" rtlCol="0">
            <a:spAutoFit/>
          </a:bodyPr>
          <a:lstStyle/>
          <a:p>
            <a:r>
              <a:rPr lang="zh-CN" altLang="en-US" sz="4000" b="1">
                <a:solidFill>
                  <a:srgbClr val="0000FF"/>
                </a:solidFill>
                <a:latin typeface="微软雅黑" panose="020B0503020204020204" charset="-122"/>
                <a:ea typeface="微软雅黑" panose="020B0503020204020204" charset="-122"/>
                <a:cs typeface="微软雅黑" panose="020B0503020204020204" charset="-122"/>
              </a:rPr>
              <a:t>课堂转型</a:t>
            </a:r>
            <a:r>
              <a:rPr lang="zh-CN" altLang="en-US" sz="4000" b="1">
                <a:latin typeface="微软雅黑" panose="020B0503020204020204" charset="-122"/>
                <a:ea typeface="微软雅黑" panose="020B0503020204020204" charset="-122"/>
                <a:cs typeface="微软雅黑" panose="020B0503020204020204" charset="-122"/>
              </a:rPr>
              <a:t>的</a:t>
            </a:r>
            <a:r>
              <a:rPr lang="zh-CN" altLang="en-US" sz="4000" b="1">
                <a:solidFill>
                  <a:srgbClr val="FF0000"/>
                </a:solidFill>
                <a:latin typeface="微软雅黑" panose="020B0503020204020204" charset="-122"/>
                <a:ea typeface="微软雅黑" panose="020B0503020204020204" charset="-122"/>
                <a:cs typeface="微软雅黑" panose="020B0503020204020204" charset="-122"/>
              </a:rPr>
              <a:t>根本性标志</a:t>
            </a:r>
            <a:r>
              <a:rPr lang="zh-CN" altLang="en-US" sz="4000" b="1">
                <a:latin typeface="微软雅黑" panose="020B0503020204020204" charset="-122"/>
                <a:ea typeface="微软雅黑" panose="020B0503020204020204" charset="-122"/>
                <a:cs typeface="微软雅黑" panose="020B0503020204020204" charset="-122"/>
              </a:rPr>
              <a:t>就在于将每一个学生培育成</a:t>
            </a:r>
            <a:r>
              <a:rPr lang="en-US" altLang="zh-CN" sz="4000" b="1">
                <a:latin typeface="微软雅黑" panose="020B0503020204020204" charset="-122"/>
                <a:ea typeface="微软雅黑" panose="020B0503020204020204" charset="-122"/>
                <a:cs typeface="微软雅黑" panose="020B0503020204020204" charset="-122"/>
              </a:rPr>
              <a:t>“</a:t>
            </a:r>
            <a:r>
              <a:rPr lang="zh-CN" altLang="en-US" sz="4000" b="1">
                <a:latin typeface="微软雅黑" panose="020B0503020204020204" charset="-122"/>
                <a:ea typeface="微软雅黑" panose="020B0503020204020204" charset="-122"/>
                <a:cs typeface="微软雅黑" panose="020B0503020204020204" charset="-122"/>
              </a:rPr>
              <a:t>学习的主权者</a:t>
            </a:r>
            <a:r>
              <a:rPr lang="en-US" altLang="zh-CN" sz="4000" b="1">
                <a:latin typeface="微软雅黑" panose="020B0503020204020204" charset="-122"/>
                <a:ea typeface="微软雅黑" panose="020B0503020204020204" charset="-122"/>
                <a:cs typeface="微软雅黑" panose="020B0503020204020204" charset="-122"/>
              </a:rPr>
              <a:t>”</a:t>
            </a:r>
            <a:r>
              <a:rPr lang="zh-CN" altLang="en-US" sz="4000" b="1">
                <a:latin typeface="微软雅黑" panose="020B0503020204020204" charset="-122"/>
                <a:ea typeface="微软雅黑" panose="020B0503020204020204" charset="-122"/>
                <a:cs typeface="微软雅黑" panose="020B0503020204020204" charset="-122"/>
              </a:rPr>
              <a:t>。从根本上说，课堂转型的实践无非就是克服</a:t>
            </a:r>
            <a:r>
              <a:rPr lang="en-US" altLang="zh-CN" sz="4000" b="1">
                <a:latin typeface="微软雅黑" panose="020B0503020204020204" charset="-122"/>
                <a:ea typeface="微软雅黑" panose="020B0503020204020204" charset="-122"/>
                <a:cs typeface="微软雅黑" panose="020B0503020204020204" charset="-122"/>
              </a:rPr>
              <a:t>“</a:t>
            </a:r>
            <a:r>
              <a:rPr lang="zh-CN" altLang="en-US" sz="4000" b="1">
                <a:latin typeface="微软雅黑" panose="020B0503020204020204" charset="-122"/>
                <a:ea typeface="微软雅黑" panose="020B0503020204020204" charset="-122"/>
                <a:cs typeface="微软雅黑" panose="020B0503020204020204" charset="-122"/>
              </a:rPr>
              <a:t>学习对象的丧失、学习伙伴的丧失、学习意义的丧失</a:t>
            </a:r>
            <a:r>
              <a:rPr lang="en-US" altLang="zh-CN" sz="4000" b="1">
                <a:latin typeface="微软雅黑" panose="020B0503020204020204" charset="-122"/>
                <a:ea typeface="微软雅黑" panose="020B0503020204020204" charset="-122"/>
                <a:cs typeface="微软雅黑" panose="020B0503020204020204" charset="-122"/>
              </a:rPr>
              <a:t>”</a:t>
            </a:r>
            <a:r>
              <a:rPr lang="zh-CN" altLang="en-US" sz="4000" b="1">
                <a:latin typeface="微软雅黑" panose="020B0503020204020204" charset="-122"/>
                <a:ea typeface="微软雅黑" panose="020B0503020204020204" charset="-122"/>
                <a:cs typeface="微软雅黑" panose="020B0503020204020204" charset="-122"/>
              </a:rPr>
              <a:t>这些教学异化的局面。</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p:cNvPicPr>
          <p:nvPr/>
        </p:nvPicPr>
        <p:blipFill>
          <a:blip r:embed="rId4"/>
          <a:stretch>
            <a:fillRect/>
          </a:stretch>
        </p:blipFill>
        <p:spPr>
          <a:xfrm>
            <a:off x="3676015" y="572770"/>
            <a:ext cx="5071110" cy="5007610"/>
          </a:xfrm>
          <a:prstGeom prst="rect">
            <a:avLst/>
          </a:prstGeom>
          <a:noFill/>
          <a:ln w="9525">
            <a:noFill/>
          </a:ln>
        </p:spPr>
      </p:pic>
      <p:sp>
        <p:nvSpPr>
          <p:cNvPr id="24578" name="文本框 1"/>
          <p:cNvSpPr txBox="1"/>
          <p:nvPr/>
        </p:nvSpPr>
        <p:spPr>
          <a:xfrm>
            <a:off x="2132330" y="1055688"/>
            <a:ext cx="654050" cy="4524375"/>
          </a:xfrm>
          <a:prstGeom prst="rect">
            <a:avLst/>
          </a:prstGeom>
          <a:noFill/>
          <a:ln w="41275" cap="flat" cmpd="sng">
            <a:solidFill>
              <a:schemeClr val="accent1"/>
            </a:solidFill>
            <a:prstDash val="solid"/>
            <a:round/>
            <a:headEnd type="none" w="med" len="med"/>
            <a:tailEnd type="none" w="med" len="med"/>
          </a:ln>
        </p:spPr>
        <p:txBody>
          <a:bodyPr wrap="square" anchor="t">
            <a:spAutoFit/>
          </a:bodyPr>
          <a:lstStyle/>
          <a:p>
            <a:r>
              <a:rPr lang="zh-CN" altLang="en-US" sz="3600" b="1" dirty="0">
                <a:solidFill>
                  <a:srgbClr val="FF0000"/>
                </a:solidFill>
                <a:latin typeface="华文新魏" panose="02010800040101010101" charset="-122"/>
                <a:ea typeface="华文新魏" panose="02010800040101010101" charset="-122"/>
              </a:rPr>
              <a:t>中国高考评价体系</a:t>
            </a:r>
          </a:p>
        </p:txBody>
      </p:sp>
      <p:sp>
        <p:nvSpPr>
          <p:cNvPr id="24581" name="文本框 99"/>
          <p:cNvSpPr txBox="1"/>
          <p:nvPr/>
        </p:nvSpPr>
        <p:spPr>
          <a:xfrm>
            <a:off x="3340100" y="5751830"/>
            <a:ext cx="6532563" cy="520700"/>
          </a:xfrm>
          <a:prstGeom prst="rect">
            <a:avLst/>
          </a:prstGeom>
          <a:noFill/>
          <a:ln w="9525">
            <a:noFill/>
          </a:ln>
        </p:spPr>
        <p:txBody>
          <a:bodyPr wrap="square" anchor="t">
            <a:spAutoFit/>
          </a:bodyPr>
          <a:lstStyle/>
          <a:p>
            <a:r>
              <a:rPr lang="zh-CN" altLang="zh-CN" sz="2800">
                <a:solidFill>
                  <a:srgbClr val="231F20"/>
                </a:solidFill>
                <a:latin typeface="微软雅黑" panose="020B0503020204020204" charset="-122"/>
                <a:ea typeface="微软雅黑" panose="020B0503020204020204" charset="-122"/>
              </a:rPr>
              <a:t>“一核四层四翼”的整体评价框架</a:t>
            </a:r>
            <a:endParaRPr lang="zh-CN" altLang="en-US" sz="2800">
              <a:solidFill>
                <a:srgbClr val="231F20"/>
              </a:solidFill>
              <a:latin typeface="微软雅黑" panose="020B0503020204020204" charset="-122"/>
              <a:ea typeface="微软雅黑" panose="020B0503020204020204" charset="-122"/>
            </a:endParaRPr>
          </a:p>
        </p:txBody>
      </p:sp>
    </p:spTree>
    <p:custDataLst>
      <p:tags r:id="rId1"/>
    </p:custDataLst>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42160" y="659765"/>
            <a:ext cx="8107680" cy="829945"/>
          </a:xfrm>
          <a:prstGeom prst="rect">
            <a:avLst/>
          </a:prstGeom>
          <a:noFill/>
        </p:spPr>
        <p:txBody>
          <a:bodyPr wrap="none" rtlCol="0" anchor="t">
            <a:spAutoFit/>
          </a:bodyPr>
          <a:lstStyle/>
          <a:p>
            <a:pPr algn="l"/>
            <a:r>
              <a:rPr lang="zh-CN" altLang="en-US" sz="4800" b="1" dirty="0" smtClean="0">
                <a:solidFill>
                  <a:srgbClr val="0070C0"/>
                </a:solidFill>
                <a:latin typeface="微软雅黑" panose="020B0503020204020204" charset="-122"/>
                <a:ea typeface="微软雅黑" panose="020B0503020204020204" charset="-122"/>
                <a:sym typeface="+mn-ea"/>
              </a:rPr>
              <a:t>课堂转型的方向到底是什么？</a:t>
            </a:r>
            <a:endParaRPr lang="zh-CN" altLang="en-US" sz="4800"/>
          </a:p>
        </p:txBody>
      </p:sp>
      <p:sp>
        <p:nvSpPr>
          <p:cNvPr id="6" name="文本框 5"/>
          <p:cNvSpPr txBox="1"/>
          <p:nvPr/>
        </p:nvSpPr>
        <p:spPr>
          <a:xfrm>
            <a:off x="1670685" y="1783262"/>
            <a:ext cx="8150860" cy="3724096"/>
          </a:xfrm>
          <a:prstGeom prst="rect">
            <a:avLst/>
          </a:prstGeom>
          <a:noFill/>
        </p:spPr>
        <p:txBody>
          <a:bodyPr wrap="square" rtlCol="0">
            <a:spAutoFit/>
          </a:bodyPr>
          <a:lstStyle/>
          <a:p>
            <a:r>
              <a:rPr lang="en-US" altLang="zh-CN" sz="3200" b="1" dirty="0" smtClean="0">
                <a:latin typeface="微软雅黑" panose="020B0503020204020204" charset="-122"/>
                <a:ea typeface="微软雅黑" panose="020B0503020204020204" charset="-122"/>
                <a:cs typeface="微软雅黑" panose="020B0503020204020204" charset="-122"/>
              </a:rPr>
              <a:t>1.</a:t>
            </a:r>
            <a:r>
              <a:rPr lang="zh-CN" altLang="en-US" sz="3200" b="1" dirty="0" smtClean="0">
                <a:latin typeface="微软雅黑" panose="020B0503020204020204" charset="-122"/>
                <a:ea typeface="微软雅黑" panose="020B0503020204020204" charset="-122"/>
                <a:cs typeface="微软雅黑" panose="020B0503020204020204" charset="-122"/>
              </a:rPr>
              <a:t>重新定义</a:t>
            </a:r>
            <a:r>
              <a:rPr lang="zh-CN" altLang="en-US" sz="3200" b="1" dirty="0" smtClean="0">
                <a:solidFill>
                  <a:srgbClr val="FF0000"/>
                </a:solidFill>
                <a:latin typeface="微软雅黑" panose="020B0503020204020204" charset="-122"/>
                <a:ea typeface="微软雅黑" panose="020B0503020204020204" charset="-122"/>
                <a:cs typeface="微软雅黑" panose="020B0503020204020204" charset="-122"/>
              </a:rPr>
              <a:t>课堂</a:t>
            </a:r>
            <a:r>
              <a:rPr lang="zh-CN" altLang="en-US" sz="3200" b="1" dirty="0" smtClean="0">
                <a:latin typeface="微软雅黑" panose="020B0503020204020204" charset="-122"/>
                <a:ea typeface="微软雅黑" panose="020B0503020204020204" charset="-122"/>
                <a:cs typeface="微软雅黑" panose="020B0503020204020204" charset="-122"/>
              </a:rPr>
              <a:t>，能够帮助学生发现和创造专属于自己的学习方式，以适应未来的社会生活。</a:t>
            </a:r>
            <a:endParaRPr lang="zh-CN" altLang="en-US" sz="3200" b="1" dirty="0">
              <a:latin typeface="微软雅黑" panose="020B0503020204020204" charset="-122"/>
              <a:ea typeface="微软雅黑" panose="020B0503020204020204" charset="-122"/>
              <a:cs typeface="微软雅黑" panose="020B0503020204020204" charset="-122"/>
            </a:endParaRPr>
          </a:p>
          <a:p>
            <a:endParaRPr lang="zh-CN" altLang="en-US" sz="1200" b="1" dirty="0">
              <a:latin typeface="微软雅黑" panose="020B0503020204020204" charset="-122"/>
              <a:ea typeface="微软雅黑" panose="020B0503020204020204" charset="-122"/>
              <a:cs typeface="微软雅黑" panose="020B0503020204020204" charset="-122"/>
            </a:endParaRPr>
          </a:p>
          <a:p>
            <a:r>
              <a:rPr lang="en-US" altLang="zh-CN" sz="3200" b="1" dirty="0">
                <a:latin typeface="微软雅黑" panose="020B0503020204020204" charset="-122"/>
                <a:ea typeface="微软雅黑" panose="020B0503020204020204" charset="-122"/>
                <a:cs typeface="微软雅黑" panose="020B0503020204020204" charset="-122"/>
              </a:rPr>
              <a:t>2</a:t>
            </a:r>
            <a:r>
              <a:rPr lang="en-US" altLang="zh-CN" sz="3200" b="1" dirty="0" smtClean="0">
                <a:latin typeface="微软雅黑" panose="020B0503020204020204" charset="-122"/>
                <a:ea typeface="微软雅黑" panose="020B0503020204020204" charset="-122"/>
                <a:cs typeface="微软雅黑" panose="020B0503020204020204" charset="-122"/>
              </a:rPr>
              <a:t>.</a:t>
            </a:r>
            <a:r>
              <a:rPr lang="zh-CN" altLang="en-US" sz="3200" b="1" dirty="0" smtClean="0">
                <a:latin typeface="微软雅黑" panose="020B0503020204020204" charset="-122"/>
                <a:ea typeface="微软雅黑" panose="020B0503020204020204" charset="-122"/>
                <a:cs typeface="微软雅黑" panose="020B0503020204020204" charset="-122"/>
              </a:rPr>
              <a:t>重新定义</a:t>
            </a:r>
            <a:r>
              <a:rPr lang="zh-CN" altLang="en-US" sz="3200" b="1" dirty="0" smtClean="0">
                <a:solidFill>
                  <a:srgbClr val="FF0000"/>
                </a:solidFill>
                <a:latin typeface="微软雅黑" panose="020B0503020204020204" charset="-122"/>
                <a:ea typeface="微软雅黑" panose="020B0503020204020204" charset="-122"/>
                <a:cs typeface="微软雅黑" panose="020B0503020204020204" charset="-122"/>
              </a:rPr>
              <a:t>教师</a:t>
            </a:r>
            <a:r>
              <a:rPr lang="zh-CN" altLang="en-US" sz="3200" b="1" dirty="0" smtClean="0">
                <a:latin typeface="微软雅黑" panose="020B0503020204020204" charset="-122"/>
                <a:ea typeface="微软雅黑" panose="020B0503020204020204" charset="-122"/>
                <a:cs typeface="微软雅黑" panose="020B0503020204020204" charset="-122"/>
              </a:rPr>
              <a:t>，从不仅掌握教学技能转向更多拥有学生知识，包括学生认知规律、学习问题背后归因、个体差异识别等在内的“学生知识”。</a:t>
            </a:r>
            <a:endParaRPr lang="zh-CN" altLang="en-US" sz="3200" b="1"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70685" y="5866584"/>
            <a:ext cx="8467090" cy="583565"/>
          </a:xfrm>
          <a:prstGeom prst="rect">
            <a:avLst/>
          </a:prstGeom>
          <a:noFill/>
        </p:spPr>
        <p:txBody>
          <a:bodyPr wrap="square" rtlCol="0">
            <a:spAutoFit/>
          </a:bodyPr>
          <a:lstStyle/>
          <a:p>
            <a:r>
              <a:rPr lang="zh-CN" altLang="en-US" sz="3200" b="1" dirty="0">
                <a:latin typeface="微软雅黑" panose="020B0503020204020204" charset="-122"/>
                <a:ea typeface="微软雅黑" panose="020B0503020204020204" charset="-122"/>
              </a:rPr>
              <a:t>实践类型：范导式教学。。。。。。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42160" y="659765"/>
            <a:ext cx="8107680" cy="829945"/>
          </a:xfrm>
          <a:prstGeom prst="rect">
            <a:avLst/>
          </a:prstGeom>
          <a:noFill/>
        </p:spPr>
        <p:txBody>
          <a:bodyPr wrap="none" rtlCol="0" anchor="t">
            <a:spAutoFit/>
          </a:bodyPr>
          <a:lstStyle/>
          <a:p>
            <a:pPr algn="l"/>
            <a:r>
              <a:rPr lang="zh-CN" altLang="en-US" sz="4800" b="1" dirty="0" smtClean="0">
                <a:solidFill>
                  <a:srgbClr val="0070C0"/>
                </a:solidFill>
                <a:latin typeface="微软雅黑" panose="020B0503020204020204" charset="-122"/>
                <a:ea typeface="微软雅黑" panose="020B0503020204020204" charset="-122"/>
                <a:sym typeface="+mn-ea"/>
              </a:rPr>
              <a:t>课堂转型的方向到底是什么？</a:t>
            </a:r>
            <a:endParaRPr lang="zh-CN" altLang="en-US" sz="4800"/>
          </a:p>
        </p:txBody>
      </p:sp>
      <p:sp>
        <p:nvSpPr>
          <p:cNvPr id="4" name="文本框 3"/>
          <p:cNvSpPr txBox="1"/>
          <p:nvPr/>
        </p:nvSpPr>
        <p:spPr>
          <a:xfrm>
            <a:off x="1230630" y="1956435"/>
            <a:ext cx="8467090" cy="583565"/>
          </a:xfrm>
          <a:prstGeom prst="rect">
            <a:avLst/>
          </a:prstGeom>
          <a:noFill/>
        </p:spPr>
        <p:txBody>
          <a:bodyPr wrap="square" rtlCol="0">
            <a:spAutoFit/>
          </a:bodyPr>
          <a:lstStyle/>
          <a:p>
            <a:r>
              <a:rPr lang="zh-CN" altLang="en-US" sz="3200" b="1" dirty="0" smtClean="0">
                <a:latin typeface="微软雅黑" panose="020B0503020204020204" charset="-122"/>
                <a:ea typeface="微软雅黑" panose="020B0503020204020204" charset="-122"/>
              </a:rPr>
              <a:t>生物学科：</a:t>
            </a:r>
            <a:endParaRPr lang="zh-CN" altLang="en-US" sz="3200" b="1" dirty="0">
              <a:latin typeface="微软雅黑" panose="020B0503020204020204" charset="-122"/>
              <a:ea typeface="微软雅黑" panose="020B0503020204020204" charset="-122"/>
            </a:endParaRPr>
          </a:p>
        </p:txBody>
      </p:sp>
      <p:sp>
        <p:nvSpPr>
          <p:cNvPr id="6" name="文本框 5"/>
          <p:cNvSpPr txBox="1"/>
          <p:nvPr/>
        </p:nvSpPr>
        <p:spPr>
          <a:xfrm>
            <a:off x="1670685" y="3072130"/>
            <a:ext cx="8150860" cy="3291840"/>
          </a:xfrm>
          <a:prstGeom prst="rect">
            <a:avLst/>
          </a:prstGeom>
          <a:noFill/>
        </p:spPr>
        <p:txBody>
          <a:bodyPr wrap="square" rtlCol="0">
            <a:spAutoFit/>
          </a:bodyPr>
          <a:lstStyle/>
          <a:p>
            <a:r>
              <a:rPr lang="en-US" altLang="zh-CN" sz="3200" b="1">
                <a:latin typeface="微软雅黑" panose="020B0503020204020204" charset="-122"/>
                <a:ea typeface="微软雅黑" panose="020B0503020204020204" charset="-122"/>
                <a:cs typeface="微软雅黑" panose="020B0503020204020204" charset="-122"/>
              </a:rPr>
              <a:t>1.</a:t>
            </a:r>
            <a:r>
              <a:rPr lang="zh-CN" altLang="en-US" sz="3200" b="1">
                <a:latin typeface="微软雅黑" panose="020B0503020204020204" charset="-122"/>
                <a:ea typeface="微软雅黑" panose="020B0503020204020204" charset="-122"/>
                <a:cs typeface="微软雅黑" panose="020B0503020204020204" charset="-122"/>
              </a:rPr>
              <a:t>重视主动积极地从事问题解决的方向</a:t>
            </a:r>
          </a:p>
          <a:p>
            <a:endParaRPr lang="zh-CN" altLang="en-US" sz="1200" b="1">
              <a:latin typeface="微软雅黑" panose="020B0503020204020204" charset="-122"/>
              <a:ea typeface="微软雅黑" panose="020B0503020204020204" charset="-122"/>
              <a:cs typeface="微软雅黑" panose="020B0503020204020204" charset="-122"/>
            </a:endParaRPr>
          </a:p>
          <a:p>
            <a:r>
              <a:rPr lang="en-US" altLang="zh-CN" sz="3200" b="1">
                <a:latin typeface="微软雅黑" panose="020B0503020204020204" charset="-122"/>
                <a:ea typeface="微软雅黑" panose="020B0503020204020204" charset="-122"/>
                <a:cs typeface="微软雅黑" panose="020B0503020204020204" charset="-122"/>
              </a:rPr>
              <a:t>2.</a:t>
            </a:r>
            <a:r>
              <a:rPr lang="zh-CN" altLang="en-US" sz="3200" b="1">
                <a:latin typeface="微软雅黑" panose="020B0503020204020204" charset="-122"/>
                <a:ea typeface="微软雅黑" panose="020B0503020204020204" charset="-122"/>
                <a:cs typeface="微软雅黑" panose="020B0503020204020204" charset="-122"/>
              </a:rPr>
              <a:t>重视理科内容系统化的方向</a:t>
            </a:r>
          </a:p>
          <a:p>
            <a:endParaRPr lang="zh-CN" altLang="en-US" sz="1200" b="1">
              <a:latin typeface="微软雅黑" panose="020B0503020204020204" charset="-122"/>
              <a:ea typeface="微软雅黑" panose="020B0503020204020204" charset="-122"/>
              <a:cs typeface="微软雅黑" panose="020B0503020204020204" charset="-122"/>
            </a:endParaRPr>
          </a:p>
          <a:p>
            <a:r>
              <a:rPr lang="en-US" altLang="zh-CN" sz="3200" b="1">
                <a:latin typeface="微软雅黑" panose="020B0503020204020204" charset="-122"/>
                <a:ea typeface="微软雅黑" panose="020B0503020204020204" charset="-122"/>
                <a:cs typeface="微软雅黑" panose="020B0503020204020204" charset="-122"/>
              </a:rPr>
              <a:t>3</a:t>
            </a:r>
            <a:r>
              <a:rPr lang="en-US" altLang="zh-CN" sz="3200" b="1">
                <a:latin typeface="微软雅黑" panose="020B0503020204020204" charset="-122"/>
                <a:ea typeface="微软雅黑" panose="020B0503020204020204" charset="-122"/>
                <a:cs typeface="微软雅黑" panose="020B0503020204020204" charset="-122"/>
                <a:sym typeface="+mn-ea"/>
              </a:rPr>
              <a:t>.</a:t>
            </a:r>
            <a:r>
              <a:rPr lang="zh-CN" altLang="en-US" sz="3200" b="1">
                <a:latin typeface="微软雅黑" panose="020B0503020204020204" charset="-122"/>
                <a:ea typeface="微软雅黑" panose="020B0503020204020204" charset="-122"/>
                <a:cs typeface="微软雅黑" panose="020B0503020204020204" charset="-122"/>
              </a:rPr>
              <a:t>重视语言，培育表达力的方向</a:t>
            </a:r>
          </a:p>
          <a:p>
            <a:endParaRPr lang="zh-CN" altLang="en-US" sz="1200" b="1">
              <a:latin typeface="微软雅黑" panose="020B0503020204020204" charset="-122"/>
              <a:ea typeface="微软雅黑" panose="020B0503020204020204" charset="-122"/>
              <a:cs typeface="微软雅黑" panose="020B0503020204020204" charset="-122"/>
            </a:endParaRPr>
          </a:p>
          <a:p>
            <a:r>
              <a:rPr lang="en-US" altLang="zh-CN" sz="3200" b="1">
                <a:latin typeface="微软雅黑" panose="020B0503020204020204" charset="-122"/>
                <a:ea typeface="微软雅黑" panose="020B0503020204020204" charset="-122"/>
                <a:cs typeface="微软雅黑" panose="020B0503020204020204" charset="-122"/>
              </a:rPr>
              <a:t>4.</a:t>
            </a:r>
            <a:r>
              <a:rPr lang="zh-CN" altLang="en-US" sz="3200" b="1">
                <a:latin typeface="微软雅黑" panose="020B0503020204020204" charset="-122"/>
                <a:ea typeface="微软雅黑" panose="020B0503020204020204" charset="-122"/>
                <a:cs typeface="微软雅黑" panose="020B0503020204020204" charset="-122"/>
              </a:rPr>
              <a:t>充实自然体验、科学体验的方向</a:t>
            </a:r>
          </a:p>
          <a:p>
            <a:endParaRPr lang="zh-CN" altLang="en-US" sz="1200" b="1">
              <a:latin typeface="微软雅黑" panose="020B0503020204020204" charset="-122"/>
              <a:ea typeface="微软雅黑" panose="020B0503020204020204" charset="-122"/>
              <a:cs typeface="微软雅黑" panose="020B0503020204020204" charset="-122"/>
            </a:endParaRPr>
          </a:p>
          <a:p>
            <a:r>
              <a:rPr lang="en-US" altLang="zh-CN" sz="3200" b="1">
                <a:latin typeface="微软雅黑" panose="020B0503020204020204" charset="-122"/>
                <a:ea typeface="微软雅黑" panose="020B0503020204020204" charset="-122"/>
                <a:cs typeface="微软雅黑" panose="020B0503020204020204" charset="-122"/>
              </a:rPr>
              <a:t>5.</a:t>
            </a:r>
            <a:r>
              <a:rPr lang="zh-CN" altLang="en-US" sz="3200" b="1">
                <a:latin typeface="微软雅黑" panose="020B0503020204020204" charset="-122"/>
                <a:ea typeface="微软雅黑" panose="020B0503020204020204" charset="-122"/>
                <a:cs typeface="微软雅黑" panose="020B0503020204020204" charset="-122"/>
              </a:rPr>
              <a:t>联系现实生活、现实社会的方向</a:t>
            </a:r>
          </a:p>
        </p:txBody>
      </p:sp>
    </p:spTree>
    <p:extLst>
      <p:ext uri="{BB962C8B-B14F-4D97-AF65-F5344CB8AC3E}">
        <p14:creationId xmlns:p14="http://schemas.microsoft.com/office/powerpoint/2010/main" val="2392088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bldLst>
      <p:bldP spid="4" grpId="1"/>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267825" y="5876925"/>
            <a:ext cx="2924175" cy="981075"/>
          </a:xfrm>
          <a:prstGeom prst="rect">
            <a:avLst/>
          </a:prstGeom>
          <a:effectLst>
            <a:outerShdw blurRad="50800" dist="50800" sx="1000" sy="1000" algn="ctr" rotWithShape="0">
              <a:srgbClr val="000000"/>
            </a:outerShdw>
            <a:softEdge rad="254000"/>
          </a:effectLst>
        </p:spPr>
      </p:pic>
      <p:sp>
        <p:nvSpPr>
          <p:cNvPr id="3" name="文本框 2"/>
          <p:cNvSpPr txBox="1"/>
          <p:nvPr/>
        </p:nvSpPr>
        <p:spPr>
          <a:xfrm>
            <a:off x="1017270" y="1224915"/>
            <a:ext cx="9562465" cy="2061210"/>
          </a:xfrm>
          <a:prstGeom prst="rect">
            <a:avLst/>
          </a:prstGeom>
          <a:noFill/>
        </p:spPr>
        <p:txBody>
          <a:bodyPr wrap="square" rtlCol="0">
            <a:spAutoFit/>
          </a:bodyPr>
          <a:lstStyle/>
          <a:p>
            <a:r>
              <a:rPr lang="zh-CN" altLang="en-US" sz="3200" b="1">
                <a:latin typeface="微软雅黑" panose="020B0503020204020204" charset="-122"/>
                <a:ea typeface="微软雅黑" panose="020B0503020204020204" charset="-122"/>
                <a:sym typeface="+mn-ea"/>
              </a:rPr>
              <a:t>课堂是世界的缩影，是制度化的场域，是知识建构的场域，是形成并维系多重社会关系的场域。</a:t>
            </a:r>
            <a:r>
              <a:rPr lang="zh-CN" altLang="en-US" sz="3200" b="1">
                <a:solidFill>
                  <a:srgbClr val="FF0000"/>
                </a:solidFill>
                <a:latin typeface="微软雅黑" panose="020B0503020204020204" charset="-122"/>
                <a:ea typeface="微软雅黑" panose="020B0503020204020204" charset="-122"/>
              </a:rPr>
              <a:t>课堂转型能否成功</a:t>
            </a:r>
            <a:r>
              <a:rPr lang="zh-CN" altLang="en-US" sz="3200" b="1">
                <a:latin typeface="微软雅黑" panose="020B0503020204020204" charset="-122"/>
                <a:ea typeface="微软雅黑" panose="020B0503020204020204" charset="-122"/>
              </a:rPr>
              <a:t>，不仅取决于学校教育体制内部的条件，也同整个社会的教育风潮息息相关。</a:t>
            </a:r>
          </a:p>
        </p:txBody>
      </p:sp>
      <p:sp>
        <p:nvSpPr>
          <p:cNvPr id="4" name="文本框 3"/>
          <p:cNvSpPr txBox="1"/>
          <p:nvPr/>
        </p:nvSpPr>
        <p:spPr>
          <a:xfrm>
            <a:off x="1341120" y="2694940"/>
            <a:ext cx="6821805" cy="398780"/>
          </a:xfrm>
          <a:prstGeom prst="rect">
            <a:avLst/>
          </a:prstGeom>
          <a:noFill/>
        </p:spPr>
        <p:txBody>
          <a:bodyPr wrap="square" rtlCol="0">
            <a:spAutoFit/>
          </a:bodyPr>
          <a:lstStyle/>
          <a:p>
            <a:endParaRPr lang="zh-CN" altLang="en-US" sz="2000" b="1">
              <a:latin typeface="微软雅黑" panose="020B0503020204020204" charset="-122"/>
              <a:ea typeface="微软雅黑" panose="020B0503020204020204" charset="-122"/>
            </a:endParaRPr>
          </a:p>
        </p:txBody>
      </p:sp>
      <p:sp>
        <p:nvSpPr>
          <p:cNvPr id="5" name="文本框 4"/>
          <p:cNvSpPr txBox="1"/>
          <p:nvPr/>
        </p:nvSpPr>
        <p:spPr>
          <a:xfrm>
            <a:off x="1017905" y="3665220"/>
            <a:ext cx="9243695" cy="645160"/>
          </a:xfrm>
          <a:prstGeom prst="rect">
            <a:avLst/>
          </a:prstGeom>
          <a:noFill/>
        </p:spPr>
        <p:txBody>
          <a:bodyPr wrap="square" rtlCol="0">
            <a:spAutoFit/>
          </a:bodyPr>
          <a:lstStyle/>
          <a:p>
            <a:r>
              <a:rPr lang="zh-CN" altLang="en-US" sz="3600" b="1">
                <a:solidFill>
                  <a:srgbClr val="0000FF"/>
                </a:solidFill>
                <a:latin typeface="微软雅黑" panose="020B0503020204020204" charset="-122"/>
                <a:ea typeface="微软雅黑" panose="020B0503020204020204" charset="-122"/>
                <a:cs typeface="微软雅黑" panose="020B0503020204020204" charset="-122"/>
              </a:rPr>
              <a:t>课堂转型</a:t>
            </a:r>
            <a:r>
              <a:rPr lang="en-US" altLang="zh-CN" sz="3600" b="1">
                <a:latin typeface="微软雅黑" panose="020B0503020204020204" charset="-122"/>
                <a:ea typeface="微软雅黑" panose="020B0503020204020204" charset="-122"/>
                <a:cs typeface="微软雅黑" panose="020B0503020204020204" charset="-122"/>
              </a:rPr>
              <a:t>——</a:t>
            </a:r>
            <a:r>
              <a:rPr lang="zh-CN" altLang="en-US" sz="3600" b="1">
                <a:latin typeface="微软雅黑" panose="020B0503020204020204" charset="-122"/>
                <a:ea typeface="微软雅黑" panose="020B0503020204020204" charset="-122"/>
                <a:cs typeface="微软雅黑" panose="020B0503020204020204" charset="-122"/>
              </a:rPr>
              <a:t>从课堂出发的</a:t>
            </a:r>
            <a:r>
              <a:rPr lang="zh-CN" altLang="en-US" sz="3600" b="1">
                <a:solidFill>
                  <a:srgbClr val="FF0000"/>
                </a:solidFill>
                <a:latin typeface="微软雅黑" panose="020B0503020204020204" charset="-122"/>
                <a:ea typeface="微软雅黑" panose="020B0503020204020204" charset="-122"/>
                <a:cs typeface="微软雅黑" panose="020B0503020204020204" charset="-122"/>
              </a:rPr>
              <a:t>草根改革</a:t>
            </a:r>
          </a:p>
        </p:txBody>
      </p:sp>
      <p:sp>
        <p:nvSpPr>
          <p:cNvPr id="7" name="文本框 6"/>
          <p:cNvSpPr txBox="1"/>
          <p:nvPr/>
        </p:nvSpPr>
        <p:spPr>
          <a:xfrm>
            <a:off x="1017905" y="4704715"/>
            <a:ext cx="9561830" cy="1568450"/>
          </a:xfrm>
          <a:prstGeom prst="rect">
            <a:avLst/>
          </a:prstGeom>
          <a:noFill/>
        </p:spPr>
        <p:txBody>
          <a:bodyPr wrap="square" rtlCol="0">
            <a:spAutoFit/>
          </a:bodyPr>
          <a:lstStyle/>
          <a:p>
            <a:r>
              <a:rPr lang="zh-CN" altLang="en-US" sz="3200" b="1">
                <a:latin typeface="微软雅黑" panose="020B0503020204020204" charset="-122"/>
                <a:ea typeface="微软雅黑" panose="020B0503020204020204" charset="-122"/>
              </a:rPr>
              <a:t>倘若我国上上下下的教育行政部门能够率先摆脱陈旧观念的束缚，为每一个教师提供教学创造的机会，那才是新课程改革带来的真正红利。</a:t>
            </a:r>
          </a:p>
        </p:txBody>
      </p:sp>
      <p:sp>
        <p:nvSpPr>
          <p:cNvPr id="8" name="文本框 7"/>
          <p:cNvSpPr txBox="1"/>
          <p:nvPr/>
        </p:nvSpPr>
        <p:spPr>
          <a:xfrm>
            <a:off x="436245" y="202565"/>
            <a:ext cx="2621280" cy="829945"/>
          </a:xfrm>
          <a:prstGeom prst="rect">
            <a:avLst/>
          </a:prstGeom>
          <a:noFill/>
        </p:spPr>
        <p:txBody>
          <a:bodyPr wrap="none" rtlCol="0" anchor="t">
            <a:spAutoFit/>
          </a:bodyPr>
          <a:lstStyle/>
          <a:p>
            <a:pPr algn="l"/>
            <a:r>
              <a:rPr lang="zh-CN" altLang="en-US" sz="4800" b="1" dirty="0" smtClean="0">
                <a:solidFill>
                  <a:srgbClr val="0070C0"/>
                </a:solidFill>
                <a:latin typeface="微软雅黑" panose="020B0503020204020204" charset="-122"/>
                <a:ea typeface="微软雅黑" panose="020B0503020204020204" charset="-122"/>
                <a:sym typeface="+mn-ea"/>
              </a:rPr>
              <a:t>结束语：</a:t>
            </a:r>
            <a:endParaRPr lang="zh-CN" altLang="en-US" sz="4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267825" y="5876925"/>
            <a:ext cx="2924175" cy="981075"/>
          </a:xfrm>
          <a:prstGeom prst="rect">
            <a:avLst/>
          </a:prstGeom>
          <a:effectLst>
            <a:outerShdw blurRad="50800" dist="50800" sx="1000" sy="1000" algn="ctr" rotWithShape="0">
              <a:srgbClr val="000000"/>
            </a:outerShdw>
            <a:softEdge rad="254000"/>
          </a:effectLst>
        </p:spPr>
      </p:pic>
      <p:sp>
        <p:nvSpPr>
          <p:cNvPr id="3" name="文本框 2"/>
          <p:cNvSpPr txBox="1"/>
          <p:nvPr/>
        </p:nvSpPr>
        <p:spPr>
          <a:xfrm>
            <a:off x="4131945" y="2551430"/>
            <a:ext cx="4527550" cy="1106805"/>
          </a:xfrm>
          <a:prstGeom prst="rect">
            <a:avLst/>
          </a:prstGeom>
          <a:noFill/>
        </p:spPr>
        <p:txBody>
          <a:bodyPr wrap="square" rtlCol="0">
            <a:spAutoFit/>
          </a:bodyPr>
          <a:lstStyle/>
          <a:p>
            <a:r>
              <a:rPr lang="zh-CN" altLang="en-US" sz="6600" b="1">
                <a:solidFill>
                  <a:srgbClr val="FF0000"/>
                </a:solidFill>
                <a:latin typeface="微软雅黑" panose="020B0503020204020204" charset="-122"/>
                <a:ea typeface="微软雅黑" panose="020B0503020204020204" charset="-122"/>
              </a:rPr>
              <a:t>谢  谢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
          <p:cNvSpPr txBox="1"/>
          <p:nvPr/>
        </p:nvSpPr>
        <p:spPr>
          <a:xfrm>
            <a:off x="7839075" y="3818255"/>
            <a:ext cx="4568825" cy="1106805"/>
          </a:xfrm>
          <a:prstGeom prst="rect">
            <a:avLst/>
          </a:prstGeom>
          <a:noFill/>
        </p:spPr>
        <p:txBody>
          <a:bodyPr wrap="square" rtlCol="0">
            <a:spAutoFit/>
          </a:bodyPr>
          <a:lstStyle/>
          <a:p>
            <a:pPr algn="ctr"/>
            <a:r>
              <a:rPr lang="zh-CN" altLang="en-US" sz="6595" b="1" dirty="0" smtClean="0">
                <a:solidFill>
                  <a:srgbClr val="0070C0"/>
                </a:solidFill>
                <a:latin typeface="微软雅黑" panose="020B0503020204020204" charset="-122"/>
                <a:ea typeface="微软雅黑" panose="020B0503020204020204" charset="-122"/>
              </a:rPr>
              <a:t>课堂转型</a:t>
            </a:r>
            <a:endParaRPr lang="en-US" altLang="zh-CN" sz="6595" b="1" dirty="0">
              <a:solidFill>
                <a:srgbClr val="0070C0"/>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2"/>
          <a:stretch>
            <a:fillRect/>
          </a:stretch>
        </p:blipFill>
        <p:spPr>
          <a:xfrm>
            <a:off x="276225" y="748665"/>
            <a:ext cx="7644765" cy="5158105"/>
          </a:xfrm>
          <a:prstGeom prst="rect">
            <a:avLst/>
          </a:prstGeom>
        </p:spPr>
      </p:pic>
      <p:sp>
        <p:nvSpPr>
          <p:cNvPr id="6" name="文本框 2"/>
          <p:cNvSpPr txBox="1"/>
          <p:nvPr/>
        </p:nvSpPr>
        <p:spPr>
          <a:xfrm>
            <a:off x="7839075" y="1377315"/>
            <a:ext cx="4568825" cy="829945"/>
          </a:xfrm>
          <a:prstGeom prst="rect">
            <a:avLst/>
          </a:prstGeom>
          <a:noFill/>
        </p:spPr>
        <p:txBody>
          <a:bodyPr wrap="square" rtlCol="0">
            <a:spAutoFit/>
          </a:bodyPr>
          <a:lstStyle/>
          <a:p>
            <a:pPr algn="ctr"/>
            <a:r>
              <a:rPr lang="zh-CN" altLang="en-US" sz="4800" b="1" dirty="0" smtClean="0">
                <a:solidFill>
                  <a:srgbClr val="0070C0"/>
                </a:solidFill>
                <a:latin typeface="微软雅黑" panose="020B0503020204020204" charset="-122"/>
                <a:ea typeface="微软雅黑" panose="020B0503020204020204" charset="-122"/>
              </a:rPr>
              <a:t>范导式教学</a:t>
            </a:r>
          </a:p>
        </p:txBody>
      </p:sp>
      <p:sp>
        <p:nvSpPr>
          <p:cNvPr id="7" name="下箭头 6"/>
          <p:cNvSpPr/>
          <p:nvPr/>
        </p:nvSpPr>
        <p:spPr>
          <a:xfrm>
            <a:off x="10019665" y="2376170"/>
            <a:ext cx="145415" cy="14941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P spid="6" grpId="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文本框 12"/>
          <p:cNvSpPr txBox="1"/>
          <p:nvPr/>
        </p:nvSpPr>
        <p:spPr>
          <a:xfrm>
            <a:off x="5018194" y="1028244"/>
            <a:ext cx="677108" cy="829945"/>
          </a:xfrm>
          <a:prstGeom prst="rect">
            <a:avLst/>
          </a:prstGeom>
          <a:noFill/>
          <a:ln>
            <a:solidFill>
              <a:schemeClr val="bg2">
                <a:lumMod val="90000"/>
              </a:schemeClr>
            </a:solidFill>
            <a:prstDash val="sysDot"/>
          </a:ln>
        </p:spPr>
        <p:txBody>
          <a:bodyPr wrap="square" rtlCol="0">
            <a:spAutoFit/>
          </a:bodyPr>
          <a:lstStyle>
            <a:defPPr>
              <a:defRPr lang="zh-CN"/>
            </a:defPPr>
            <a:lvl1pPr algn="ctr">
              <a:defRPr sz="3200">
                <a:latin typeface="方正清刻本悦宋简体" panose="02000000000000000000" pitchFamily="2" charset="-122"/>
                <a:ea typeface="方正清刻本悦宋简体" panose="02000000000000000000" pitchFamily="2" charset="-122"/>
              </a:defRPr>
            </a:lvl1pPr>
          </a:lstStyle>
          <a:p>
            <a:r>
              <a:rPr lang="zh-CN" altLang="en-US" sz="4800" b="1" dirty="0">
                <a:solidFill>
                  <a:schemeClr val="bg1"/>
                </a:solidFill>
                <a:latin typeface="微软雅黑" panose="020B0503020204020204" charset="-122"/>
                <a:ea typeface="微软雅黑" panose="020B0503020204020204" charset="-122"/>
              </a:rPr>
              <a:t>一</a:t>
            </a:r>
          </a:p>
        </p:txBody>
      </p:sp>
      <p:cxnSp>
        <p:nvCxnSpPr>
          <p:cNvPr id="14" name="直接连接符 13"/>
          <p:cNvCxnSpPr/>
          <p:nvPr/>
        </p:nvCxnSpPr>
        <p:spPr>
          <a:xfrm>
            <a:off x="4557055" y="1153508"/>
            <a:ext cx="1" cy="251187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281253" y="1028244"/>
            <a:ext cx="1198245" cy="4561840"/>
          </a:xfrm>
          <a:prstGeom prst="rect">
            <a:avLst/>
          </a:prstGeom>
          <a:noFill/>
        </p:spPr>
        <p:txBody>
          <a:bodyPr vert="eaVert" wrap="none" rtlCol="0">
            <a:spAutoFit/>
          </a:bodyPr>
          <a:lstStyle/>
          <a:p>
            <a:pPr algn="l">
              <a:lnSpc>
                <a:spcPct val="150000"/>
              </a:lnSpc>
            </a:pPr>
            <a:r>
              <a:rPr lang="zh-CN" altLang="en-US" sz="4400" b="1" dirty="0" smtClean="0">
                <a:solidFill>
                  <a:schemeClr val="bg1"/>
                </a:solidFill>
                <a:latin typeface="微软雅黑" panose="020B0503020204020204" charset="-122"/>
                <a:ea typeface="微软雅黑" panose="020B0503020204020204" charset="-122"/>
                <a:sym typeface="+mn-ea"/>
              </a:rPr>
              <a:t>为什么要课堂转型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3"/>
          <a:stretch>
            <a:fillRect/>
          </a:stretch>
        </p:blipFill>
        <p:spPr>
          <a:xfrm>
            <a:off x="2338070" y="325120"/>
            <a:ext cx="7314565" cy="4506595"/>
          </a:xfrm>
          <a:prstGeom prst="rect">
            <a:avLst/>
          </a:prstGeom>
        </p:spPr>
      </p:pic>
      <p:sp>
        <p:nvSpPr>
          <p:cNvPr id="3" name="文本框 2"/>
          <p:cNvSpPr txBox="1"/>
          <p:nvPr/>
        </p:nvSpPr>
        <p:spPr>
          <a:xfrm>
            <a:off x="1013460" y="5053965"/>
            <a:ext cx="9854565" cy="1568450"/>
          </a:xfrm>
          <a:prstGeom prst="rect">
            <a:avLst/>
          </a:prstGeom>
          <a:noFill/>
        </p:spPr>
        <p:txBody>
          <a:bodyPr wrap="square" rtlCol="0">
            <a:spAutoFit/>
          </a:bodyPr>
          <a:lstStyle/>
          <a:p>
            <a:r>
              <a:rPr lang="zh-CN" altLang="en-US" sz="3200" b="1" dirty="0">
                <a:solidFill>
                  <a:srgbClr val="0000FF"/>
                </a:solidFill>
                <a:latin typeface="微软雅黑" panose="020B0503020204020204" charset="-122"/>
                <a:ea typeface="微软雅黑" panose="020B0503020204020204" charset="-122"/>
              </a:rPr>
              <a:t>社会转型</a:t>
            </a:r>
            <a:r>
              <a:rPr lang="zh-CN" altLang="en-US" sz="3200" b="1" dirty="0">
                <a:latin typeface="微软雅黑" panose="020B0503020204020204" charset="-122"/>
                <a:ea typeface="微软雅黑" panose="020B0503020204020204" charset="-122"/>
              </a:rPr>
              <a:t>：社会系统内结构的转变，意味着人们的</a:t>
            </a:r>
            <a:r>
              <a:rPr lang="zh-CN" altLang="en-US" sz="3200" b="1" dirty="0">
                <a:solidFill>
                  <a:srgbClr val="FF0000"/>
                </a:solidFill>
                <a:latin typeface="微软雅黑" panose="020B0503020204020204" charset="-122"/>
                <a:ea typeface="微软雅黑" panose="020B0503020204020204" charset="-122"/>
              </a:rPr>
              <a:t>生产方式、生活方式、心理结构</a:t>
            </a:r>
            <a:r>
              <a:rPr lang="zh-CN" altLang="en-US" sz="3200" b="1" dirty="0">
                <a:latin typeface="微软雅黑" panose="020B0503020204020204" charset="-122"/>
                <a:ea typeface="微软雅黑" panose="020B0503020204020204" charset="-122"/>
              </a:rPr>
              <a:t>、</a:t>
            </a:r>
            <a:r>
              <a:rPr lang="zh-CN" altLang="en-US" sz="3200" b="1" dirty="0">
                <a:solidFill>
                  <a:srgbClr val="FF0000"/>
                </a:solidFill>
                <a:latin typeface="微软雅黑" panose="020B0503020204020204" charset="-122"/>
                <a:ea typeface="微软雅黑" panose="020B0503020204020204" charset="-122"/>
              </a:rPr>
              <a:t>价值观念</a:t>
            </a:r>
            <a:r>
              <a:rPr lang="zh-CN" altLang="en-US" sz="3200" b="1" dirty="0">
                <a:latin typeface="微软雅黑" panose="020B0503020204020204" charset="-122"/>
                <a:ea typeface="微软雅黑" panose="020B0503020204020204" charset="-122"/>
              </a:rPr>
              <a:t>等各方面深刻的革命性变革。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585" y="2152015"/>
            <a:ext cx="10449560" cy="3046095"/>
          </a:xfrm>
          <a:prstGeom prst="rect">
            <a:avLst/>
          </a:prstGeom>
        </p:spPr>
        <p:txBody>
          <a:bodyPr wrap="square">
            <a:spAutoFit/>
          </a:bodyPr>
          <a:lstStyle/>
          <a:p>
            <a:pPr indent="355600" algn="just">
              <a:spcAft>
                <a:spcPts val="0"/>
              </a:spcAft>
            </a:pPr>
            <a:r>
              <a:rPr lang="zh-CN" altLang="zh-CN" sz="4800" b="1" kern="100" dirty="0">
                <a:latin typeface="微软雅黑" panose="020B0503020204020204" charset="-122"/>
                <a:ea typeface="微软雅黑" panose="020B0503020204020204" charset="-122"/>
                <a:cs typeface="微软雅黑" panose="020B0503020204020204" charset="-122"/>
              </a:rPr>
              <a:t>面对</a:t>
            </a:r>
            <a:r>
              <a:rPr lang="en-US" altLang="zh-CN" sz="4800" b="1" kern="100" dirty="0">
                <a:latin typeface="微软雅黑" panose="020B0503020204020204" charset="-122"/>
                <a:ea typeface="微软雅黑" panose="020B0503020204020204" charset="-122"/>
                <a:cs typeface="微软雅黑" panose="020B0503020204020204" charset="-122"/>
              </a:rPr>
              <a:t>“</a:t>
            </a:r>
            <a:r>
              <a:rPr lang="zh-CN" altLang="zh-CN" sz="4800" b="1" kern="100" dirty="0">
                <a:latin typeface="微软雅黑" panose="020B0503020204020204" charset="-122"/>
                <a:ea typeface="微软雅黑" panose="020B0503020204020204" charset="-122"/>
                <a:cs typeface="微软雅黑" panose="020B0503020204020204" charset="-122"/>
              </a:rPr>
              <a:t>三新</a:t>
            </a:r>
            <a:r>
              <a:rPr lang="en-US" altLang="zh-CN" sz="4800" b="1" kern="100" dirty="0">
                <a:latin typeface="微软雅黑" panose="020B0503020204020204" charset="-122"/>
                <a:ea typeface="微软雅黑" panose="020B0503020204020204" charset="-122"/>
                <a:cs typeface="微软雅黑" panose="020B0503020204020204" charset="-122"/>
              </a:rPr>
              <a:t>”——</a:t>
            </a:r>
            <a:r>
              <a:rPr lang="zh-CN" altLang="zh-CN" sz="4800" b="1" kern="100" dirty="0">
                <a:solidFill>
                  <a:srgbClr val="FF0000"/>
                </a:solidFill>
                <a:latin typeface="微软雅黑" panose="020B0503020204020204" charset="-122"/>
                <a:ea typeface="微软雅黑" panose="020B0503020204020204" charset="-122"/>
                <a:cs typeface="微软雅黑" panose="020B0503020204020204" charset="-122"/>
              </a:rPr>
              <a:t>焦虑</a:t>
            </a:r>
            <a:r>
              <a:rPr lang="zh-CN" altLang="zh-CN" sz="4800" b="1" kern="100" dirty="0">
                <a:latin typeface="微软雅黑" panose="020B0503020204020204" charset="-122"/>
                <a:ea typeface="微软雅黑" panose="020B0503020204020204" charset="-122"/>
                <a:cs typeface="微软雅黑" panose="020B0503020204020204" charset="-122"/>
              </a:rPr>
              <a:t>现象比较严重</a:t>
            </a:r>
          </a:p>
          <a:p>
            <a:pPr indent="355600" algn="just">
              <a:spcAft>
                <a:spcPts val="0"/>
              </a:spcAft>
            </a:pPr>
            <a:endParaRPr lang="zh-CN" altLang="zh-CN" sz="4800" b="1" kern="100" dirty="0">
              <a:latin typeface="微软雅黑" panose="020B0503020204020204" charset="-122"/>
              <a:ea typeface="微软雅黑" panose="020B0503020204020204" charset="-122"/>
              <a:cs typeface="微软雅黑" panose="020B0503020204020204" charset="-122"/>
            </a:endParaRPr>
          </a:p>
          <a:p>
            <a:pPr indent="355600" algn="just">
              <a:spcAft>
                <a:spcPts val="0"/>
              </a:spcAft>
            </a:pPr>
            <a:endParaRPr lang="zh-CN" altLang="zh-CN" sz="4800" b="1" kern="100" dirty="0">
              <a:latin typeface="微软雅黑" panose="020B0503020204020204" charset="-122"/>
              <a:ea typeface="微软雅黑" panose="020B0503020204020204" charset="-122"/>
              <a:cs typeface="微软雅黑" panose="020B0503020204020204" charset="-122"/>
            </a:endParaRPr>
          </a:p>
          <a:p>
            <a:pPr indent="355600" algn="just">
              <a:spcAft>
                <a:spcPts val="0"/>
              </a:spcAft>
            </a:pPr>
            <a:endParaRPr lang="en-US" altLang="zh-CN" sz="4800" b="1" kern="100" dirty="0">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2"/>
          <a:stretch>
            <a:fillRect/>
          </a:stretch>
        </p:blipFill>
        <p:spPr>
          <a:xfrm>
            <a:off x="9267825" y="5876925"/>
            <a:ext cx="2924175" cy="981075"/>
          </a:xfrm>
          <a:prstGeom prst="rect">
            <a:avLst/>
          </a:prstGeom>
          <a:effectLst>
            <a:outerShdw blurRad="50800" dist="50800" sx="1000" sy="1000" algn="ctr" rotWithShape="0">
              <a:srgbClr val="000000"/>
            </a:outerShdw>
            <a:softEdge rad="254000"/>
          </a:effectLst>
        </p:spPr>
      </p:pic>
      <p:sp>
        <p:nvSpPr>
          <p:cNvPr id="4" name="文本框 3"/>
          <p:cNvSpPr txBox="1"/>
          <p:nvPr/>
        </p:nvSpPr>
        <p:spPr>
          <a:xfrm>
            <a:off x="796290" y="3385820"/>
            <a:ext cx="10523855" cy="1198880"/>
          </a:xfrm>
          <a:prstGeom prst="rect">
            <a:avLst/>
          </a:prstGeom>
          <a:noFill/>
        </p:spPr>
        <p:txBody>
          <a:bodyPr wrap="square" rtlCol="0" anchor="t">
            <a:spAutoFit/>
          </a:bodyPr>
          <a:lstStyle/>
          <a:p>
            <a:pPr indent="355600" algn="just">
              <a:spcAft>
                <a:spcPts val="0"/>
              </a:spcAft>
            </a:pPr>
            <a:r>
              <a:rPr lang="en-US" altLang="zh-CN" sz="3600" b="1" kern="100" dirty="0">
                <a:latin typeface="微软雅黑" panose="020B0503020204020204" charset="-122"/>
                <a:ea typeface="微软雅黑" panose="020B0503020204020204" charset="-122"/>
                <a:cs typeface="微软雅黑" panose="020B0503020204020204" charset="-122"/>
                <a:sym typeface="+mn-ea"/>
              </a:rPr>
              <a:t>    </a:t>
            </a:r>
            <a:r>
              <a:rPr lang="zh-CN" altLang="zh-CN" sz="3600" b="1" kern="100" dirty="0">
                <a:latin typeface="微软雅黑" panose="020B0503020204020204" charset="-122"/>
                <a:ea typeface="微软雅黑" panose="020B0503020204020204" charset="-122"/>
                <a:cs typeface="微软雅黑" panose="020B0503020204020204" charset="-122"/>
                <a:sym typeface="+mn-ea"/>
              </a:rPr>
              <a:t>评价方式（录取方式）、再选科目、高分群体、结构性缺编、试卷样式待定、</a:t>
            </a:r>
            <a:r>
              <a:rPr lang="en-US" altLang="zh-CN" sz="3600" b="1" kern="100" dirty="0">
                <a:latin typeface="微软雅黑" panose="020B0503020204020204" charset="-122"/>
                <a:ea typeface="微软雅黑" panose="020B0503020204020204" charset="-122"/>
                <a:cs typeface="微软雅黑" panose="020B0503020204020204" charset="-122"/>
                <a:sym typeface="+mn-ea"/>
              </a:rPr>
              <a:t>90-75</a:t>
            </a:r>
            <a:r>
              <a:rPr lang="zh-CN" altLang="en-US" sz="3600" b="1" kern="100" dirty="0">
                <a:latin typeface="微软雅黑" panose="020B0503020204020204" charset="-122"/>
                <a:ea typeface="微软雅黑" panose="020B0503020204020204" charset="-122"/>
                <a:cs typeface="微软雅黑" panose="020B0503020204020204" charset="-122"/>
                <a:sym typeface="+mn-ea"/>
              </a:rPr>
              <a:t>分钟</a:t>
            </a:r>
            <a:r>
              <a:rPr lang="en-US" altLang="zh-CN" sz="3600" b="1" kern="100" dirty="0">
                <a:latin typeface="微软雅黑" panose="020B0503020204020204" charset="-122"/>
                <a:ea typeface="微软雅黑" panose="020B0503020204020204" charset="-122"/>
                <a:cs typeface="微软雅黑" panose="020B0503020204020204" charset="-122"/>
                <a:sym typeface="+mn-ea"/>
              </a:rPr>
              <a:t>......</a:t>
            </a:r>
            <a:endParaRPr lang="zh-CN" altLang="en-US" sz="3600" b="1"/>
          </a:p>
        </p:txBody>
      </p:sp>
      <p:sp>
        <p:nvSpPr>
          <p:cNvPr id="6" name="文本框 5"/>
          <p:cNvSpPr txBox="1"/>
          <p:nvPr/>
        </p:nvSpPr>
        <p:spPr>
          <a:xfrm>
            <a:off x="240030" y="536575"/>
            <a:ext cx="11292840" cy="1322070"/>
          </a:xfrm>
          <a:prstGeom prst="rect">
            <a:avLst/>
          </a:prstGeom>
          <a:noFill/>
        </p:spPr>
        <p:txBody>
          <a:bodyPr wrap="square" rtlCol="0">
            <a:spAutoFit/>
          </a:bodyPr>
          <a:lstStyle/>
          <a:p>
            <a:r>
              <a:rPr lang="zh-CN" altLang="en-US" sz="4000" b="1">
                <a:latin typeface="微软雅黑" panose="020B0503020204020204" charset="-122"/>
                <a:ea typeface="微软雅黑" panose="020B0503020204020204" charset="-122"/>
              </a:rPr>
              <a:t>高中教育面临的现状：</a:t>
            </a:r>
            <a:r>
              <a:rPr lang="zh-CN" altLang="en-US" sz="4000" b="1">
                <a:solidFill>
                  <a:srgbClr val="FF0000"/>
                </a:solidFill>
                <a:latin typeface="微软雅黑" panose="020B0503020204020204" charset="-122"/>
                <a:ea typeface="微软雅黑" panose="020B0503020204020204" charset="-122"/>
              </a:rPr>
              <a:t>新课标、新教材、新高考     （中国高考评价标准体系）</a:t>
            </a:r>
          </a:p>
        </p:txBody>
      </p:sp>
      <p:sp>
        <p:nvSpPr>
          <p:cNvPr id="7" name="文本框 6"/>
          <p:cNvSpPr txBox="1"/>
          <p:nvPr/>
        </p:nvSpPr>
        <p:spPr>
          <a:xfrm>
            <a:off x="1013460" y="5053965"/>
            <a:ext cx="9854565" cy="1568450"/>
          </a:xfrm>
          <a:prstGeom prst="rect">
            <a:avLst/>
          </a:prstGeom>
          <a:noFill/>
        </p:spPr>
        <p:txBody>
          <a:bodyPr wrap="square" rtlCol="0">
            <a:spAutoFit/>
          </a:bodyPr>
          <a:lstStyle/>
          <a:p>
            <a:r>
              <a:rPr lang="zh-CN" altLang="en-US" sz="3200" b="1" dirty="0">
                <a:solidFill>
                  <a:srgbClr val="0000FF"/>
                </a:solidFill>
                <a:latin typeface="微软雅黑" panose="020B0503020204020204" charset="-122"/>
                <a:ea typeface="微软雅黑" panose="020B0503020204020204" charset="-122"/>
              </a:rPr>
              <a:t>社会转型</a:t>
            </a:r>
            <a:r>
              <a:rPr lang="zh-CN" altLang="en-US" sz="3200" b="1" dirty="0">
                <a:latin typeface="微软雅黑" panose="020B0503020204020204" charset="-122"/>
                <a:ea typeface="微软雅黑" panose="020B0503020204020204" charset="-122"/>
              </a:rPr>
              <a:t>：社会系统内结构的转变，意味着人们的</a:t>
            </a:r>
            <a:r>
              <a:rPr lang="zh-CN" altLang="en-US" sz="3200" b="1" dirty="0">
                <a:solidFill>
                  <a:srgbClr val="FF0000"/>
                </a:solidFill>
                <a:latin typeface="微软雅黑" panose="020B0503020204020204" charset="-122"/>
                <a:ea typeface="微软雅黑" panose="020B0503020204020204" charset="-122"/>
              </a:rPr>
              <a:t>生产方式、生活方式、心理结构</a:t>
            </a:r>
            <a:r>
              <a:rPr lang="zh-CN" altLang="en-US" sz="3200" b="1" dirty="0">
                <a:latin typeface="微软雅黑" panose="020B0503020204020204" charset="-122"/>
                <a:ea typeface="微软雅黑" panose="020B0503020204020204" charset="-122"/>
              </a:rPr>
              <a:t>、</a:t>
            </a:r>
            <a:r>
              <a:rPr lang="zh-CN" altLang="en-US" sz="3200" b="1" dirty="0">
                <a:solidFill>
                  <a:srgbClr val="FF0000"/>
                </a:solidFill>
                <a:latin typeface="微软雅黑" panose="020B0503020204020204" charset="-122"/>
                <a:ea typeface="微软雅黑" panose="020B0503020204020204" charset="-122"/>
              </a:rPr>
              <a:t>价值观念</a:t>
            </a:r>
            <a:r>
              <a:rPr lang="zh-CN" altLang="en-US" sz="3200" b="1" dirty="0">
                <a:latin typeface="微软雅黑" panose="020B0503020204020204" charset="-122"/>
                <a:ea typeface="微软雅黑" panose="020B0503020204020204" charset="-122"/>
              </a:rPr>
              <a:t>等各方面深刻的革命性变革。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267825" y="5876925"/>
            <a:ext cx="2924175" cy="981075"/>
          </a:xfrm>
          <a:prstGeom prst="rect">
            <a:avLst/>
          </a:prstGeom>
          <a:effectLst>
            <a:outerShdw blurRad="50800" dist="50800" sx="1000" sy="1000" algn="ctr" rotWithShape="0">
              <a:srgbClr val="000000"/>
            </a:outerShdw>
            <a:softEdge rad="254000"/>
          </a:effectLst>
        </p:spPr>
      </p:pic>
      <p:sp>
        <p:nvSpPr>
          <p:cNvPr id="11" name="文本框 2"/>
          <p:cNvSpPr txBox="1"/>
          <p:nvPr/>
        </p:nvSpPr>
        <p:spPr>
          <a:xfrm>
            <a:off x="1433009" y="4829111"/>
            <a:ext cx="9013272" cy="706755"/>
          </a:xfrm>
          <a:prstGeom prst="rect">
            <a:avLst/>
          </a:prstGeom>
          <a:noFill/>
        </p:spPr>
        <p:txBody>
          <a:bodyPr wrap="square" rtlCol="0">
            <a:spAutoFit/>
          </a:bodyPr>
          <a:lstStyle/>
          <a:p>
            <a:pPr algn="ctr"/>
            <a:r>
              <a:rPr lang="zh-CN" altLang="en-US" sz="4000" b="1" dirty="0">
                <a:solidFill>
                  <a:srgbClr val="0070C0"/>
                </a:solidFill>
                <a:latin typeface="微软雅黑" panose="020B0503020204020204" charset="-122"/>
                <a:ea typeface="微软雅黑" panose="020B0503020204020204" charset="-122"/>
              </a:rPr>
              <a:t>课堂转型已成为当前学校改革的核心</a:t>
            </a:r>
          </a:p>
        </p:txBody>
      </p:sp>
      <p:sp>
        <p:nvSpPr>
          <p:cNvPr id="3" name="文本框 2"/>
          <p:cNvSpPr txBox="1"/>
          <p:nvPr/>
        </p:nvSpPr>
        <p:spPr>
          <a:xfrm>
            <a:off x="1076325" y="1283970"/>
            <a:ext cx="10487025" cy="2861310"/>
          </a:xfrm>
          <a:prstGeom prst="rect">
            <a:avLst/>
          </a:prstGeom>
          <a:noFill/>
        </p:spPr>
        <p:txBody>
          <a:bodyPr wrap="square" rtlCol="0">
            <a:spAutoFit/>
          </a:bodyPr>
          <a:lstStyle/>
          <a:p>
            <a:r>
              <a:rPr lang="en-US" altLang="zh-CN" sz="3600" b="1">
                <a:latin typeface="微软雅黑" panose="020B0503020204020204" charset="-122"/>
                <a:ea typeface="微软雅黑" panose="020B0503020204020204" charset="-122"/>
                <a:cs typeface="微软雅黑" panose="020B0503020204020204" charset="-122"/>
              </a:rPr>
              <a:t>       </a:t>
            </a:r>
            <a:r>
              <a:rPr lang="zh-CN" altLang="en-US" sz="3600" b="1">
                <a:latin typeface="微软雅黑" panose="020B0503020204020204" charset="-122"/>
                <a:ea typeface="微软雅黑" panose="020B0503020204020204" charset="-122"/>
                <a:cs typeface="微软雅黑" panose="020B0503020204020204" charset="-122"/>
              </a:rPr>
              <a:t>习近平总书记在党的十九大报告中勾画了我国基础教育发展令人振奋的蓝图</a:t>
            </a:r>
            <a:r>
              <a:rPr lang="en-US" altLang="zh-CN" sz="3600" b="1">
                <a:latin typeface="微软雅黑" panose="020B0503020204020204" charset="-122"/>
                <a:ea typeface="微软雅黑" panose="020B0503020204020204" charset="-122"/>
                <a:cs typeface="微软雅黑" panose="020B0503020204020204" charset="-122"/>
              </a:rPr>
              <a:t>——</a:t>
            </a:r>
            <a:r>
              <a:rPr lang="zh-CN" altLang="en-US" sz="3600" b="1">
                <a:latin typeface="微软雅黑" panose="020B0503020204020204" charset="-122"/>
                <a:ea typeface="微软雅黑" panose="020B0503020204020204" charset="-122"/>
                <a:cs typeface="微软雅黑" panose="020B0503020204020204" charset="-122"/>
              </a:rPr>
              <a:t>让每个孩子享有公平而有质量的教育。为了不折不扣地践行</a:t>
            </a:r>
            <a:r>
              <a:rPr lang="en-US" altLang="zh-CN" sz="3600" b="1">
                <a:latin typeface="微软雅黑" panose="020B0503020204020204" charset="-122"/>
                <a:ea typeface="微软雅黑" panose="020B0503020204020204" charset="-122"/>
                <a:cs typeface="微软雅黑" panose="020B0503020204020204" charset="-122"/>
              </a:rPr>
              <a:t>“</a:t>
            </a:r>
            <a:r>
              <a:rPr lang="zh-CN" altLang="en-US" sz="3600" b="1">
                <a:latin typeface="微软雅黑" panose="020B0503020204020204" charset="-122"/>
                <a:ea typeface="微软雅黑" panose="020B0503020204020204" charset="-122"/>
                <a:cs typeface="微软雅黑" panose="020B0503020204020204" charset="-122"/>
              </a:rPr>
              <a:t>公平而有质量的教育</a:t>
            </a:r>
            <a:r>
              <a:rPr lang="en-US" altLang="zh-CN" sz="3600" b="1">
                <a:latin typeface="微软雅黑" panose="020B0503020204020204" charset="-122"/>
                <a:ea typeface="微软雅黑" panose="020B0503020204020204" charset="-122"/>
                <a:cs typeface="微软雅黑" panose="020B0503020204020204" charset="-122"/>
              </a:rPr>
              <a:t>”</a:t>
            </a:r>
            <a:r>
              <a:rPr lang="zh-CN" altLang="en-US" sz="3600" b="1">
                <a:latin typeface="微软雅黑" panose="020B0503020204020204" charset="-122"/>
                <a:ea typeface="微软雅黑" panose="020B0503020204020204" charset="-122"/>
                <a:cs typeface="微软雅黑" panose="020B0503020204020204" charset="-122"/>
              </a:rPr>
              <a:t>，需要紧扣三个关键词</a:t>
            </a:r>
            <a:r>
              <a:rPr lang="en-US" altLang="zh-CN" sz="3600" b="1">
                <a:latin typeface="微软雅黑" panose="020B0503020204020204" charset="-122"/>
                <a:ea typeface="微软雅黑" panose="020B0503020204020204" charset="-122"/>
                <a:cs typeface="微软雅黑" panose="020B0503020204020204" charset="-122"/>
              </a:rPr>
              <a:t>——</a:t>
            </a:r>
            <a:r>
              <a:rPr lang="zh-CN" altLang="en-US" sz="3600" b="1">
                <a:solidFill>
                  <a:srgbClr val="FF0000"/>
                </a:solidFill>
                <a:latin typeface="微软雅黑" panose="020B0503020204020204" charset="-122"/>
                <a:ea typeface="微软雅黑" panose="020B0503020204020204" charset="-122"/>
                <a:cs typeface="微软雅黑" panose="020B0503020204020204" charset="-122"/>
              </a:rPr>
              <a:t>立德树人，核心素养，课堂转型</a:t>
            </a:r>
            <a:r>
              <a:rPr lang="zh-CN" altLang="en-US" sz="3600" b="1">
                <a:latin typeface="微软雅黑" panose="020B0503020204020204" charset="-122"/>
                <a:ea typeface="微软雅黑" panose="020B0503020204020204" charset="-122"/>
                <a:cs typeface="微软雅黑" panose="020B0503020204020204" charset="-122"/>
              </a:rPr>
              <a:t>。（钟启泉）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文本框 12"/>
          <p:cNvSpPr txBox="1"/>
          <p:nvPr/>
        </p:nvSpPr>
        <p:spPr>
          <a:xfrm>
            <a:off x="9016436" y="1407520"/>
            <a:ext cx="677108" cy="768350"/>
          </a:xfrm>
          <a:prstGeom prst="rect">
            <a:avLst/>
          </a:prstGeom>
          <a:noFill/>
          <a:ln>
            <a:solidFill>
              <a:schemeClr val="bg2">
                <a:lumMod val="90000"/>
              </a:schemeClr>
            </a:solidFill>
            <a:prstDash val="sysDot"/>
          </a:ln>
        </p:spPr>
        <p:txBody>
          <a:bodyPr wrap="square" rtlCol="0">
            <a:spAutoFit/>
          </a:bodyPr>
          <a:lstStyle>
            <a:defPPr>
              <a:defRPr lang="zh-CN"/>
            </a:defPPr>
            <a:lvl1pPr algn="ctr">
              <a:defRPr sz="3200">
                <a:latin typeface="方正清刻本悦宋简体" panose="02000000000000000000" pitchFamily="2" charset="-122"/>
                <a:ea typeface="方正清刻本悦宋简体" panose="02000000000000000000" pitchFamily="2" charset="-122"/>
              </a:defRPr>
            </a:lvl1pPr>
          </a:lstStyle>
          <a:p>
            <a:r>
              <a:rPr lang="zh-CN" altLang="en-US" sz="4400" b="1" dirty="0">
                <a:solidFill>
                  <a:schemeClr val="bg1"/>
                </a:solidFill>
                <a:latin typeface="微软雅黑" panose="020B0503020204020204" charset="-122"/>
                <a:ea typeface="微软雅黑" panose="020B0503020204020204" charset="-122"/>
              </a:rPr>
              <a:t>二</a:t>
            </a:r>
          </a:p>
        </p:txBody>
      </p:sp>
      <p:cxnSp>
        <p:nvCxnSpPr>
          <p:cNvPr id="14" name="直接连接符 13"/>
          <p:cNvCxnSpPr/>
          <p:nvPr/>
        </p:nvCxnSpPr>
        <p:spPr>
          <a:xfrm>
            <a:off x="8819247" y="1709643"/>
            <a:ext cx="1" cy="2511879"/>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789787" y="1561822"/>
            <a:ext cx="2029460" cy="4003040"/>
          </a:xfrm>
          <a:prstGeom prst="rect">
            <a:avLst/>
          </a:prstGeom>
          <a:noFill/>
        </p:spPr>
        <p:txBody>
          <a:bodyPr vert="eaVert" wrap="none" rtlCol="0">
            <a:spAutoFit/>
          </a:bodyPr>
          <a:lstStyle/>
          <a:p>
            <a:pPr lvl="0" algn="l">
              <a:lnSpc>
                <a:spcPct val="150000"/>
              </a:lnSpc>
              <a:defRPr/>
            </a:pPr>
            <a:r>
              <a:rPr lang="zh-CN" altLang="en-US" sz="4400" b="1" dirty="0" smtClean="0">
                <a:solidFill>
                  <a:schemeClr val="bg1"/>
                </a:solidFill>
                <a:latin typeface="微软雅黑" panose="020B0503020204020204" charset="-122"/>
                <a:ea typeface="微软雅黑" panose="020B0503020204020204" charset="-122"/>
                <a:sym typeface="+mn-ea"/>
              </a:rPr>
              <a:t>什么是课堂转型</a:t>
            </a:r>
            <a:endParaRPr lang="zh-CN" altLang="en-US" sz="3600" b="1" dirty="0">
              <a:solidFill>
                <a:schemeClr val="bg1"/>
              </a:solidFill>
              <a:latin typeface="黑体" panose="02010609060101010101" pitchFamily="49" charset="-122"/>
              <a:ea typeface="黑体" panose="02010609060101010101" pitchFamily="49" charset="-122"/>
            </a:endParaRPr>
          </a:p>
          <a:p>
            <a:pPr>
              <a:lnSpc>
                <a:spcPct val="150000"/>
              </a:lnSpc>
            </a:pPr>
            <a:endParaRPr lang="zh-CN" altLang="en-US" sz="3600" dirty="0">
              <a:solidFill>
                <a:schemeClr val="bg1"/>
              </a:solidFill>
              <a:latin typeface="+mj-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267825" y="5876925"/>
            <a:ext cx="2924175" cy="981075"/>
          </a:xfrm>
          <a:prstGeom prst="rect">
            <a:avLst/>
          </a:prstGeom>
          <a:effectLst>
            <a:outerShdw blurRad="50800" dist="50800" sx="1000" sy="1000" algn="ctr" rotWithShape="0">
              <a:srgbClr val="000000"/>
            </a:outerShdw>
            <a:softEdge rad="254000"/>
          </a:effectLst>
        </p:spPr>
      </p:pic>
      <p:sp>
        <p:nvSpPr>
          <p:cNvPr id="3" name="文本框 2"/>
          <p:cNvSpPr txBox="1"/>
          <p:nvPr/>
        </p:nvSpPr>
        <p:spPr>
          <a:xfrm>
            <a:off x="1050290" y="612775"/>
            <a:ext cx="10321925" cy="2122805"/>
          </a:xfrm>
          <a:prstGeom prst="rect">
            <a:avLst/>
          </a:prstGeom>
          <a:noFill/>
        </p:spPr>
        <p:txBody>
          <a:bodyPr wrap="square" rtlCol="0">
            <a:spAutoFit/>
          </a:bodyPr>
          <a:lstStyle/>
          <a:p>
            <a:r>
              <a:rPr lang="zh-CN" altLang="en-US" sz="4400" b="1">
                <a:latin typeface="微软雅黑" panose="020B0503020204020204" charset="-122"/>
                <a:ea typeface="微软雅黑" panose="020B0503020204020204" charset="-122"/>
                <a:cs typeface="微软雅黑" panose="020B0503020204020204" charset="-122"/>
              </a:rPr>
              <a:t>所谓</a:t>
            </a:r>
            <a:r>
              <a:rPr lang="en-US" altLang="zh-CN" sz="4400" b="1">
                <a:latin typeface="微软雅黑" panose="020B0503020204020204" charset="-122"/>
                <a:ea typeface="微软雅黑" panose="020B0503020204020204" charset="-122"/>
                <a:cs typeface="微软雅黑" panose="020B0503020204020204" charset="-122"/>
              </a:rPr>
              <a:t>“</a:t>
            </a:r>
            <a:r>
              <a:rPr lang="zh-CN" altLang="en-US" sz="4400" b="1">
                <a:latin typeface="微软雅黑" panose="020B0503020204020204" charset="-122"/>
                <a:ea typeface="微软雅黑" panose="020B0503020204020204" charset="-122"/>
                <a:cs typeface="微软雅黑" panose="020B0503020204020204" charset="-122"/>
              </a:rPr>
              <a:t>课堂转型</a:t>
            </a:r>
            <a:r>
              <a:rPr lang="en-US" altLang="zh-CN" sz="4400" b="1">
                <a:latin typeface="微软雅黑" panose="020B0503020204020204" charset="-122"/>
                <a:ea typeface="微软雅黑" panose="020B0503020204020204" charset="-122"/>
                <a:cs typeface="微软雅黑" panose="020B0503020204020204" charset="-122"/>
              </a:rPr>
              <a:t>”</a:t>
            </a:r>
            <a:r>
              <a:rPr lang="zh-CN" altLang="en-US" sz="4400" b="1">
                <a:latin typeface="微软雅黑" panose="020B0503020204020204" charset="-122"/>
                <a:ea typeface="微软雅黑" panose="020B0503020204020204" charset="-122"/>
                <a:cs typeface="微软雅黑" panose="020B0503020204020204" charset="-122"/>
              </a:rPr>
              <a:t>是指教学范式的根本转型，即从</a:t>
            </a:r>
            <a:r>
              <a:rPr lang="en-US" altLang="zh-CN" sz="4400" b="1">
                <a:latin typeface="微软雅黑" panose="020B0503020204020204" charset="-122"/>
                <a:ea typeface="微软雅黑" panose="020B0503020204020204" charset="-122"/>
                <a:cs typeface="微软雅黑" panose="020B0503020204020204" charset="-122"/>
              </a:rPr>
              <a:t>“</a:t>
            </a:r>
            <a:r>
              <a:rPr lang="zh-CN" altLang="en-US" sz="4400" b="1">
                <a:latin typeface="微软雅黑" panose="020B0503020204020204" charset="-122"/>
                <a:ea typeface="微软雅黑" panose="020B0503020204020204" charset="-122"/>
                <a:cs typeface="微软雅黑" panose="020B0503020204020204" charset="-122"/>
              </a:rPr>
              <a:t>知识传递型</a:t>
            </a:r>
            <a:r>
              <a:rPr lang="en-US" altLang="zh-CN" sz="4400" b="1">
                <a:latin typeface="微软雅黑" panose="020B0503020204020204" charset="-122"/>
                <a:ea typeface="微软雅黑" panose="020B0503020204020204" charset="-122"/>
                <a:cs typeface="微软雅黑" panose="020B0503020204020204" charset="-122"/>
              </a:rPr>
              <a:t>”</a:t>
            </a:r>
            <a:r>
              <a:rPr lang="zh-CN" altLang="en-US" sz="4400" b="1">
                <a:latin typeface="微软雅黑" panose="020B0503020204020204" charset="-122"/>
                <a:ea typeface="微软雅黑" panose="020B0503020204020204" charset="-122"/>
                <a:cs typeface="微软雅黑" panose="020B0503020204020204" charset="-122"/>
              </a:rPr>
              <a:t>教学转向</a:t>
            </a:r>
            <a:r>
              <a:rPr lang="en-US" altLang="zh-CN" sz="4400" b="1">
                <a:latin typeface="微软雅黑" panose="020B0503020204020204" charset="-122"/>
                <a:ea typeface="微软雅黑" panose="020B0503020204020204" charset="-122"/>
                <a:cs typeface="微软雅黑" panose="020B0503020204020204" charset="-122"/>
              </a:rPr>
              <a:t>“</a:t>
            </a:r>
            <a:r>
              <a:rPr lang="zh-CN" altLang="en-US" sz="4400" b="1">
                <a:latin typeface="微软雅黑" panose="020B0503020204020204" charset="-122"/>
                <a:ea typeface="微软雅黑" panose="020B0503020204020204" charset="-122"/>
                <a:cs typeface="微软雅黑" panose="020B0503020204020204" charset="-122"/>
              </a:rPr>
              <a:t>知识建构型</a:t>
            </a:r>
            <a:r>
              <a:rPr lang="en-US" altLang="zh-CN" sz="4400" b="1">
                <a:latin typeface="微软雅黑" panose="020B0503020204020204" charset="-122"/>
                <a:ea typeface="微软雅黑" panose="020B0503020204020204" charset="-122"/>
                <a:cs typeface="微软雅黑" panose="020B0503020204020204" charset="-122"/>
              </a:rPr>
              <a:t>”</a:t>
            </a:r>
            <a:r>
              <a:rPr lang="zh-CN" altLang="en-US" sz="4400" b="1">
                <a:latin typeface="微软雅黑" panose="020B0503020204020204" charset="-122"/>
                <a:ea typeface="微软雅黑" panose="020B0503020204020204" charset="-122"/>
                <a:cs typeface="微软雅黑" panose="020B0503020204020204" charset="-122"/>
              </a:rPr>
              <a:t>教学。</a:t>
            </a:r>
          </a:p>
        </p:txBody>
      </p:sp>
      <p:sp>
        <p:nvSpPr>
          <p:cNvPr id="7" name="文本框 6"/>
          <p:cNvSpPr txBox="1"/>
          <p:nvPr/>
        </p:nvSpPr>
        <p:spPr>
          <a:xfrm>
            <a:off x="1050290" y="3199130"/>
            <a:ext cx="10161270" cy="2553335"/>
          </a:xfrm>
          <a:prstGeom prst="rect">
            <a:avLst/>
          </a:prstGeom>
          <a:noFill/>
        </p:spPr>
        <p:txBody>
          <a:bodyPr wrap="square" rtlCol="0">
            <a:spAutoFit/>
          </a:bodyPr>
          <a:lstStyle/>
          <a:p>
            <a:r>
              <a:rPr lang="en-US" altLang="zh-CN" sz="32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rPr>
              <a:t>内涵</a:t>
            </a:r>
            <a:r>
              <a:rPr lang="zh-CN" altLang="en-US" sz="3200" b="1" dirty="0">
                <a:latin typeface="微软雅黑" panose="020B0503020204020204" charset="-122"/>
                <a:ea typeface="微软雅黑" panose="020B0503020204020204" charset="-122"/>
                <a:cs typeface="微软雅黑" panose="020B0503020204020204" charset="-122"/>
              </a:rPr>
              <a:t>：课堂转型就是</a:t>
            </a:r>
            <a:r>
              <a:rPr lang="zh-CN" sz="3200" b="1" dirty="0">
                <a:latin typeface="微软雅黑" panose="020B0503020204020204" charset="-122"/>
                <a:ea typeface="微软雅黑" panose="020B0503020204020204" charset="-122"/>
                <a:cs typeface="微软雅黑" panose="020B0503020204020204" charset="-122"/>
                <a:sym typeface="+mn-ea"/>
              </a:rPr>
              <a:t>让学生拥有在</a:t>
            </a:r>
            <a:r>
              <a:rPr lang="zh-CN" sz="3200" b="1" dirty="0">
                <a:solidFill>
                  <a:srgbClr val="0000FF"/>
                </a:solidFill>
                <a:latin typeface="微软雅黑" panose="020B0503020204020204" charset="-122"/>
                <a:ea typeface="微软雅黑" panose="020B0503020204020204" charset="-122"/>
                <a:cs typeface="微软雅黑" panose="020B0503020204020204" charset="-122"/>
                <a:sym typeface="+mn-ea"/>
              </a:rPr>
              <a:t>特定情境</a:t>
            </a:r>
            <a:r>
              <a:rPr lang="zh-CN" sz="3200" b="1" dirty="0">
                <a:latin typeface="微软雅黑" panose="020B0503020204020204" charset="-122"/>
                <a:ea typeface="微软雅黑" panose="020B0503020204020204" charset="-122"/>
                <a:cs typeface="微软雅黑" panose="020B0503020204020204" charset="-122"/>
                <a:sym typeface="+mn-ea"/>
              </a:rPr>
              <a:t>中，能够运用包括知识、技能与态度在内的心理的、社会的资源，</a:t>
            </a:r>
            <a:r>
              <a:rPr lang="zh-CN" sz="3200" b="1" dirty="0">
                <a:solidFill>
                  <a:srgbClr val="0000FF"/>
                </a:solidFill>
                <a:latin typeface="微软雅黑" panose="020B0503020204020204" charset="-122"/>
                <a:ea typeface="微软雅黑" panose="020B0503020204020204" charset="-122"/>
                <a:cs typeface="微软雅黑" panose="020B0503020204020204" charset="-122"/>
                <a:sym typeface="+mn-ea"/>
              </a:rPr>
              <a:t>应对复杂问题的能力</a:t>
            </a:r>
            <a:r>
              <a:rPr lang="zh-CN" sz="3200" b="1" dirty="0">
                <a:latin typeface="微软雅黑" panose="020B0503020204020204" charset="-122"/>
                <a:ea typeface="微软雅黑" panose="020B0503020204020204" charset="-122"/>
                <a:cs typeface="微软雅黑" panose="020B0503020204020204" charset="-122"/>
                <a:sym typeface="+mn-ea"/>
              </a:rPr>
              <a:t>。</a:t>
            </a:r>
            <a:r>
              <a:rPr lang="zh-CN" sz="3200" b="1" dirty="0">
                <a:latin typeface="微软雅黑" panose="020B0503020204020204" charset="-122"/>
                <a:ea typeface="微软雅黑" panose="020B0503020204020204" charset="-122"/>
                <a:cs typeface="微软雅黑" panose="020B0503020204020204" charset="-122"/>
              </a:rPr>
              <a:t>这种新型能力的培育意味着课堂教学范式的转型：从</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知识本位</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转向</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素养本位</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；从</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被动学习</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转向</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能动学习</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267825" y="5876925"/>
            <a:ext cx="2924175" cy="981075"/>
          </a:xfrm>
          <a:prstGeom prst="rect">
            <a:avLst/>
          </a:prstGeom>
          <a:effectLst>
            <a:outerShdw blurRad="50800" dist="50800" sx="1000" sy="1000" algn="ctr" rotWithShape="0">
              <a:srgbClr val="000000"/>
            </a:outerShdw>
            <a:softEdge rad="254000"/>
          </a:effectLst>
        </p:spPr>
      </p:pic>
      <p:sp>
        <p:nvSpPr>
          <p:cNvPr id="4" name="文本框 3"/>
          <p:cNvSpPr txBox="1"/>
          <p:nvPr/>
        </p:nvSpPr>
        <p:spPr>
          <a:xfrm>
            <a:off x="1162050" y="3234055"/>
            <a:ext cx="10020935" cy="1568450"/>
          </a:xfrm>
          <a:prstGeom prst="rect">
            <a:avLst/>
          </a:prstGeom>
          <a:noFill/>
        </p:spPr>
        <p:txBody>
          <a:bodyPr wrap="square" rtlCol="0">
            <a:spAutoFit/>
          </a:bodyPr>
          <a:lstStyle/>
          <a:p>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条件</a:t>
            </a:r>
            <a:r>
              <a:rPr lang="zh-CN" altLang="en-US" sz="3200" b="1">
                <a:latin typeface="微软雅黑" panose="020B0503020204020204" charset="-122"/>
                <a:ea typeface="微软雅黑" panose="020B0503020204020204" charset="-122"/>
                <a:cs typeface="微软雅黑" panose="020B0503020204020204" charset="-122"/>
              </a:rPr>
              <a:t>：教学观念与教学体制的变革。</a:t>
            </a:r>
            <a:r>
              <a:rPr lang="zh-CN" altLang="en-US" sz="3200" b="1">
                <a:latin typeface="微软雅黑" panose="020B0503020204020204" charset="-122"/>
                <a:ea typeface="微软雅黑" panose="020B0503020204020204" charset="-122"/>
                <a:cs typeface="微软雅黑" panose="020B0503020204020204" charset="-122"/>
                <a:sym typeface="+mn-ea"/>
              </a:rPr>
              <a:t>也就是从应试教育的教学观念与体制下解放出来，确立素质教育的教学观念与体制。</a:t>
            </a:r>
          </a:p>
        </p:txBody>
      </p:sp>
      <p:sp>
        <p:nvSpPr>
          <p:cNvPr id="5" name="文本框 4"/>
          <p:cNvSpPr txBox="1"/>
          <p:nvPr/>
        </p:nvSpPr>
        <p:spPr>
          <a:xfrm>
            <a:off x="1050290" y="612775"/>
            <a:ext cx="10321925" cy="2122805"/>
          </a:xfrm>
          <a:prstGeom prst="rect">
            <a:avLst/>
          </a:prstGeom>
          <a:noFill/>
        </p:spPr>
        <p:txBody>
          <a:bodyPr wrap="square" rtlCol="0">
            <a:spAutoFit/>
          </a:bodyPr>
          <a:lstStyle/>
          <a:p>
            <a:r>
              <a:rPr lang="zh-CN" altLang="en-US" sz="4400" b="1">
                <a:latin typeface="微软雅黑" panose="020B0503020204020204" charset="-122"/>
                <a:ea typeface="微软雅黑" panose="020B0503020204020204" charset="-122"/>
                <a:cs typeface="微软雅黑" panose="020B0503020204020204" charset="-122"/>
              </a:rPr>
              <a:t>所谓</a:t>
            </a:r>
            <a:r>
              <a:rPr lang="en-US" altLang="zh-CN" sz="4400" b="1">
                <a:latin typeface="微软雅黑" panose="020B0503020204020204" charset="-122"/>
                <a:ea typeface="微软雅黑" panose="020B0503020204020204" charset="-122"/>
                <a:cs typeface="微软雅黑" panose="020B0503020204020204" charset="-122"/>
              </a:rPr>
              <a:t>“</a:t>
            </a:r>
            <a:r>
              <a:rPr lang="zh-CN" altLang="en-US" sz="4400" b="1">
                <a:latin typeface="微软雅黑" panose="020B0503020204020204" charset="-122"/>
                <a:ea typeface="微软雅黑" panose="020B0503020204020204" charset="-122"/>
                <a:cs typeface="微软雅黑" panose="020B0503020204020204" charset="-122"/>
              </a:rPr>
              <a:t>课堂转型</a:t>
            </a:r>
            <a:r>
              <a:rPr lang="en-US" altLang="zh-CN" sz="4400" b="1">
                <a:latin typeface="微软雅黑" panose="020B0503020204020204" charset="-122"/>
                <a:ea typeface="微软雅黑" panose="020B0503020204020204" charset="-122"/>
                <a:cs typeface="微软雅黑" panose="020B0503020204020204" charset="-122"/>
              </a:rPr>
              <a:t>”</a:t>
            </a:r>
            <a:r>
              <a:rPr lang="zh-CN" altLang="en-US" sz="4400" b="1">
                <a:latin typeface="微软雅黑" panose="020B0503020204020204" charset="-122"/>
                <a:ea typeface="微软雅黑" panose="020B0503020204020204" charset="-122"/>
                <a:cs typeface="微软雅黑" panose="020B0503020204020204" charset="-122"/>
              </a:rPr>
              <a:t>是指教学范式的根本转型，即从</a:t>
            </a:r>
            <a:r>
              <a:rPr lang="en-US" altLang="zh-CN" sz="4400" b="1">
                <a:latin typeface="微软雅黑" panose="020B0503020204020204" charset="-122"/>
                <a:ea typeface="微软雅黑" panose="020B0503020204020204" charset="-122"/>
                <a:cs typeface="微软雅黑" panose="020B0503020204020204" charset="-122"/>
              </a:rPr>
              <a:t>“</a:t>
            </a:r>
            <a:r>
              <a:rPr lang="zh-CN" altLang="en-US" sz="4400" b="1">
                <a:latin typeface="微软雅黑" panose="020B0503020204020204" charset="-122"/>
                <a:ea typeface="微软雅黑" panose="020B0503020204020204" charset="-122"/>
                <a:cs typeface="微软雅黑" panose="020B0503020204020204" charset="-122"/>
              </a:rPr>
              <a:t>知识传递型</a:t>
            </a:r>
            <a:r>
              <a:rPr lang="en-US" altLang="zh-CN" sz="4400" b="1">
                <a:latin typeface="微软雅黑" panose="020B0503020204020204" charset="-122"/>
                <a:ea typeface="微软雅黑" panose="020B0503020204020204" charset="-122"/>
                <a:cs typeface="微软雅黑" panose="020B0503020204020204" charset="-122"/>
              </a:rPr>
              <a:t>”</a:t>
            </a:r>
            <a:r>
              <a:rPr lang="zh-CN" altLang="en-US" sz="4400" b="1">
                <a:latin typeface="微软雅黑" panose="020B0503020204020204" charset="-122"/>
                <a:ea typeface="微软雅黑" panose="020B0503020204020204" charset="-122"/>
                <a:cs typeface="微软雅黑" panose="020B0503020204020204" charset="-122"/>
              </a:rPr>
              <a:t>教学转向</a:t>
            </a:r>
            <a:r>
              <a:rPr lang="en-US" altLang="zh-CN" sz="4400" b="1">
                <a:latin typeface="微软雅黑" panose="020B0503020204020204" charset="-122"/>
                <a:ea typeface="微软雅黑" panose="020B0503020204020204" charset="-122"/>
                <a:cs typeface="微软雅黑" panose="020B0503020204020204" charset="-122"/>
              </a:rPr>
              <a:t>“</a:t>
            </a:r>
            <a:r>
              <a:rPr lang="zh-CN" altLang="en-US" sz="4400" b="1">
                <a:latin typeface="微软雅黑" panose="020B0503020204020204" charset="-122"/>
                <a:ea typeface="微软雅黑" panose="020B0503020204020204" charset="-122"/>
                <a:cs typeface="微软雅黑" panose="020B0503020204020204" charset="-122"/>
              </a:rPr>
              <a:t>知识建构型</a:t>
            </a:r>
            <a:r>
              <a:rPr lang="en-US" altLang="zh-CN" sz="4400" b="1">
                <a:latin typeface="微软雅黑" panose="020B0503020204020204" charset="-122"/>
                <a:ea typeface="微软雅黑" panose="020B0503020204020204" charset="-122"/>
                <a:cs typeface="微软雅黑" panose="020B0503020204020204" charset="-122"/>
              </a:rPr>
              <a:t>”</a:t>
            </a:r>
            <a:r>
              <a:rPr lang="zh-CN" altLang="en-US" sz="4400" b="1">
                <a:latin typeface="微软雅黑" panose="020B0503020204020204" charset="-122"/>
                <a:ea typeface="微软雅黑" panose="020B0503020204020204" charset="-122"/>
                <a:cs typeface="微软雅黑" panose="020B0503020204020204" charset="-122"/>
              </a:rPr>
              <a:t>教学。</a:t>
            </a:r>
          </a:p>
        </p:txBody>
      </p:sp>
      <p:sp>
        <p:nvSpPr>
          <p:cNvPr id="7" name="文本框 6"/>
          <p:cNvSpPr txBox="1"/>
          <p:nvPr/>
        </p:nvSpPr>
        <p:spPr>
          <a:xfrm>
            <a:off x="6106160" y="5108575"/>
            <a:ext cx="4312920" cy="768350"/>
          </a:xfrm>
          <a:prstGeom prst="rect">
            <a:avLst/>
          </a:prstGeom>
          <a:noFill/>
        </p:spPr>
        <p:txBody>
          <a:bodyPr wrap="square" rtlCol="0" anchor="t">
            <a:spAutoFit/>
          </a:bodyPr>
          <a:lstStyle/>
          <a:p>
            <a:r>
              <a:rPr lang="en-US" altLang="zh-CN" sz="4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4400" b="1">
                <a:solidFill>
                  <a:srgbClr val="FF0000"/>
                </a:solidFill>
                <a:latin typeface="微软雅黑" panose="020B0503020204020204" charset="-122"/>
                <a:ea typeface="微软雅黑" panose="020B0503020204020204" charset="-122"/>
                <a:cs typeface="微软雅黑" panose="020B0503020204020204" charset="-122"/>
                <a:sym typeface="+mn-ea"/>
              </a:rPr>
              <a:t>阻力</a:t>
            </a:r>
            <a:endParaRPr lang="zh-CN" altLang="en-US" sz="4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96,&quot;width&quot;:6000}"/>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3181"/>
  <p:tag name="KSO_WM_TAG_VERSION" val="1.0"/>
  <p:tag name="KSO_WM_SLIDE_ID" val="custom20163181_16"/>
  <p:tag name="KSO_WM_SLIDE_INDEX" val="16"/>
  <p:tag name="KSO_WM_SLIDE_ITEM_CNT" val="1"/>
  <p:tag name="KSO_WM_SLIDE_LAYOUT" val="a_l"/>
  <p:tag name="KSO_WM_SLIDE_LAYOUT_CNT" val="1_1"/>
  <p:tag name="KSO_WM_SLIDE_TYPE" val="text"/>
  <p:tag name="KSO_WM_BEAUTIFY_FLAG" val="#wm#"/>
  <p:tag name="KSO_WM_SLIDE_POSITION" val="242*217"/>
  <p:tag name="KSO_WM_SLIDE_SIZE" val="476*170"/>
  <p:tag name="KSO_WM_DIAGRAM_GROUP_CODE" val="l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774</Words>
  <Application>Microsoft Office PowerPoint</Application>
  <PresentationFormat>宽屏</PresentationFormat>
  <Paragraphs>54</Paragraphs>
  <Slides>16</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Roboto Black</vt:lpstr>
      <vt:lpstr>Roboto Medium</vt:lpstr>
      <vt:lpstr>Source Sans Pro</vt:lpstr>
      <vt:lpstr>等线</vt:lpstr>
      <vt:lpstr>黑体</vt:lpstr>
      <vt:lpstr>华文新魏</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丁静</cp:lastModifiedBy>
  <cp:revision>169</cp:revision>
  <cp:lastPrinted>2020-12-23T05:33:04Z</cp:lastPrinted>
  <dcterms:created xsi:type="dcterms:W3CDTF">2016-05-09T13:01:00Z</dcterms:created>
  <dcterms:modified xsi:type="dcterms:W3CDTF">2020-12-23T08:55:35Z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